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embeddings/Microsoft_Excel_____.xlsx" ContentType="application/vnd.openxmlformats-officedocument.spreadsheetml.sheet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embeddings/Microsoft_Excel_____2.xlsx" ContentType="application/vnd.openxmlformats-officedocument.spreadsheetml.sheet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embeddings/Microsoft_Excel_____3.xlsx" ContentType="application/vnd.openxmlformats-officedocument.spreadsheetml.sheet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embeddings/Microsoft_Excel_____4.xlsx" ContentType="application/vnd.openxmlformats-officedocument.spreadsheetml.sheet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embeddings/Microsoft_Excel_____5.xlsx" ContentType="application/vnd.openxmlformats-officedocument.spreadsheetml.sheet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embeddings/Microsoft_Excel_____6.xlsx" ContentType="application/vnd.openxmlformats-officedocument.spreadsheetml.sheet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embeddings/Microsoft_Excel_____7.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68" r:id="rId2"/>
    <p:sldId id="369" r:id="rId3"/>
    <p:sldId id="370" r:id="rId4"/>
    <p:sldId id="409" r:id="rId5"/>
    <p:sldId id="411" r:id="rId6"/>
    <p:sldId id="413" r:id="rId7"/>
    <p:sldId id="382" r:id="rId8"/>
    <p:sldId id="457" r:id="rId9"/>
    <p:sldId id="384" r:id="rId10"/>
    <p:sldId id="451" r:id="rId11"/>
    <p:sldId id="415" r:id="rId12"/>
    <p:sldId id="416" r:id="rId13"/>
    <p:sldId id="417" r:id="rId14"/>
    <p:sldId id="453" r:id="rId15"/>
    <p:sldId id="390" r:id="rId16"/>
    <p:sldId id="406" r:id="rId17"/>
    <p:sldId id="452" r:id="rId18"/>
    <p:sldId id="420" r:id="rId19"/>
    <p:sldId id="437" r:id="rId20"/>
    <p:sldId id="454" r:id="rId21"/>
    <p:sldId id="455" r:id="rId22"/>
    <p:sldId id="425" r:id="rId23"/>
    <p:sldId id="414" r:id="rId24"/>
    <p:sldId id="439" r:id="rId25"/>
    <p:sldId id="419" r:id="rId26"/>
    <p:sldId id="426" r:id="rId27"/>
    <p:sldId id="440" r:id="rId28"/>
    <p:sldId id="441" r:id="rId29"/>
    <p:sldId id="442" r:id="rId30"/>
    <p:sldId id="443" r:id="rId31"/>
    <p:sldId id="444" r:id="rId32"/>
    <p:sldId id="445" r:id="rId33"/>
    <p:sldId id="432" r:id="rId34"/>
    <p:sldId id="449" r:id="rId35"/>
    <p:sldId id="446" r:id="rId36"/>
    <p:sldId id="447" r:id="rId37"/>
    <p:sldId id="450" r:id="rId38"/>
    <p:sldId id="448" r:id="rId39"/>
    <p:sldId id="395" r:id="rId40"/>
    <p:sldId id="396" r:id="rId41"/>
    <p:sldId id="456" r:id="rId4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8ACA"/>
    <a:srgbClr val="0000FF"/>
    <a:srgbClr val="FFFF66"/>
    <a:srgbClr val="DACCEE"/>
    <a:srgbClr val="DCCFEF"/>
    <a:srgbClr val="B7D0FF"/>
    <a:srgbClr val="C0D6FF"/>
    <a:srgbClr val="FFD3D2"/>
    <a:srgbClr val="FFDADA"/>
    <a:srgbClr val="EC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6" autoAdjust="0"/>
    <p:restoredTop sz="94660"/>
  </p:normalViewPr>
  <p:slideViewPr>
    <p:cSldViewPr>
      <p:cViewPr varScale="1">
        <p:scale>
          <a:sx n="104" d="100"/>
          <a:sy n="104" d="100"/>
        </p:scale>
        <p:origin x="336" y="102"/>
      </p:cViewPr>
      <p:guideLst>
        <p:guide orient="horz" pos="3657"/>
        <p:guide pos="113"/>
        <p:guide pos="564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&#51032;%20&#52264;&#53944;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37454</c:v>
                </c:pt>
                <c:pt idx="1">
                  <c:v>32416</c:v>
                </c:pt>
                <c:pt idx="2">
                  <c:v>45712</c:v>
                </c:pt>
                <c:pt idx="3">
                  <c:v>47732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9323</c:v>
                </c:pt>
                <c:pt idx="1">
                  <c:v>24830</c:v>
                </c:pt>
                <c:pt idx="2">
                  <c:v>7061</c:v>
                </c:pt>
                <c:pt idx="3">
                  <c:v>6056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2019년</c:v>
                </c:pt>
                <c:pt idx="1">
                  <c:v>2020년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6519</c:v>
                </c:pt>
                <c:pt idx="1">
                  <c:v>5921</c:v>
                </c:pt>
                <c:pt idx="2">
                  <c:v>7094</c:v>
                </c:pt>
                <c:pt idx="3">
                  <c:v>17598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396352"/>
        <c:axId val="323397888"/>
      </c:barChart>
      <c:catAx>
        <c:axId val="32339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23397888"/>
        <c:crosses val="autoZero"/>
        <c:auto val="1"/>
        <c:lblAlgn val="ctr"/>
        <c:lblOffset val="100"/>
        <c:noMultiLvlLbl val="0"/>
      </c:catAx>
      <c:valAx>
        <c:axId val="32339788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339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43032</c:v>
                </c:pt>
                <c:pt idx="1">
                  <c:v>52429</c:v>
                </c:pt>
                <c:pt idx="2">
                  <c:v>54665</c:v>
                </c:pt>
                <c:pt idx="3">
                  <c:v>66458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38158</c:v>
                </c:pt>
                <c:pt idx="1">
                  <c:v>34497</c:v>
                </c:pt>
                <c:pt idx="2">
                  <c:v>35662</c:v>
                </c:pt>
                <c:pt idx="3">
                  <c:v>38158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4874</c:v>
                </c:pt>
                <c:pt idx="1">
                  <c:v>17932</c:v>
                </c:pt>
                <c:pt idx="2">
                  <c:v>19003</c:v>
                </c:pt>
                <c:pt idx="3">
                  <c:v>28300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229376"/>
        <c:axId val="262235264"/>
      </c:barChart>
      <c:catAx>
        <c:axId val="26222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2235264"/>
        <c:crosses val="autoZero"/>
        <c:auto val="1"/>
        <c:lblAlgn val="ctr"/>
        <c:lblOffset val="100"/>
        <c:noMultiLvlLbl val="0"/>
      </c:catAx>
      <c:valAx>
        <c:axId val="2622352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6222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21. 9월</c:v>
                </c:pt>
                <c:pt idx="5">
                  <c:v>22. 9월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34160</c:v>
                </c:pt>
                <c:pt idx="1">
                  <c:v>31067</c:v>
                </c:pt>
                <c:pt idx="2">
                  <c:v>53281</c:v>
                </c:pt>
                <c:pt idx="4">
                  <c:v>37471</c:v>
                </c:pt>
                <c:pt idx="5">
                  <c:v>37164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9-4D28-9661-6AB23C2146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21. 9월</c:v>
                </c:pt>
                <c:pt idx="5">
                  <c:v>22. 9월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35724</c:v>
                </c:pt>
                <c:pt idx="1">
                  <c:v>37084</c:v>
                </c:pt>
                <c:pt idx="2">
                  <c:v>40223</c:v>
                </c:pt>
                <c:pt idx="4">
                  <c:v>29014</c:v>
                </c:pt>
                <c:pt idx="5">
                  <c:v>31606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79-4D28-9661-6AB23C2146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4">
                  <c:v>21. 9월</c:v>
                </c:pt>
                <c:pt idx="5">
                  <c:v>22. 9월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-1564</c:v>
                </c:pt>
                <c:pt idx="1">
                  <c:v>-6017</c:v>
                </c:pt>
                <c:pt idx="2">
                  <c:v>13058</c:v>
                </c:pt>
                <c:pt idx="4">
                  <c:v>8457</c:v>
                </c:pt>
                <c:pt idx="5">
                  <c:v>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9-4D28-9661-6AB23C214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227648"/>
        <c:axId val="261229184"/>
      </c:barChart>
      <c:catAx>
        <c:axId val="261227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61229184"/>
        <c:crosses val="autoZero"/>
        <c:auto val="1"/>
        <c:lblAlgn val="ctr"/>
        <c:lblOffset val="400"/>
        <c:noMultiLvlLbl val="0"/>
      </c:catAx>
      <c:valAx>
        <c:axId val="26122918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6122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"/>
          <c:y val="0.18129629629629629"/>
          <c:w val="0.93888888888888888"/>
          <c:h val="0.57231700204141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'22. 그래프'!$C$2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19. 9월</c:v>
                </c:pt>
                <c:pt idx="1">
                  <c:v>20. 9월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'22. 그래프'!$C$3:$C$6</c:f>
              <c:numCache>
                <c:formatCode>_(* #,##0_);_(* \(#,##0\);_(* "-"_);_(@_)</c:formatCode>
                <c:ptCount val="4"/>
                <c:pt idx="0">
                  <c:v>56737</c:v>
                </c:pt>
                <c:pt idx="1">
                  <c:v>43651</c:v>
                </c:pt>
                <c:pt idx="2">
                  <c:v>15151</c:v>
                </c:pt>
                <c:pt idx="3">
                  <c:v>16674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21-4AEF-8230-CBF81BE9E772}"/>
            </c:ext>
          </c:extLst>
        </c:ser>
        <c:ser>
          <c:idx val="1"/>
          <c:order val="1"/>
          <c:tx>
            <c:strRef>
              <c:f>'22. 그래프'!$D$2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19. 9월</c:v>
                </c:pt>
                <c:pt idx="1">
                  <c:v>20. 9월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'22. 그래프'!$D$3:$D$6</c:f>
              <c:numCache>
                <c:formatCode>_(* #,##0_);_(* \(#,##0\);_(* "-"_);_(@_)</c:formatCode>
                <c:ptCount val="4"/>
                <c:pt idx="0">
                  <c:v>135042</c:v>
                </c:pt>
                <c:pt idx="1">
                  <c:v>112373</c:v>
                </c:pt>
                <c:pt idx="2">
                  <c:v>101029</c:v>
                </c:pt>
                <c:pt idx="3">
                  <c:v>147361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21-4AEF-8230-CBF81BE9E772}"/>
            </c:ext>
          </c:extLst>
        </c:ser>
        <c:ser>
          <c:idx val="2"/>
          <c:order val="2"/>
          <c:tx>
            <c:strRef>
              <c:f>'22. 그래프'!$E$2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19. 9월</c:v>
                </c:pt>
                <c:pt idx="1">
                  <c:v>20. 9월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'22. 그래프'!$E$3:$E$6</c:f>
              <c:numCache>
                <c:formatCode>_(* #,##0_);_(* \(#,##0\);_(* "-"_);_(@_)</c:formatCode>
                <c:ptCount val="4"/>
                <c:pt idx="0">
                  <c:v>20267</c:v>
                </c:pt>
                <c:pt idx="1">
                  <c:v>16670</c:v>
                </c:pt>
                <c:pt idx="2">
                  <c:v>21459</c:v>
                </c:pt>
                <c:pt idx="3">
                  <c:v>17230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21-4AEF-8230-CBF81BE9E77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76675743"/>
        <c:axId val="976681151"/>
      </c:barChart>
      <c:catAx>
        <c:axId val="976675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76681151"/>
        <c:crossesAt val="0"/>
        <c:auto val="1"/>
        <c:lblAlgn val="ctr"/>
        <c:lblOffset val="100"/>
        <c:noMultiLvlLbl val="0"/>
      </c:catAx>
      <c:valAx>
        <c:axId val="97668115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97667574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8.3966535433070838E-2"/>
          <c:y val="0.88850503062117236"/>
          <c:w val="0.86262248468941394"/>
          <c:h val="8.3717191601049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98184601924757"/>
          <c:y val="0.30025335374744822"/>
          <c:w val="0.2120893579178528"/>
          <c:h val="0.60416885389326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5.9863782131662609E-2"/>
          <c:y val="8.1179275740592083E-2"/>
          <c:w val="0.4979431772278291"/>
          <c:h val="0.8412949065718426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16190844242616"/>
          <c:y val="0.27846680680932762"/>
          <c:w val="0.18857370953630795"/>
          <c:h val="0.59981150388949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&lt;</a:t>
            </a:r>
            <a:r>
              <a:rPr lang="ko-KR" altLang="en-US"/>
              <a:t>외래</a:t>
            </a:r>
            <a:r>
              <a:rPr lang="en-US" altLang="ko-KR"/>
              <a:t>&gt;</a:t>
            </a:r>
            <a:endParaRPr lang="ko-KR" alt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그래프'!$A$74</c:f>
              <c:strCache>
                <c:ptCount val="1"/>
                <c:pt idx="0">
                  <c:v>&lt;외래&gt;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04B-4E63-9A2F-16156AF9BAC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04B-4E63-9A2F-16156AF9BAC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04B-4E63-9A2F-16156AF9BAC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04B-4E63-9A2F-16156AF9BAC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04B-4E63-9A2F-16156AF9BAC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04B-4E63-9A2F-16156AF9BAC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04B-4E63-9A2F-16156AF9BAC8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04B-4E63-9A2F-16156AF9BAC8}"/>
              </c:ext>
            </c:extLst>
          </c:dPt>
          <c:dLbls>
            <c:dLbl>
              <c:idx val="0"/>
              <c:layout>
                <c:manualLayout>
                  <c:x val="-0.17959762267107651"/>
                  <c:y val="-3.62102183057324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04B-4E63-9A2F-16156AF9BA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그래프'!$B$73:$I$73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그래프'!$B$74:$I$74</c:f>
              <c:numCache>
                <c:formatCode>0.0%</c:formatCode>
                <c:ptCount val="8"/>
                <c:pt idx="0">
                  <c:v>0.69450533044699747</c:v>
                </c:pt>
                <c:pt idx="1">
                  <c:v>1.7725178303621719E-2</c:v>
                </c:pt>
                <c:pt idx="2">
                  <c:v>2.4524806427752253E-2</c:v>
                </c:pt>
                <c:pt idx="3">
                  <c:v>2.0873908293239051E-2</c:v>
                </c:pt>
                <c:pt idx="4">
                  <c:v>2.2848650592761994E-2</c:v>
                </c:pt>
                <c:pt idx="5">
                  <c:v>5.0698624466446345E-2</c:v>
                </c:pt>
                <c:pt idx="6">
                  <c:v>3.4744606781984379E-3</c:v>
                </c:pt>
                <c:pt idx="7">
                  <c:v>0.1653490407909827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04B-4E63-9A2F-16156AF9B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그래프'!$A$61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FA7-467D-B0FC-717C8DA08AA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FA7-467D-B0FC-717C8DA08AA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FA7-467D-B0FC-717C8DA08AA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FA7-467D-B0FC-717C8DA08AA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FA7-467D-B0FC-717C8DA08AA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FA7-467D-B0FC-717C8DA08AA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FA7-467D-B0FC-717C8DA08AA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FA7-467D-B0FC-717C8DA08AA2}"/>
              </c:ext>
            </c:extLst>
          </c:dPt>
          <c:dLbls>
            <c:dLbl>
              <c:idx val="0"/>
              <c:layout>
                <c:manualLayout>
                  <c:x val="-0.16067590408229399"/>
                  <c:y val="-2.11752396106390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FA7-467D-B0FC-717C8DA08AA2}"/>
                </c:ext>
              </c:extLst>
            </c:dLbl>
            <c:dLbl>
              <c:idx val="6"/>
              <c:layout>
                <c:manualLayout>
                  <c:x val="-8.3915474434762563E-2"/>
                  <c:y val="-3.61583419181770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FA7-467D-B0FC-717C8DA08A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그래프'!$B$60:$I$60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그래프'!$B$61:$I$61</c:f>
              <c:numCache>
                <c:formatCode>0.0%</c:formatCode>
                <c:ptCount val="8"/>
                <c:pt idx="0">
                  <c:v>0.57850545759865657</c:v>
                </c:pt>
                <c:pt idx="1">
                  <c:v>4.3480868417896126E-2</c:v>
                </c:pt>
                <c:pt idx="2">
                  <c:v>3.3645196113709967E-2</c:v>
                </c:pt>
                <c:pt idx="3">
                  <c:v>2.4709127983687178E-2</c:v>
                </c:pt>
                <c:pt idx="4">
                  <c:v>2.2550077965695095E-2</c:v>
                </c:pt>
                <c:pt idx="5">
                  <c:v>3.8503058654192159E-2</c:v>
                </c:pt>
                <c:pt idx="6">
                  <c:v>7.3167806165287275E-3</c:v>
                </c:pt>
                <c:pt idx="7">
                  <c:v>0.25128943264963416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FA7-467D-B0FC-717C8DA08AA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78905515869641E-2"/>
          <c:y val="0.17740710712427829"/>
          <c:w val="0.92842188968260719"/>
          <c:h val="0.49628003837581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'22. 그래프'!$C$18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'22. 그래프'!$B$19:$B$22</c:f>
              <c:strCache>
                <c:ptCount val="4"/>
                <c:pt idx="0">
                  <c:v>19. 9월</c:v>
                </c:pt>
                <c:pt idx="1">
                  <c:v>20. 9월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'22. 그래프'!$C$19:$C$22</c:f>
              <c:numCache>
                <c:formatCode>_(* #,##0_);_(* \(#,##0\);_(* "-"_);_(@_)</c:formatCode>
                <c:ptCount val="4"/>
                <c:pt idx="0">
                  <c:v>13087</c:v>
                </c:pt>
                <c:pt idx="1">
                  <c:v>10914</c:v>
                </c:pt>
                <c:pt idx="2">
                  <c:v>4932</c:v>
                </c:pt>
                <c:pt idx="3">
                  <c:v>5356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9-4039-92F2-893EDAFFF65A}"/>
            </c:ext>
          </c:extLst>
        </c:ser>
        <c:ser>
          <c:idx val="1"/>
          <c:order val="1"/>
          <c:tx>
            <c:strRef>
              <c:f>'22. 그래프'!$D$18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'22. 그래프'!$B$19:$B$22</c:f>
              <c:strCache>
                <c:ptCount val="4"/>
                <c:pt idx="0">
                  <c:v>19. 9월</c:v>
                </c:pt>
                <c:pt idx="1">
                  <c:v>20. 9월</c:v>
                </c:pt>
                <c:pt idx="2">
                  <c:v>21. 9월</c:v>
                </c:pt>
                <c:pt idx="3">
                  <c:v>22. 9월</c:v>
                </c:pt>
              </c:strCache>
            </c:strRef>
          </c:cat>
          <c:val>
            <c:numRef>
              <c:f>'22. 그래프'!$D$19:$D$22</c:f>
              <c:numCache>
                <c:formatCode>_(* #,##0_);_(* \(#,##0\);_(* "-"_);_(@_)</c:formatCode>
                <c:ptCount val="4"/>
                <c:pt idx="0">
                  <c:v>8046</c:v>
                </c:pt>
                <c:pt idx="1">
                  <c:v>7334</c:v>
                </c:pt>
                <c:pt idx="2">
                  <c:v>7481</c:v>
                </c:pt>
                <c:pt idx="3">
                  <c:v>11425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49-4039-92F2-893EDAFFF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82364511"/>
        <c:axId val="982365343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'22. 그래프'!$E$18</c15:sqref>
                        </c15:formulaRef>
                      </c:ext>
                    </c:extLst>
                    <c:strCache>
                      <c:ptCount val="1"/>
                      <c:pt idx="0">
                        <c:v>기타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tint val="50000"/>
                          <a:satMod val="300000"/>
                        </a:schemeClr>
                      </a:gs>
                      <a:gs pos="35000">
                        <a:schemeClr val="accent3">
                          <a:tint val="37000"/>
                          <a:satMod val="300000"/>
                        </a:schemeClr>
                      </a:gs>
                      <a:gs pos="100000">
                        <a:schemeClr val="accent3">
                          <a:tint val="15000"/>
                          <a:satMod val="350000"/>
                        </a:scheme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chemeClr val="accent3">
                        <a:shade val="95000"/>
                      </a:schemeClr>
                    </a:solidFill>
                    <a:round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'22. 그래프'!$B$19:$B$22</c15:sqref>
                        </c15:formulaRef>
                      </c:ext>
                    </c:extLst>
                    <c:strCache>
                      <c:ptCount val="4"/>
                      <c:pt idx="0">
                        <c:v>19. 9월</c:v>
                      </c:pt>
                      <c:pt idx="1">
                        <c:v>20. 9월</c:v>
                      </c:pt>
                      <c:pt idx="2">
                        <c:v>21. 9월</c:v>
                      </c:pt>
                      <c:pt idx="3">
                        <c:v>22. 9월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'22. 그래프'!$E$19:$E$22</c15:sqref>
                        </c15:formulaRef>
                      </c:ext>
                    </c:extLst>
                    <c:numCache>
                      <c:formatCode>_(* #,##0_);_(* \(#,##0\);_(* "-"_);_(@_)</c:formatCode>
                      <c:ptCount val="4"/>
                      <c:pt idx="0">
                        <c:v>2626</c:v>
                      </c:pt>
                      <c:pt idx="1">
                        <c:v>2451</c:v>
                      </c:pt>
                      <c:pt idx="2">
                        <c:v>2470</c:v>
                      </c:pt>
                      <c:pt idx="3">
                        <c:v>2412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AA49-4039-92F2-893EDAFFF65A}"/>
                  </c:ext>
                </c:extLst>
              </c15:ser>
            </c15:filteredBarSeries>
          </c:ext>
        </c:extLst>
      </c:barChart>
      <c:catAx>
        <c:axId val="98236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82365343"/>
        <c:crosses val="autoZero"/>
        <c:auto val="1"/>
        <c:lblAlgn val="ctr"/>
        <c:lblOffset val="100"/>
        <c:noMultiLvlLbl val="0"/>
      </c:catAx>
      <c:valAx>
        <c:axId val="98236534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982364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34273840769903"/>
          <c:y val="0.88289041994750661"/>
          <c:w val="0.84364785651793539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ser>
          <c:idx val="0"/>
          <c:order val="0"/>
          <c:tx>
            <c:strRef>
              <c:f>'22. 그래프'!$B$39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explosion val="1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E28-4024-A98F-B4A4B336D4A2}"/>
              </c:ext>
            </c:extLst>
          </c:dPt>
          <c:dPt>
            <c:idx val="1"/>
            <c:bubble3D val="0"/>
            <c:explosion val="1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E28-4024-A98F-B4A4B336D4A2}"/>
              </c:ext>
            </c:extLst>
          </c:dPt>
          <c:dPt>
            <c:idx val="2"/>
            <c:bubble3D val="0"/>
            <c:explosion val="9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E28-4024-A98F-B4A4B336D4A2}"/>
              </c:ext>
            </c:extLst>
          </c:dPt>
          <c:dPt>
            <c:idx val="3"/>
            <c:bubble3D val="0"/>
            <c:explosion val="12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E28-4024-A98F-B4A4B336D4A2}"/>
              </c:ext>
            </c:extLst>
          </c:dPt>
          <c:dLbls>
            <c:dLbl>
              <c:idx val="0"/>
              <c:layout>
                <c:manualLayout>
                  <c:x val="-0.10376995088170494"/>
                  <c:y val="0.126475347768376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28-4024-A98F-B4A4B336D4A2}"/>
                </c:ext>
              </c:extLst>
            </c:dLbl>
            <c:dLbl>
              <c:idx val="1"/>
              <c:layout>
                <c:manualLayout>
                  <c:x val="-3.1790119286559761E-2"/>
                  <c:y val="-0.1501287868599397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28-4024-A98F-B4A4B336D4A2}"/>
                </c:ext>
              </c:extLst>
            </c:dLbl>
            <c:dLbl>
              <c:idx val="2"/>
              <c:layout>
                <c:manualLayout>
                  <c:x val="0.10386274716251152"/>
                  <c:y val="7.077978177863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28-4024-A98F-B4A4B336D4A2}"/>
                </c:ext>
              </c:extLst>
            </c:dLbl>
            <c:dLbl>
              <c:idx val="3"/>
              <c:layout>
                <c:manualLayout>
                  <c:x val="2.3788352078267034E-2"/>
                  <c:y val="0.181010589466667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28-4024-A98F-B4A4B336D4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'22. 그래프'!$C$38:$F$38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미해당</c:v>
                </c:pt>
              </c:strCache>
            </c:strRef>
          </c:cat>
          <c:val>
            <c:numRef>
              <c:f>'22. 그래프'!$C$39:$F$39</c:f>
              <c:numCache>
                <c:formatCode>0.0%</c:formatCode>
                <c:ptCount val="4"/>
                <c:pt idx="0">
                  <c:v>0.33300000000000002</c:v>
                </c:pt>
                <c:pt idx="1">
                  <c:v>0.28599999999999998</c:v>
                </c:pt>
                <c:pt idx="2">
                  <c:v>0.33300000000000002</c:v>
                </c:pt>
                <c:pt idx="3">
                  <c:v>4.8000000000000001E-2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28-4024-A98F-B4A4B336D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470241060431754"/>
          <c:y val="0.27739134728289128"/>
          <c:w val="0.12798504066924007"/>
          <c:h val="0.46059966205305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0.132</cdr:x>
      <cdr:y>0.03089</cdr:y>
    </cdr:from>
    <cdr:to>
      <cdr:x>0.88916</cdr:x>
      <cdr:y>0.21803</cdr:y>
    </cdr:to>
    <cdr:sp macro="" textlink="">
      <cdr:nvSpPr>
        <cdr:cNvPr id="5" name="자유형 4"/>
        <cdr:cNvSpPr/>
      </cdr:nvSpPr>
      <cdr:spPr>
        <a:xfrm xmlns:a="http://schemas.openxmlformats.org/drawingml/2006/main">
          <a:off x="514693" y="71414"/>
          <a:ext cx="2952311" cy="432643"/>
        </a:xfrm>
        <a:custGeom xmlns:a="http://schemas.openxmlformats.org/drawingml/2006/main">
          <a:avLst/>
          <a:gdLst>
            <a:gd name="connsiteX0" fmla="*/ 0 w 2865864"/>
            <a:gd name="connsiteY0" fmla="*/ 334536 h 380030"/>
            <a:gd name="connsiteX1" fmla="*/ 847493 w 2865864"/>
            <a:gd name="connsiteY1" fmla="*/ 111512 h 380030"/>
            <a:gd name="connsiteX2" fmla="*/ 1851103 w 2865864"/>
            <a:gd name="connsiteY2" fmla="*/ 379141 h 380030"/>
            <a:gd name="connsiteX3" fmla="*/ 2865864 w 2865864"/>
            <a:gd name="connsiteY3" fmla="*/ 0 h 38003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2865864" h="380030">
              <a:moveTo>
                <a:pt x="0" y="334536"/>
              </a:moveTo>
              <a:cubicBezTo>
                <a:pt x="269488" y="219307"/>
                <a:pt x="538976" y="104078"/>
                <a:pt x="847493" y="111512"/>
              </a:cubicBezTo>
              <a:cubicBezTo>
                <a:pt x="1156010" y="118946"/>
                <a:pt x="1514708" y="397726"/>
                <a:pt x="1851103" y="379141"/>
              </a:cubicBezTo>
              <a:cubicBezTo>
                <a:pt x="2187498" y="360556"/>
                <a:pt x="2526681" y="180278"/>
                <a:pt x="2865864" y="0"/>
              </a:cubicBezTo>
            </a:path>
          </a:pathLst>
        </a:custGeom>
        <a:ln xmlns:a="http://schemas.openxmlformats.org/drawingml/2006/main" w="25400">
          <a:solidFill>
            <a:srgbClr val="FF0000"/>
          </a:solidFill>
          <a:prstDash val="sysDash"/>
          <a:headEnd type="none" w="lg" len="med"/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0.0667</cdr:x>
      <cdr:y>0.04214</cdr:y>
    </cdr:from>
    <cdr:to>
      <cdr:x>0.96885</cdr:x>
      <cdr:y>0.33263</cdr:y>
    </cdr:to>
    <cdr:grpSp>
      <cdr:nvGrpSpPr>
        <cdr:cNvPr id="7" name="그룹 6"/>
        <cdr:cNvGrpSpPr/>
      </cdr:nvGrpSpPr>
      <cdr:grpSpPr>
        <a:xfrm xmlns:a="http://schemas.openxmlformats.org/drawingml/2006/main">
          <a:off x="262944" y="85980"/>
          <a:ext cx="3556441" cy="592699"/>
          <a:chOff x="703250" y="2201675"/>
          <a:chExt cx="3556429" cy="532795"/>
        </a:xfrm>
      </cdr:grpSpPr>
      <cdr:sp macro="" textlink="">
        <cdr:nvSpPr>
          <cdr:cNvPr id="8" name="직사각형 7"/>
          <cdr:cNvSpPr/>
        </cdr:nvSpPr>
        <cdr:spPr>
          <a:xfrm xmlns:a="http://schemas.openxmlformats.org/drawingml/2006/main">
            <a:off x="703250" y="2201675"/>
            <a:ext cx="864096" cy="2015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진료인원</a:t>
            </a:r>
            <a:r>
              <a:rPr kumimoji="0" lang="en-US" altLang="ko-KR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</a:p>
          <a:p xmlns:a="http://schemas.openxmlformats.org/drawingml/2006/main"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212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천명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cdr:txBody>
      </cdr:sp>
      <cdr:sp macro="" textlink="">
        <cdr:nvSpPr>
          <cdr:cNvPr id="9" name="직사각형 8"/>
          <cdr:cNvSpPr/>
        </cdr:nvSpPr>
        <cdr:spPr>
          <a:xfrm xmlns:a="http://schemas.openxmlformats.org/drawingml/2006/main">
            <a:off x="1751029" y="2361339"/>
            <a:ext cx="676109" cy="2512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173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천명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cdr:txBody>
      </cdr:sp>
      <cdr:sp macro="" textlink="">
        <cdr:nvSpPr>
          <cdr:cNvPr id="10" name="직사각형 9"/>
          <cdr:cNvSpPr/>
        </cdr:nvSpPr>
        <cdr:spPr>
          <a:xfrm xmlns:a="http://schemas.openxmlformats.org/drawingml/2006/main">
            <a:off x="2647466" y="2525320"/>
            <a:ext cx="676109" cy="20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138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천명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cdr:txBody>
      </cdr:sp>
      <cdr:sp macro="" textlink="">
        <cdr:nvSpPr>
          <cdr:cNvPr id="11" name="직사각형 10"/>
          <cdr:cNvSpPr/>
        </cdr:nvSpPr>
        <cdr:spPr>
          <a:xfrm xmlns:a="http://schemas.openxmlformats.org/drawingml/2006/main">
            <a:off x="3583570" y="2266403"/>
            <a:ext cx="676109" cy="2589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181</a:t>
            </a:r>
            <a:r>
              <a:rPr kumimoji="0" lang="ko-KR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천명</a:t>
            </a:r>
            <a:endParaRPr kumimoji="0" lang="ko-KR" alt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7.png"/><Relationship Id="rId7" Type="http://schemas.openxmlformats.org/officeDocument/2006/relationships/chart" Target="../charts/chart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21.(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1" y="545353"/>
            <a:ext cx="9143999" cy="471870"/>
            <a:chOff x="1" y="545353"/>
            <a:chExt cx="9143999" cy="471870"/>
          </a:xfrm>
        </p:grpSpPr>
        <p:sp>
          <p:nvSpPr>
            <p:cNvPr id="40" name="직사각형 39"/>
            <p:cNvSpPr/>
            <p:nvPr/>
          </p:nvSpPr>
          <p:spPr>
            <a:xfrm>
              <a:off x="971601" y="549275"/>
              <a:ext cx="8172399" cy="467948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545353"/>
              <a:ext cx="971600" cy="471870"/>
            </a:xfrm>
            <a:prstGeom prst="rect">
              <a:avLst/>
            </a:prstGeom>
          </p:spPr>
        </p:pic>
      </p:grpSp>
      <p:sp>
        <p:nvSpPr>
          <p:cNvPr id="19" name="TextBox 42"/>
          <p:cNvSpPr txBox="1">
            <a:spLocks noChangeArrowheads="1"/>
          </p:cNvSpPr>
          <p:nvPr/>
        </p:nvSpPr>
        <p:spPr bwMode="auto">
          <a:xfrm>
            <a:off x="7315763" y="596305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2022. 10. 19.(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889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42882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5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손 익 현 황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9 ~ 11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총괄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12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추진 실적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13 ~ 14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10989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563077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4701629" y="3133230"/>
            <a:ext cx="576262" cy="558800"/>
            <a:chOff x="433388" y="1218688"/>
            <a:chExt cx="576262" cy="558800"/>
          </a:xfrm>
        </p:grpSpPr>
        <p:sp>
          <p:nvSpPr>
            <p:cNvPr id="26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7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014806" y="1361432"/>
            <a:ext cx="3419475" cy="281087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주요업무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15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주요업무 추진실적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17 ~ 36</a:t>
            </a:r>
          </a:p>
          <a:p>
            <a:pPr>
              <a:spcBef>
                <a:spcPct val="50000"/>
              </a:spcBef>
            </a:pPr>
            <a:endParaRPr lang="en-US" altLang="ko-KR" sz="11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기타사항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37</a:t>
            </a:r>
            <a:endParaRPr lang="ko-KR" altLang="en-US" sz="14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공 지 사 항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6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spc="-150" dirty="0" smtClean="0">
                <a:latin typeface="맑은 고딕 "/>
              </a:rPr>
              <a:t>「지방의료원의 설립 및 운영에 관한 법률」 에 따라 설립된 법인</a:t>
            </a:r>
            <a:endParaRPr lang="en-US" altLang="ko-KR" sz="1200" spc="-150" dirty="0">
              <a:solidFill>
                <a:srgbClr val="000000"/>
              </a:solidFill>
              <a:latin typeface="맑은 고딕 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4"/>
            <a:ext cx="3913187" cy="312462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1921.12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관립 전주자혜의원 </a:t>
            </a:r>
            <a:r>
              <a:rPr lang="ko-KR" altLang="en-US" sz="1100" dirty="0" err="1">
                <a:latin typeface="+mj-lt"/>
              </a:rPr>
              <a:t>남원출장소</a:t>
            </a:r>
            <a:r>
              <a:rPr lang="en-US" altLang="ko-KR" sz="1100" dirty="0">
                <a:latin typeface="+mj-lt"/>
              </a:rPr>
              <a:t>』</a:t>
            </a:r>
            <a:r>
              <a:rPr lang="ko-KR" altLang="en-US" sz="1100" dirty="0" smtClean="0">
                <a:latin typeface="+mj-lt"/>
              </a:rPr>
              <a:t>개설</a:t>
            </a:r>
            <a:endParaRPr lang="en-US" altLang="ko-KR" sz="1100" dirty="0" smtClean="0">
              <a:latin typeface="+mj-lt"/>
            </a:endParaRP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1925.04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 err="1">
                <a:latin typeface="+mj-lt"/>
              </a:rPr>
              <a:t>전라북도립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남원의원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1983.07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지방공사 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1999.09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</a:t>
            </a:r>
            <a:r>
              <a:rPr lang="ko-KR" altLang="en-US" sz="1100" dirty="0" err="1">
                <a:latin typeface="+mj-lt"/>
              </a:rPr>
              <a:t>병원현대화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신축이전</a:t>
            </a:r>
            <a:r>
              <a:rPr lang="en-US" altLang="ko-KR" sz="1100" dirty="0">
                <a:latin typeface="+mj-lt"/>
              </a:rPr>
              <a:t>(385</a:t>
            </a:r>
            <a:r>
              <a:rPr lang="ko-KR" altLang="en-US" sz="1100" dirty="0">
                <a:latin typeface="+mj-lt"/>
              </a:rPr>
              <a:t>병상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2000.10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지역응급의료센터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전라북도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2005.09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2019.12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의료기관 ‘인증’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’19.12.23.~’23.12.22.)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2020.05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 책임의료기관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보건복지부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600" spc="-150" dirty="0" smtClean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2021.12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spc="-150" dirty="0" smtClean="0">
                <a:latin typeface="+mj-lt"/>
              </a:rPr>
              <a:t>2021</a:t>
            </a:r>
            <a:r>
              <a:rPr lang="ko-KR" altLang="en-US" sz="1100" spc="-150" dirty="0" smtClean="0">
                <a:latin typeface="+mj-lt"/>
              </a:rPr>
              <a:t>년 </a:t>
            </a:r>
            <a:r>
              <a:rPr lang="ko-KR" altLang="en-US" sz="1100" spc="-150" dirty="0">
                <a:latin typeface="+mj-lt"/>
              </a:rPr>
              <a:t>운영평가 ‘</a:t>
            </a:r>
            <a:r>
              <a:rPr lang="en-US" altLang="ko-KR" sz="1100" spc="-150" dirty="0">
                <a:latin typeface="+mj-lt"/>
              </a:rPr>
              <a:t>A’</a:t>
            </a:r>
            <a:r>
              <a:rPr lang="ko-KR" altLang="en-US" sz="1100" spc="-150" dirty="0">
                <a:latin typeface="+mj-lt"/>
              </a:rPr>
              <a:t>등급</a:t>
            </a:r>
            <a:r>
              <a:rPr lang="en-US" altLang="ko-KR" sz="1100" spc="-150" dirty="0">
                <a:latin typeface="+mj-lt"/>
              </a:rPr>
              <a:t>(</a:t>
            </a:r>
            <a:r>
              <a:rPr lang="ko-KR" altLang="en-US" sz="1100" spc="-150" dirty="0" smtClean="0">
                <a:latin typeface="+mj-lt"/>
              </a:rPr>
              <a:t>보건복지부</a:t>
            </a:r>
            <a:r>
              <a:rPr lang="en-US" altLang="ko-KR" sz="1100" spc="-150" dirty="0" smtClean="0">
                <a:latin typeface="+mj-lt"/>
              </a:rPr>
              <a:t>, 2</a:t>
            </a:r>
            <a:r>
              <a:rPr lang="ko-KR" altLang="en-US" sz="1100" spc="-150" dirty="0" smtClean="0">
                <a:latin typeface="+mj-lt"/>
              </a:rPr>
              <a:t>년 연속</a:t>
            </a:r>
            <a:r>
              <a:rPr lang="en-US" altLang="ko-KR" sz="1100" spc="-15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600" dirty="0" smtClean="0"/>
          </a:p>
          <a:p>
            <a:pPr fontAlgn="base" latinLnBrk="0"/>
            <a:r>
              <a:rPr lang="ko-KR" altLang="en-US" sz="1100" dirty="0" smtClean="0"/>
              <a:t>○ </a:t>
            </a:r>
            <a:r>
              <a:rPr lang="en-US" altLang="ko-KR" sz="1100" dirty="0" smtClean="0"/>
              <a:t>2022.05. </a:t>
            </a:r>
            <a:r>
              <a:rPr lang="ko-KR" altLang="en-US" sz="1100" dirty="0"/>
              <a:t>－ </a:t>
            </a:r>
            <a:r>
              <a:rPr lang="ko-KR" altLang="en-US" sz="1100" dirty="0" smtClean="0"/>
              <a:t>코로나</a:t>
            </a:r>
            <a:r>
              <a:rPr lang="en-US" altLang="ko-KR" sz="1100" dirty="0" smtClean="0"/>
              <a:t>19 </a:t>
            </a:r>
            <a:r>
              <a:rPr lang="ko-KR" altLang="en-US" sz="1100" dirty="0" smtClean="0"/>
              <a:t>감염병전담병원 지정</a:t>
            </a:r>
            <a:endParaRPr lang="en-US" altLang="ko-KR" sz="1100" spc="-150" dirty="0">
              <a:latin typeface="+mj-lt"/>
            </a:endParaRPr>
          </a:p>
          <a:p>
            <a:pPr fontAlgn="base" latinLnBrk="0"/>
            <a:r>
              <a:rPr lang="en-US" altLang="ko-KR" sz="1100" dirty="0">
                <a:latin typeface="+mj-lt"/>
              </a:rPr>
              <a:t> </a:t>
            </a:r>
            <a:r>
              <a:rPr lang="en-US" altLang="ko-KR" sz="1100" dirty="0" smtClean="0">
                <a:latin typeface="+mj-lt"/>
              </a:rPr>
              <a:t>                  </a:t>
            </a:r>
            <a:r>
              <a:rPr lang="en-US" altLang="ko-KR" sz="1100" spc="-300" dirty="0" smtClean="0">
                <a:latin typeface="+mj-lt"/>
              </a:rPr>
              <a:t> </a:t>
            </a:r>
            <a:r>
              <a:rPr lang="en-US" altLang="ko-KR" sz="1100" dirty="0" smtClean="0">
                <a:latin typeface="+mj-lt"/>
              </a:rPr>
              <a:t>(2020.02.21.~2022.05.02. / 589</a:t>
            </a:r>
            <a:r>
              <a:rPr lang="ko-KR" altLang="en-US" sz="1100" dirty="0" smtClean="0">
                <a:latin typeface="+mj-lt"/>
              </a:rPr>
              <a:t>일간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r>
              <a:rPr lang="ko-KR" altLang="en-US" sz="1100" dirty="0"/>
              <a:t>○ </a:t>
            </a:r>
            <a:r>
              <a:rPr lang="en-US" altLang="ko-KR" sz="1100" dirty="0" smtClean="0"/>
              <a:t>2022.08</a:t>
            </a:r>
            <a:r>
              <a:rPr lang="en-US" altLang="ko-KR" sz="1100" dirty="0"/>
              <a:t>. </a:t>
            </a:r>
            <a:r>
              <a:rPr lang="ko-KR" altLang="en-US" sz="1100" dirty="0"/>
              <a:t>－ </a:t>
            </a:r>
            <a:r>
              <a:rPr lang="en-US" altLang="ko-KR" sz="1100" spc="-150" dirty="0" smtClean="0"/>
              <a:t>2022</a:t>
            </a:r>
            <a:r>
              <a:rPr lang="ko-KR" altLang="en-US" sz="1100" spc="-150" dirty="0" smtClean="0"/>
              <a:t>년 </a:t>
            </a:r>
            <a:r>
              <a:rPr lang="ko-KR" altLang="en-US" sz="1100" spc="-150" dirty="0"/>
              <a:t>출연기관 등 경영평가 ‘가</a:t>
            </a:r>
            <a:r>
              <a:rPr lang="en-US" altLang="ko-KR" sz="1100" spc="-150" dirty="0"/>
              <a:t>’</a:t>
            </a:r>
            <a:r>
              <a:rPr lang="ko-KR" altLang="en-US" sz="1100" spc="-150" dirty="0" smtClean="0"/>
              <a:t>등급</a:t>
            </a:r>
            <a:endParaRPr lang="en-US" altLang="ko-KR" sz="1100" spc="-150" dirty="0" smtClean="0"/>
          </a:p>
          <a:p>
            <a:pPr fontAlgn="base" latinLnBrk="0"/>
            <a:r>
              <a:rPr lang="en-US" altLang="ko-KR" sz="1100" spc="-150" dirty="0" smtClean="0"/>
              <a:t>                               (</a:t>
            </a:r>
            <a:r>
              <a:rPr lang="ko-KR" altLang="en-US" sz="1100" spc="-150" dirty="0" smtClean="0"/>
              <a:t>전라북도</a:t>
            </a:r>
            <a:r>
              <a:rPr lang="en-US" altLang="ko-KR" sz="1100" spc="-150" dirty="0" smtClean="0"/>
              <a:t>, 2</a:t>
            </a:r>
            <a:r>
              <a:rPr lang="ko-KR" altLang="en-US" sz="1100" spc="-150" dirty="0" smtClean="0"/>
              <a:t>년 연속</a:t>
            </a:r>
            <a:r>
              <a:rPr lang="en-US" altLang="ko-KR" sz="1100" spc="-150" dirty="0" smtClean="0"/>
              <a:t>)</a:t>
            </a:r>
            <a:endParaRPr lang="en-US" altLang="ko-KR" sz="1100" spc="-150" dirty="0"/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endParaRPr lang="en-US" altLang="ko-KR" sz="1100" dirty="0">
              <a:latin typeface="+mj-lt"/>
            </a:endParaRPr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 anchor="ctr"/>
          <a:lstStyle/>
          <a:p>
            <a:pPr fontAlgn="base" latinLnBrk="0">
              <a:lnSpc>
                <a:spcPct val="130000"/>
              </a:lnSpc>
            </a:pPr>
            <a:r>
              <a:rPr lang="ko-KR" altLang="en-US" sz="1200" dirty="0" smtClean="0">
                <a:latin typeface="+mj-lt"/>
              </a:rPr>
              <a:t>○ 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 smtClean="0">
                <a:latin typeface="+mj-lt"/>
              </a:rPr>
              <a:t>:   41,718m</a:t>
            </a:r>
            <a:r>
              <a:rPr lang="en-US" altLang="ko-KR" sz="1200" baseline="30000" dirty="0" smtClean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 smtClean="0">
                <a:latin typeface="+mj-lt"/>
              </a:rPr>
              <a:t>559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</a:t>
            </a:r>
            <a:r>
              <a:rPr lang="en-US" altLang="ko-KR" sz="1200" dirty="0" smtClean="0">
                <a:latin typeface="+mj-lt"/>
              </a:rPr>
              <a:t>253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 smtClean="0">
                <a:latin typeface="+mj-lt"/>
              </a:rPr>
              <a:t>243, </a:t>
            </a:r>
            <a:r>
              <a:rPr lang="ko-KR" altLang="en-US" sz="800" dirty="0" smtClean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en-US" altLang="ko-KR" sz="1000" dirty="0" smtClean="0">
                <a:latin typeface="+mj-lt"/>
              </a:rPr>
              <a:t>   - 1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40, </a:t>
            </a:r>
            <a:r>
              <a:rPr lang="en-US" altLang="ko-KR" sz="1000" dirty="0">
                <a:latin typeface="+mj-lt"/>
              </a:rPr>
              <a:t>2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2, 3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6, 5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195, </a:t>
            </a:r>
            <a:r>
              <a:rPr lang="ko-KR" altLang="en-US" sz="1000" dirty="0" smtClean="0">
                <a:latin typeface="+mj-lt"/>
              </a:rPr>
              <a:t>중환자실 </a:t>
            </a:r>
            <a:r>
              <a:rPr lang="en-US" altLang="ko-KR" sz="1000" dirty="0" smtClean="0">
                <a:latin typeface="+mj-lt"/>
              </a:rPr>
              <a:t>10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33732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645024"/>
            <a:ext cx="19517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236</a:t>
            </a:r>
            <a:r>
              <a:rPr lang="ko-KR" altLang="en-US" sz="1100" dirty="0" smtClean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78,272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23,542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dirty="0" smtClean="0">
                <a:latin typeface="+mj-lt"/>
              </a:rPr>
              <a:t>(30.1%)</a:t>
            </a:r>
          </a:p>
          <a:p>
            <a:pPr fontAlgn="base" latinLnBrk="0"/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900" dirty="0" smtClean="0">
                <a:latin typeface="+mj-lt"/>
              </a:rPr>
              <a:t>※ 2022. 9. 30. </a:t>
            </a:r>
            <a:r>
              <a:rPr lang="ko-KR" altLang="en-US" sz="900" dirty="0" smtClean="0">
                <a:latin typeface="+mj-lt"/>
              </a:rPr>
              <a:t>기준</a:t>
            </a:r>
            <a:endParaRPr lang="ko-KR" altLang="en-US" sz="100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673631"/>
                <a:ext cx="866353" cy="75038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600" b="1" kern="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78,272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33.2%)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4" y="4731467"/>
                <a:ext cx="719978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24,798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(10.5%)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787140"/>
                <a:ext cx="654811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27,158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(11.5%)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3" y="3901546"/>
                <a:ext cx="786033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26,690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11.3%)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4" y="2959782"/>
                <a:ext cx="76275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26,490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11.2%)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5" y="2714877"/>
                <a:ext cx="640349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21,464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9.1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6" y="3201951"/>
                <a:ext cx="735476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30,923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(13.1%)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042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9" name="그림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5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871155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(2022. 9. 30.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33740" y="573174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공중보건의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endParaRPr lang="en-US" altLang="ko-KR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영상의학과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치과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마취통증의학과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 </a:t>
            </a:r>
            <a:r>
              <a:rPr lang="ko-KR" altLang="en-US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신경과 </a:t>
            </a:r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endParaRPr lang="ko-KR" altLang="en-US" sz="10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3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60" y="2132856"/>
            <a:ext cx="4166924" cy="3744416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043088"/>
              </p:ext>
            </p:extLst>
          </p:nvPr>
        </p:nvGraphicFramePr>
        <p:xfrm>
          <a:off x="4800076" y="1834924"/>
          <a:ext cx="3930804" cy="3771900"/>
        </p:xfrm>
        <a:graphic>
          <a:graphicData uri="http://schemas.openxmlformats.org/drawingml/2006/table">
            <a:tbl>
              <a:tblPr/>
              <a:tblGrid>
                <a:gridCol w="982701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정원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A)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현원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증감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B-A)</a:t>
                      </a:r>
                      <a:endParaRPr lang="en-US" sz="10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356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의사직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9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약사직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시설관리직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</a:rPr>
                        <a:t>51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간호조무직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9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92868" y="825954"/>
              <a:ext cx="3932669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617447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경영전략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심볼마크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0226" y="1352899"/>
            <a:ext cx="3762472" cy="4715589"/>
            <a:chOff x="4949729" y="1129585"/>
            <a:chExt cx="3762472" cy="5094207"/>
          </a:xfrm>
        </p:grpSpPr>
        <p:grpSp>
          <p:nvGrpSpPr>
            <p:cNvPr id="27" name="그룹 26"/>
            <p:cNvGrpSpPr/>
            <p:nvPr/>
          </p:nvGrpSpPr>
          <p:grpSpPr>
            <a:xfrm>
              <a:off x="4949729" y="1129585"/>
              <a:ext cx="3762472" cy="5094207"/>
              <a:chOff x="4760913" y="660475"/>
              <a:chExt cx="3951287" cy="5537159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605604"/>
                <a:ext cx="3711373" cy="2470155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660475"/>
                <a:ext cx="3951287" cy="5537159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1975999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316673" y="1352899"/>
            <a:ext cx="4433011" cy="4715588"/>
            <a:chOff x="316673" y="1087522"/>
            <a:chExt cx="4433011" cy="4980965"/>
          </a:xfrm>
        </p:grpSpPr>
        <p:grpSp>
          <p:nvGrpSpPr>
            <p:cNvPr id="22" name="그룹 21"/>
            <p:cNvGrpSpPr/>
            <p:nvPr/>
          </p:nvGrpSpPr>
          <p:grpSpPr>
            <a:xfrm>
              <a:off x="579888" y="1087522"/>
              <a:ext cx="3906581" cy="719007"/>
              <a:chOff x="383078" y="1121419"/>
              <a:chExt cx="3906581" cy="762500"/>
            </a:xfrm>
          </p:grpSpPr>
          <p:sp>
            <p:nvSpPr>
              <p:cNvPr id="23" name="_x230720976"/>
              <p:cNvSpPr>
                <a:spLocks noChangeArrowheads="1"/>
              </p:cNvSpPr>
              <p:nvPr/>
            </p:nvSpPr>
            <p:spPr bwMode="auto">
              <a:xfrm>
                <a:off x="383078" y="1242061"/>
                <a:ext cx="3906581" cy="64185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25146">
                <a:solidFill>
                  <a:srgbClr val="193657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 “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HY헤드라인M" panose="02030600000101010101" pitchFamily="18" charset="-127"/>
                  </a:rPr>
                  <a:t>우리는 양질의 의료 및 포괄적 공공보건 의료서비스를 제공하여 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HY헤드라인M" panose="02030600000101010101" pitchFamily="18" charset="-127"/>
                  </a:rPr>
                  <a:t>지역주민의 건강증진과 지역의료 발전에 기여한다</a:t>
                </a: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.”</a:t>
                </a:r>
                <a:endParaRPr kumimoji="0" lang="en-US" altLang="ko-K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1692339" y="1121419"/>
                <a:ext cx="1276296" cy="228378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 션</a:t>
                </a:r>
                <a:endParaRPr lang="ko-KR" altLang="en-US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673" y="2127373"/>
              <a:ext cx="4433011" cy="3941114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10425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62" name="그룹 61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경영전략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016624" y="980728"/>
            <a:ext cx="3384376" cy="288032"/>
            <a:chOff x="395536" y="1124744"/>
            <a:chExt cx="3384376" cy="288032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직사각형 68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심볼마크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5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3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 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  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차트 48"/>
          <p:cNvGraphicFramePr/>
          <p:nvPr>
            <p:extLst/>
          </p:nvPr>
        </p:nvGraphicFramePr>
        <p:xfrm>
          <a:off x="5065423" y="1628800"/>
          <a:ext cx="3899190" cy="231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60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656965" y="1276095"/>
            <a:ext cx="2105863" cy="25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(2022. 9. 30.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5004048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예산규모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4048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예산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707552"/>
              </p:ext>
            </p:extLst>
          </p:nvPr>
        </p:nvGraphicFramePr>
        <p:xfrm>
          <a:off x="323528" y="1499393"/>
          <a:ext cx="4332840" cy="4728333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15665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871932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4098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수입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71,386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59,867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11,519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47,732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45,712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2,020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6,056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7,061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1,005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이월금수입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17,598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7,094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10,504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71,386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59,867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11,519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사업비용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43,568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42,471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1,097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자본지출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26,869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13,763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13,106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과년도미지급금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949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3,633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2,684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5076056" y="1530336"/>
            <a:ext cx="108012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총예산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533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61637" y="1618651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170337" y="1849586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599</a:t>
            </a:r>
            <a:r>
              <a:rPr lang="ko-KR" altLang="en-US" sz="1000" b="1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100392" y="1498240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>
                <a:solidFill>
                  <a:schemeClr val="tx1"/>
                </a:solidFill>
              </a:rPr>
              <a:t>714</a:t>
            </a:r>
            <a:r>
              <a:rPr lang="ko-KR" altLang="en-US" sz="1000" b="1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004049" y="4437112"/>
            <a:ext cx="3899190" cy="1790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>
              <a:lnSpc>
                <a:spcPct val="14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’21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대비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’22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예산규모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err="1">
                <a:solidFill>
                  <a:schemeClr val="tx1"/>
                </a:solidFill>
                <a:latin typeface="+mn-ea"/>
              </a:rPr>
              <a:t>사업수익</a:t>
            </a:r>
            <a:r>
              <a:rPr lang="ko-KR" altLang="en-US" sz="1200" spc="-15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smtClean="0">
                <a:solidFill>
                  <a:schemeClr val="tx1"/>
                </a:solidFill>
                <a:latin typeface="+mn-ea"/>
              </a:rPr>
              <a:t>20</a:t>
            </a:r>
            <a:r>
              <a:rPr lang="ko-KR" altLang="en-US" sz="1200" spc="-150" smtClean="0">
                <a:solidFill>
                  <a:srgbClr val="308ACA"/>
                </a:solidFill>
                <a:latin typeface="+mn-ea"/>
              </a:rPr>
              <a:t>억원 </a:t>
            </a:r>
            <a:r>
              <a:rPr lang="ko-KR" altLang="en-US" sz="1200" spc="-150" dirty="0" smtClean="0">
                <a:solidFill>
                  <a:srgbClr val="308ACA"/>
                </a:solidFill>
                <a:latin typeface="+mn-ea"/>
              </a:rPr>
              <a:t>증가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수익 </a:t>
            </a:r>
            <a:r>
              <a:rPr lang="ko-KR" altLang="en-US" sz="1200" spc="-15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smtClean="0">
                <a:solidFill>
                  <a:schemeClr val="tx1"/>
                </a:solidFill>
                <a:latin typeface="+mn-ea"/>
              </a:rPr>
              <a:t>66,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</a:t>
            </a:r>
            <a:r>
              <a:rPr lang="ko-KR" altLang="en-US" sz="1200" spc="-150">
                <a:solidFill>
                  <a:schemeClr val="tx1"/>
                </a:solidFill>
                <a:latin typeface="+mn-ea"/>
              </a:rPr>
              <a:t>수익 </a:t>
            </a:r>
            <a:r>
              <a:rPr lang="ko-KR" altLang="en-US" sz="1200" spc="-150" smtClean="0">
                <a:solidFill>
                  <a:schemeClr val="tx1"/>
                </a:solidFill>
                <a:latin typeface="+mn-ea"/>
              </a:rPr>
              <a:t>감</a:t>
            </a:r>
            <a:r>
              <a:rPr lang="en-US" altLang="ko-KR" sz="1200" spc="-150" smtClean="0">
                <a:solidFill>
                  <a:schemeClr val="tx1"/>
                </a:solidFill>
                <a:latin typeface="+mn-ea"/>
              </a:rPr>
              <a:t>46)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80" err="1">
                <a:solidFill>
                  <a:schemeClr val="tx1"/>
                </a:solidFill>
                <a:latin typeface="+mn-ea"/>
              </a:rPr>
              <a:t>자본수입</a:t>
            </a:r>
            <a:r>
              <a:rPr lang="ko-KR" altLang="en-US" sz="1200" spc="-18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80" smtClean="0">
                <a:solidFill>
                  <a:srgbClr val="FF0000"/>
                </a:solidFill>
                <a:latin typeface="+mn-ea"/>
              </a:rPr>
              <a:t>10</a:t>
            </a:r>
            <a:r>
              <a:rPr lang="ko-KR" altLang="en-US" sz="1200" spc="-180" smtClean="0">
                <a:solidFill>
                  <a:srgbClr val="FF0000"/>
                </a:solidFill>
                <a:latin typeface="+mn-ea"/>
              </a:rPr>
              <a:t>억원감소</a:t>
            </a:r>
            <a:r>
              <a:rPr lang="en-US" altLang="ko-KR" sz="1200" spc="-18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투자자산수입 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15,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자본 및 잉여금</a:t>
            </a:r>
            <a:r>
              <a:rPr lang="ko-KR" altLang="en-US" sz="1200" spc="-18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180" smtClean="0">
                <a:solidFill>
                  <a:schemeClr val="tx1"/>
                </a:solidFill>
                <a:latin typeface="+mn-ea"/>
              </a:rPr>
              <a:t>25 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8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err="1">
                <a:solidFill>
                  <a:schemeClr val="tx1"/>
                </a:solidFill>
                <a:latin typeface="+mn-ea"/>
              </a:rPr>
              <a:t>이월금수입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0070C0"/>
                </a:solidFill>
                <a:latin typeface="+mn-ea"/>
              </a:rPr>
              <a:t>105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이월금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90,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미수금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15)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smtClean="0">
                <a:solidFill>
                  <a:schemeClr val="tx1"/>
                </a:solidFill>
                <a:latin typeface="+mn-ea"/>
              </a:rPr>
              <a:t>사업비용 </a:t>
            </a:r>
            <a:r>
              <a:rPr lang="en-US" altLang="ko-KR" sz="1200" spc="-150" smtClean="0">
                <a:solidFill>
                  <a:schemeClr val="tx1"/>
                </a:solidFill>
                <a:latin typeface="+mn-ea"/>
              </a:rPr>
              <a:t>11</a:t>
            </a:r>
            <a:r>
              <a:rPr lang="ko-KR" altLang="en-US" sz="1200" spc="-15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</a:t>
            </a:r>
            <a:r>
              <a:rPr lang="ko-KR" altLang="en-US" sz="1200" spc="-150">
                <a:solidFill>
                  <a:schemeClr val="tx1"/>
                </a:solidFill>
                <a:latin typeface="+mn-ea"/>
              </a:rPr>
              <a:t>비용 </a:t>
            </a:r>
            <a:r>
              <a:rPr lang="ko-KR" altLang="en-US" sz="1200" spc="-15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smtClean="0">
                <a:solidFill>
                  <a:schemeClr val="tx1"/>
                </a:solidFill>
                <a:latin typeface="+mn-ea"/>
              </a:rPr>
              <a:t>9</a:t>
            </a:r>
            <a:r>
              <a:rPr lang="ko-KR" altLang="en-US" sz="1200" spc="-15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</a:t>
            </a:r>
            <a:r>
              <a:rPr lang="ko-KR" altLang="en-US" sz="1200" spc="-150">
                <a:solidFill>
                  <a:schemeClr val="tx1"/>
                </a:solidFill>
                <a:latin typeface="+mn-ea"/>
              </a:rPr>
              <a:t>비용 </a:t>
            </a:r>
            <a:r>
              <a:rPr lang="ko-KR" altLang="en-US" sz="1200" spc="-150" smtClean="0">
                <a:solidFill>
                  <a:schemeClr val="tx1"/>
                </a:solidFill>
                <a:latin typeface="+mn-ea"/>
              </a:rPr>
              <a:t>등</a:t>
            </a:r>
            <a:r>
              <a:rPr lang="en-US" altLang="ko-KR" sz="1200" spc="-150" smtClean="0">
                <a:solidFill>
                  <a:schemeClr val="tx1"/>
                </a:solidFill>
                <a:latin typeface="+mn-ea"/>
              </a:rPr>
              <a:t>2)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 algn="dist">
              <a:lnSpc>
                <a:spcPct val="140000"/>
              </a:lnSpc>
            </a:pPr>
            <a:r>
              <a:rPr lang="ko-KR" altLang="en-US" sz="1200" spc="-300" dirty="0">
                <a:solidFill>
                  <a:schemeClr val="tx1"/>
                </a:solidFill>
                <a:latin typeface="+mn-ea"/>
              </a:rPr>
              <a:t>  </a:t>
            </a:r>
            <a:r>
              <a:rPr lang="ko-KR" altLang="en-US" sz="1200" spc="-3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300" smtClean="0">
                <a:solidFill>
                  <a:schemeClr val="tx1"/>
                </a:solidFill>
                <a:latin typeface="+mn-ea"/>
              </a:rPr>
              <a:t>자본지출 </a:t>
            </a:r>
            <a:r>
              <a:rPr lang="en-US" altLang="ko-KR" sz="1200" spc="-300" smtClean="0">
                <a:solidFill>
                  <a:schemeClr val="tx1"/>
                </a:solidFill>
                <a:latin typeface="+mn-ea"/>
              </a:rPr>
              <a:t>131</a:t>
            </a:r>
            <a:r>
              <a:rPr lang="ko-KR" altLang="en-US" sz="1200" spc="-300" smtClean="0">
                <a:solidFill>
                  <a:srgbClr val="308ACA"/>
                </a:solidFill>
                <a:latin typeface="+mn-ea"/>
              </a:rPr>
              <a:t>억원 </a:t>
            </a:r>
            <a:r>
              <a:rPr lang="ko-KR" altLang="en-US" sz="1200" spc="-300" dirty="0" smtClean="0">
                <a:solidFill>
                  <a:srgbClr val="308ACA"/>
                </a:solidFill>
                <a:latin typeface="+mn-ea"/>
              </a:rPr>
              <a:t>증가</a:t>
            </a:r>
            <a:r>
              <a:rPr lang="en-US" altLang="ko-KR" sz="1200" spc="-3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300" smtClean="0">
                <a:solidFill>
                  <a:schemeClr val="tx1"/>
                </a:solidFill>
                <a:latin typeface="+mn-ea"/>
              </a:rPr>
              <a:t>투자자산 증</a:t>
            </a:r>
            <a:r>
              <a:rPr lang="en-US" altLang="ko-KR" sz="1200" spc="-300" smtClean="0">
                <a:solidFill>
                  <a:schemeClr val="tx1"/>
                </a:solidFill>
                <a:latin typeface="+mn-ea"/>
              </a:rPr>
              <a:t>180, </a:t>
            </a:r>
            <a:r>
              <a:rPr lang="ko-KR" altLang="en-US" sz="1200" spc="-300" smtClean="0">
                <a:solidFill>
                  <a:schemeClr val="tx1"/>
                </a:solidFill>
                <a:latin typeface="+mn-ea"/>
              </a:rPr>
              <a:t>유형자산△</a:t>
            </a:r>
            <a:r>
              <a:rPr lang="en-US" altLang="ko-KR" sz="1200" spc="-300" smtClean="0">
                <a:solidFill>
                  <a:schemeClr val="tx1"/>
                </a:solidFill>
                <a:latin typeface="+mn-ea"/>
              </a:rPr>
              <a:t>46, </a:t>
            </a:r>
            <a:r>
              <a:rPr lang="ko-KR" altLang="en-US" sz="1200" spc="-300" err="1" smtClean="0">
                <a:solidFill>
                  <a:schemeClr val="tx1"/>
                </a:solidFill>
                <a:latin typeface="+mn-ea"/>
              </a:rPr>
              <a:t>고정부채등</a:t>
            </a:r>
            <a:r>
              <a:rPr lang="ko-KR" altLang="en-US" sz="1200" spc="-30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300" smtClean="0">
                <a:solidFill>
                  <a:schemeClr val="tx1"/>
                </a:solidFill>
                <a:latin typeface="+mn-ea"/>
              </a:rPr>
              <a:t>3)</a:t>
            </a:r>
            <a:endParaRPr lang="en-US" altLang="ko-KR" sz="1200" spc="-3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과년도미지급금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FF0000"/>
                </a:solidFill>
                <a:latin typeface="+mn-ea"/>
              </a:rPr>
              <a:t>27</a:t>
            </a:r>
            <a:r>
              <a:rPr lang="ko-KR" altLang="en-US" sz="1200" spc="-150" dirty="0" smtClean="0">
                <a:solidFill>
                  <a:srgbClr val="FF0000"/>
                </a:solidFill>
                <a:latin typeface="+mn-ea"/>
              </a:rPr>
              <a:t>억원 감소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미지급금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27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1943948791"/>
              </p:ext>
            </p:extLst>
          </p:nvPr>
        </p:nvGraphicFramePr>
        <p:xfrm>
          <a:off x="5004049" y="1749265"/>
          <a:ext cx="3899190" cy="211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4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2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2723764" y="1268760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(2022. 9. 30.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5004048" y="102614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부채총액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004048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부채비율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9700" y="1662453"/>
            <a:ext cx="1160595" cy="200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부채비율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224840" y="1511305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127448" y="165197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188%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8017921" y="187960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135%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" name="자유형 2"/>
          <p:cNvSpPr/>
          <p:nvPr/>
        </p:nvSpPr>
        <p:spPr>
          <a:xfrm rot="211645">
            <a:off x="5231423" y="1838683"/>
            <a:ext cx="3376246" cy="675917"/>
          </a:xfrm>
          <a:custGeom>
            <a:avLst/>
            <a:gdLst>
              <a:gd name="connsiteX0" fmla="*/ 0 w 3376246"/>
              <a:gd name="connsiteY0" fmla="*/ 535240 h 675917"/>
              <a:gd name="connsiteX1" fmla="*/ 1090246 w 3376246"/>
              <a:gd name="connsiteY1" fmla="*/ 25286 h 675917"/>
              <a:gd name="connsiteX2" fmla="*/ 2127739 w 3376246"/>
              <a:gd name="connsiteY2" fmla="*/ 139586 h 675917"/>
              <a:gd name="connsiteX3" fmla="*/ 3376246 w 3376246"/>
              <a:gd name="connsiteY3" fmla="*/ 675917 h 67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246" h="675917">
                <a:moveTo>
                  <a:pt x="0" y="535240"/>
                </a:moveTo>
                <a:cubicBezTo>
                  <a:pt x="367811" y="313234"/>
                  <a:pt x="735623" y="91228"/>
                  <a:pt x="1090246" y="25286"/>
                </a:cubicBezTo>
                <a:cubicBezTo>
                  <a:pt x="1444869" y="-40656"/>
                  <a:pt x="1746739" y="31147"/>
                  <a:pt x="2127739" y="139586"/>
                </a:cubicBezTo>
                <a:cubicBezTo>
                  <a:pt x="2508739" y="248024"/>
                  <a:pt x="2942492" y="461970"/>
                  <a:pt x="3376246" y="675917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5004049" y="4400550"/>
            <a:ext cx="3899190" cy="1764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ts val="2200"/>
              </a:lnSpc>
              <a:defRPr/>
            </a:pPr>
            <a:r>
              <a:rPr lang="ko-KR" altLang="en-US" sz="1600" dirty="0">
                <a:solidFill>
                  <a:prstClr val="black"/>
                </a:solidFill>
              </a:rPr>
              <a:t>○ </a:t>
            </a:r>
            <a:r>
              <a:rPr lang="en-US" altLang="ko-KR" sz="1600" dirty="0">
                <a:solidFill>
                  <a:prstClr val="black"/>
                </a:solidFill>
              </a:rPr>
              <a:t>’22. 9</a:t>
            </a:r>
            <a:r>
              <a:rPr lang="ko-KR" altLang="en-US" sz="1600" dirty="0">
                <a:solidFill>
                  <a:prstClr val="black"/>
                </a:solidFill>
              </a:rPr>
              <a:t>월 자본 총액</a:t>
            </a:r>
            <a:r>
              <a:rPr lang="en-US" altLang="ko-KR" sz="1600" dirty="0">
                <a:solidFill>
                  <a:prstClr val="black"/>
                </a:solidFill>
              </a:rPr>
              <a:t> 28,300</a:t>
            </a:r>
            <a:r>
              <a:rPr lang="ko-KR" altLang="en-US" sz="1600" dirty="0">
                <a:solidFill>
                  <a:prstClr val="black"/>
                </a:solidFill>
              </a:rPr>
              <a:t>백만원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  - ’21</a:t>
            </a:r>
            <a:r>
              <a:rPr lang="ko-KR" altLang="en-US" sz="1400" dirty="0">
                <a:solidFill>
                  <a:prstClr val="black"/>
                </a:solidFill>
              </a:rPr>
              <a:t>년도 자본 총액 대비 </a:t>
            </a:r>
            <a:r>
              <a:rPr lang="en-US" altLang="ko-KR" sz="1400" dirty="0">
                <a:solidFill>
                  <a:prstClr val="black"/>
                </a:solidFill>
              </a:rPr>
              <a:t>9,297</a:t>
            </a:r>
            <a:r>
              <a:rPr lang="ko-KR" altLang="en-US" sz="1400" dirty="0">
                <a:solidFill>
                  <a:prstClr val="black"/>
                </a:solidFill>
              </a:rPr>
              <a:t>백만원 증가</a:t>
            </a:r>
            <a:endParaRPr lang="en-US" altLang="ko-KR" sz="14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ko-KR" altLang="en-US" sz="1600" dirty="0">
                <a:solidFill>
                  <a:prstClr val="black"/>
                </a:solidFill>
              </a:rPr>
              <a:t>○ </a:t>
            </a:r>
            <a:r>
              <a:rPr lang="ko-KR" altLang="en-US" sz="1600" dirty="0" err="1">
                <a:solidFill>
                  <a:prstClr val="black"/>
                </a:solidFill>
              </a:rPr>
              <a:t>당기순익</a:t>
            </a:r>
            <a:r>
              <a:rPr lang="ko-KR" altLang="en-US" sz="1600" dirty="0">
                <a:solidFill>
                  <a:prstClr val="black"/>
                </a:solidFill>
              </a:rPr>
              <a:t> 증가에 따른 자본 증가</a:t>
            </a:r>
            <a:endParaRPr lang="en-US" altLang="ko-KR" sz="16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</a:rPr>
              <a:t>  - ’21</a:t>
            </a:r>
            <a:r>
              <a:rPr lang="ko-KR" altLang="en-US" sz="1400" dirty="0">
                <a:solidFill>
                  <a:prstClr val="black"/>
                </a:solidFill>
              </a:rPr>
              <a:t>년도 동월대비 부채비율 </a:t>
            </a:r>
            <a:r>
              <a:rPr lang="en-US" altLang="ko-KR" sz="1400" dirty="0">
                <a:solidFill>
                  <a:prstClr val="black"/>
                </a:solidFill>
              </a:rPr>
              <a:t>28.2% </a:t>
            </a:r>
            <a:r>
              <a:rPr lang="ko-KR" altLang="en-US" sz="1400" dirty="0">
                <a:solidFill>
                  <a:prstClr val="black"/>
                </a:solidFill>
              </a:rPr>
              <a:t>감소</a:t>
            </a:r>
            <a:endParaRPr lang="en-US" altLang="ko-KR" sz="1400" dirty="0">
              <a:solidFill>
                <a:prstClr val="black"/>
              </a:solidFill>
            </a:endParaRPr>
          </a:p>
          <a:p>
            <a:pPr>
              <a:lnSpc>
                <a:spcPts val="22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유동부채 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7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백만원 증가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 algn="dist">
              <a:lnSpc>
                <a:spcPts val="2200"/>
              </a:lnSpc>
            </a:pPr>
            <a:r>
              <a:rPr lang="en-US" altLang="ko-KR" sz="1200" spc="-15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외상매입금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미지급금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(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약품비</a:t>
            </a:r>
            <a:r>
              <a:rPr lang="en-US" altLang="ko-KR" sz="1200" spc="-150" dirty="0">
                <a:solidFill>
                  <a:schemeClr val="tx1"/>
                </a:solidFill>
              </a:rPr>
              <a:t>, 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진료재료비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부채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j-lt"/>
              </a:rPr>
              <a:t>증가</a:t>
            </a:r>
            <a:endParaRPr lang="ko-KR" altLang="en-US" sz="1200" kern="0" spc="-150" dirty="0">
              <a:solidFill>
                <a:srgbClr val="000000"/>
              </a:solidFill>
              <a:latin typeface="+mj-ea"/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490541"/>
              </p:ext>
            </p:extLst>
          </p:nvPr>
        </p:nvGraphicFramePr>
        <p:xfrm>
          <a:off x="258432" y="1484784"/>
          <a:ext cx="4439655" cy="4680522"/>
        </p:xfrm>
        <a:graphic>
          <a:graphicData uri="http://schemas.openxmlformats.org/drawingml/2006/table">
            <a:tbl>
              <a:tblPr/>
              <a:tblGrid>
                <a:gridCol w="497144">
                  <a:extLst>
                    <a:ext uri="{9D8B030D-6E8A-4147-A177-3AD203B41FA5}">
                      <a16:colId xmlns:a16="http://schemas.microsoft.com/office/drawing/2014/main" val="1763068921"/>
                    </a:ext>
                  </a:extLst>
                </a:gridCol>
                <a:gridCol w="223631">
                  <a:extLst>
                    <a:ext uri="{9D8B030D-6E8A-4147-A177-3AD203B41FA5}">
                      <a16:colId xmlns:a16="http://schemas.microsoft.com/office/drawing/2014/main" val="933636049"/>
                    </a:ext>
                  </a:extLst>
                </a:gridCol>
                <a:gridCol w="1288537">
                  <a:extLst>
                    <a:ext uri="{9D8B030D-6E8A-4147-A177-3AD203B41FA5}">
                      <a16:colId xmlns:a16="http://schemas.microsoft.com/office/drawing/2014/main" val="30258598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288347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34467250"/>
                    </a:ext>
                  </a:extLst>
                </a:gridCol>
                <a:gridCol w="774159">
                  <a:extLst>
                    <a:ext uri="{9D8B030D-6E8A-4147-A177-3AD203B41FA5}">
                      <a16:colId xmlns:a16="http://schemas.microsoft.com/office/drawing/2014/main" val="1079288952"/>
                    </a:ext>
                  </a:extLst>
                </a:gridCol>
              </a:tblGrid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843311"/>
                  </a:ext>
                </a:extLst>
              </a:tr>
              <a:tr h="42550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자산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dirty="0" smtClean="0">
                          <a:latin typeface="+mj-ea"/>
                          <a:ea typeface="+mj-ea"/>
                        </a:rPr>
                        <a:t>(A)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66,458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54,665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11,793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37534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30,711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19,653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11,058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912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35,747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35,012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735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072285"/>
                  </a:ext>
                </a:extLst>
              </a:tr>
              <a:tr h="425502">
                <a:tc row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(B)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38,158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35,662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2,496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93377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1,206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1,199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36386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36,952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34,463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2,489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344973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장기차입금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15,004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15,204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200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589306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퇴직급여충당부채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21,859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19,170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2,689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5683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임대보증금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048114"/>
                  </a:ext>
                </a:extLst>
              </a:tr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(A-B)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28,300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19,003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9,297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22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9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9755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손익현황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손익현황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2673416" y="1278285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(2022. 9. 30.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004048" y="104519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손익현황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993290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손익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4" name="직사각형 53"/>
          <p:cNvSpPr/>
          <p:nvPr/>
        </p:nvSpPr>
        <p:spPr>
          <a:xfrm>
            <a:off x="4788024" y="1556792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당기순손익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△33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5652120" y="1787775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△120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300192" y="1386400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△195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461112" y="164375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△154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8055588" y="1484784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△122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5117123" y="1589625"/>
            <a:ext cx="3499339" cy="509887"/>
          </a:xfrm>
          <a:custGeom>
            <a:avLst/>
            <a:gdLst>
              <a:gd name="connsiteX0" fmla="*/ 0 w 3499339"/>
              <a:gd name="connsiteY0" fmla="*/ 247967 h 509887"/>
              <a:gd name="connsiteX1" fmla="*/ 888023 w 3499339"/>
              <a:gd name="connsiteY1" fmla="*/ 502944 h 509887"/>
              <a:gd name="connsiteX2" fmla="*/ 1529862 w 3499339"/>
              <a:gd name="connsiteY2" fmla="*/ 1783 h 509887"/>
              <a:gd name="connsiteX3" fmla="*/ 2611315 w 3499339"/>
              <a:gd name="connsiteY3" fmla="*/ 327098 h 509887"/>
              <a:gd name="connsiteX4" fmla="*/ 3499339 w 3499339"/>
              <a:gd name="connsiteY4" fmla="*/ 80913 h 509887"/>
              <a:gd name="connsiteX5" fmla="*/ 3499339 w 3499339"/>
              <a:gd name="connsiteY5" fmla="*/ 80913 h 509887"/>
              <a:gd name="connsiteX6" fmla="*/ 3499339 w 3499339"/>
              <a:gd name="connsiteY6" fmla="*/ 80913 h 509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99339" h="509887">
                <a:moveTo>
                  <a:pt x="0" y="247967"/>
                </a:moveTo>
                <a:cubicBezTo>
                  <a:pt x="316523" y="395971"/>
                  <a:pt x="633046" y="543975"/>
                  <a:pt x="888023" y="502944"/>
                </a:cubicBezTo>
                <a:cubicBezTo>
                  <a:pt x="1143000" y="461913"/>
                  <a:pt x="1242647" y="31091"/>
                  <a:pt x="1529862" y="1783"/>
                </a:cubicBezTo>
                <a:cubicBezTo>
                  <a:pt x="1817077" y="-27525"/>
                  <a:pt x="2283069" y="313910"/>
                  <a:pt x="2611315" y="327098"/>
                </a:cubicBezTo>
                <a:cubicBezTo>
                  <a:pt x="2939561" y="340286"/>
                  <a:pt x="3499339" y="80913"/>
                  <a:pt x="3499339" y="80913"/>
                </a:cubicBezTo>
                <a:lnTo>
                  <a:pt x="3499339" y="80913"/>
                </a:lnTo>
                <a:lnTo>
                  <a:pt x="3499339" y="80913"/>
                </a:ln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488314"/>
              </p:ext>
            </p:extLst>
          </p:nvPr>
        </p:nvGraphicFramePr>
        <p:xfrm>
          <a:off x="283913" y="1491019"/>
          <a:ext cx="4386891" cy="4674290"/>
        </p:xfrm>
        <a:graphic>
          <a:graphicData uri="http://schemas.openxmlformats.org/drawingml/2006/table">
            <a:tbl>
              <a:tblPr/>
              <a:tblGrid>
                <a:gridCol w="471663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818884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467429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수익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(A)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37,164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37,471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307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18,121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12,480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5,641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19,043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24,991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5,948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467429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31,606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29,014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2,592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인건비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22,335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19,968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2,367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재료비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2,694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644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관리운영비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5,278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5,890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612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1,299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1,106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당기순손익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A-B)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5,558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8,457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2,899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5004049" y="4424816"/>
            <a:ext cx="3899190" cy="174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’22. 9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월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당기순손익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5,558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’21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당기순손익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대비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2,899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감소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의료외수익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감소 및 비용 증가에 따른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당기순이익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감</a:t>
            </a:r>
            <a:r>
              <a:rPr lang="ko-KR" altLang="en-US" sz="14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소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’21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동월대비 의료손실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3,242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감</a:t>
            </a: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 ※  </a:t>
            </a:r>
            <a:r>
              <a:rPr kumimoji="0" lang="ko-KR" altLang="en-US" sz="11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의료손익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= </a:t>
            </a:r>
            <a:r>
              <a:rPr kumimoji="0" lang="ko-KR" altLang="en-US" sz="11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의료수익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–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의료비용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인건비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재료비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관리운영비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1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45" name="차트 44"/>
          <p:cNvGraphicFramePr/>
          <p:nvPr>
            <p:extLst>
              <p:ext uri="{D42A27DB-BD31-4B8C-83A1-F6EECF244321}">
                <p14:modId xmlns:p14="http://schemas.microsoft.com/office/powerpoint/2010/main" val="1740857954"/>
              </p:ext>
            </p:extLst>
          </p:nvPr>
        </p:nvGraphicFramePr>
        <p:xfrm>
          <a:off x="5009959" y="1632187"/>
          <a:ext cx="3899190" cy="2209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14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856802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230,758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181,265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137,639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43,626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78.6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131.7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40,463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16,674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15,151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41.2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110.1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166,562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147,361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101,029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46,332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88.5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145.9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23,490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16,935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21,247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4,312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72.1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79.7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121.0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139.2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734364"/>
                  </a:ext>
                </a:extLst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69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6876256" y="1268760"/>
            <a:ext cx="2071298" cy="21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(2022. 9. 30.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395536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788024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558142" y="4510451"/>
            <a:ext cx="3490546" cy="485980"/>
          </a:xfrm>
          <a:custGeom>
            <a:avLst/>
            <a:gdLst>
              <a:gd name="connsiteX0" fmla="*/ 0 w 3490546"/>
              <a:gd name="connsiteY0" fmla="*/ 0 h 485980"/>
              <a:gd name="connsiteX1" fmla="*/ 1397977 w 3490546"/>
              <a:gd name="connsiteY1" fmla="*/ 272562 h 485980"/>
              <a:gd name="connsiteX2" fmla="*/ 2347546 w 3490546"/>
              <a:gd name="connsiteY2" fmla="*/ 483577 h 485980"/>
              <a:gd name="connsiteX3" fmla="*/ 3490546 w 3490546"/>
              <a:gd name="connsiteY3" fmla="*/ 131885 h 48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0546" h="485980">
                <a:moveTo>
                  <a:pt x="0" y="0"/>
                </a:moveTo>
                <a:lnTo>
                  <a:pt x="1397977" y="272562"/>
                </a:lnTo>
                <a:cubicBezTo>
                  <a:pt x="1789235" y="353158"/>
                  <a:pt x="1998785" y="507023"/>
                  <a:pt x="2347546" y="483577"/>
                </a:cubicBezTo>
                <a:cubicBezTo>
                  <a:pt x="2696308" y="460131"/>
                  <a:pt x="3093427" y="296008"/>
                  <a:pt x="3490546" y="131885"/>
                </a:cubicBezTo>
              </a:path>
            </a:pathLst>
          </a:custGeom>
          <a:ln w="254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4" name="차트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0160167"/>
              </p:ext>
            </p:extLst>
          </p:nvPr>
        </p:nvGraphicFramePr>
        <p:xfrm>
          <a:off x="348601" y="4207122"/>
          <a:ext cx="3942184" cy="2040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직사각형 35"/>
          <p:cNvSpPr/>
          <p:nvPr/>
        </p:nvSpPr>
        <p:spPr>
          <a:xfrm>
            <a:off x="4788024" y="4221088"/>
            <a:ext cx="3899191" cy="2026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총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진료인원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181,265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명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’22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계획 대비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49,493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명 부족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’22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계획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대비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목표 달성도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:78.6%</a:t>
            </a: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입원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외래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장례식장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증가요인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-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확산에 따른 환자 증가 및 재택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 치료 운영에 따른 환자 증가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검진환자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감소요인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확산에 따른 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수검율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감소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89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63973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지역별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4917552" y="4375296"/>
            <a:ext cx="3896402" cy="1800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○ 총 진료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지역별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  <a:r>
              <a:rPr lang="ko-KR" altLang="en-US" sz="1400" dirty="0">
                <a:solidFill>
                  <a:schemeClr val="tx1"/>
                </a:solidFill>
              </a:rPr>
              <a:t>인원 </a:t>
            </a:r>
            <a:r>
              <a:rPr lang="en-US" altLang="ko-KR" sz="1400" dirty="0">
                <a:solidFill>
                  <a:schemeClr val="tx1"/>
                </a:solidFill>
              </a:rPr>
              <a:t>164,035</a:t>
            </a:r>
            <a:r>
              <a:rPr lang="ko-KR" altLang="en-US" sz="1400" dirty="0">
                <a:solidFill>
                  <a:schemeClr val="tx1"/>
                </a:solidFill>
              </a:rPr>
              <a:t>명</a:t>
            </a:r>
            <a:endParaRPr lang="en-US" altLang="ko-KR"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’21</a:t>
            </a:r>
            <a:r>
              <a:rPr lang="ko-KR" altLang="en-US" sz="1200" dirty="0">
                <a:solidFill>
                  <a:schemeClr val="tx1"/>
                </a:solidFill>
              </a:rPr>
              <a:t>년도 대비 </a:t>
            </a:r>
            <a:r>
              <a:rPr lang="ko-KR" altLang="en-US" sz="1200" dirty="0" err="1">
                <a:solidFill>
                  <a:schemeClr val="tx1"/>
                </a:solidFill>
              </a:rPr>
              <a:t>진료인원</a:t>
            </a:r>
            <a:r>
              <a:rPr lang="ko-KR" altLang="en-US" sz="1200" dirty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: 57.2% </a:t>
            </a:r>
            <a:r>
              <a:rPr lang="ko-KR" altLang="en-US" sz="1200" dirty="0">
                <a:solidFill>
                  <a:schemeClr val="tx1"/>
                </a:solidFill>
              </a:rPr>
              <a:t>증가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- ’21</a:t>
            </a:r>
            <a:r>
              <a:rPr lang="ko-KR" altLang="en-US" sz="1200" dirty="0">
                <a:solidFill>
                  <a:schemeClr val="tx1"/>
                </a:solidFill>
              </a:rPr>
              <a:t>년도 대비 </a:t>
            </a:r>
            <a:r>
              <a:rPr lang="en-US" altLang="ko-KR" sz="1200" dirty="0">
                <a:solidFill>
                  <a:schemeClr val="tx1"/>
                </a:solidFill>
              </a:rPr>
              <a:t>59,713</a:t>
            </a:r>
            <a:r>
              <a:rPr lang="ko-KR" altLang="en-US" sz="1200" dirty="0">
                <a:solidFill>
                  <a:schemeClr val="tx1"/>
                </a:solidFill>
              </a:rPr>
              <a:t>명 </a:t>
            </a:r>
            <a:r>
              <a:rPr lang="ko-KR" altLang="en-US" sz="1200" dirty="0" smtClean="0">
                <a:solidFill>
                  <a:schemeClr val="tx1"/>
                </a:solidFill>
              </a:rPr>
              <a:t>증가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입원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ko-KR" altLang="en-US" sz="1200" dirty="0">
                <a:solidFill>
                  <a:schemeClr val="tx1"/>
                </a:solidFill>
              </a:rPr>
              <a:t>코로나</a:t>
            </a:r>
            <a:r>
              <a:rPr lang="en-US" altLang="ko-KR" sz="1200" dirty="0">
                <a:solidFill>
                  <a:schemeClr val="tx1"/>
                </a:solidFill>
              </a:rPr>
              <a:t>19(</a:t>
            </a:r>
            <a:r>
              <a:rPr lang="ko-KR" altLang="en-US" sz="1200" dirty="0" err="1">
                <a:solidFill>
                  <a:schemeClr val="tx1"/>
                </a:solidFill>
              </a:rPr>
              <a:t>오미크론</a:t>
            </a:r>
            <a:r>
              <a:rPr lang="en-US" altLang="ko-KR" sz="1200" dirty="0">
                <a:solidFill>
                  <a:schemeClr val="tx1"/>
                </a:solidFill>
              </a:rPr>
              <a:t>) </a:t>
            </a:r>
            <a:r>
              <a:rPr lang="ko-KR" altLang="en-US" sz="1200" dirty="0">
                <a:solidFill>
                  <a:schemeClr val="tx1"/>
                </a:solidFill>
              </a:rPr>
              <a:t>확산에 따른 환자 증가 및 재택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 치료 운영에 </a:t>
            </a:r>
            <a:r>
              <a:rPr lang="ko-KR" altLang="en-US" sz="1200" dirty="0">
                <a:solidFill>
                  <a:schemeClr val="tx1"/>
                </a:solidFill>
              </a:rPr>
              <a:t>따른 환자 </a:t>
            </a:r>
            <a:r>
              <a:rPr lang="ko-KR" altLang="en-US" sz="1200" dirty="0" smtClean="0">
                <a:solidFill>
                  <a:schemeClr val="tx1"/>
                </a:solidFill>
              </a:rPr>
              <a:t>증가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5" name="차트 44"/>
          <p:cNvGraphicFramePr>
            <a:graphicFrameLocks/>
          </p:cNvGraphicFramePr>
          <p:nvPr>
            <p:extLst/>
          </p:nvPr>
        </p:nvGraphicFramePr>
        <p:xfrm>
          <a:off x="5036260" y="1124743"/>
          <a:ext cx="3780482" cy="244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차트 31"/>
          <p:cNvGraphicFramePr>
            <a:graphicFrameLocks/>
          </p:cNvGraphicFramePr>
          <p:nvPr>
            <p:extLst/>
          </p:nvPr>
        </p:nvGraphicFramePr>
        <p:xfrm>
          <a:off x="4816109" y="1113241"/>
          <a:ext cx="4087129" cy="241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3012528" y="1242384"/>
            <a:ext cx="1800200" cy="210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(2022. 9. 30.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4993290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917552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54" name="차트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514452"/>
              </p:ext>
            </p:extLst>
          </p:nvPr>
        </p:nvGraphicFramePr>
        <p:xfrm>
          <a:off x="6804248" y="1323922"/>
          <a:ext cx="2012494" cy="260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191983"/>
              </p:ext>
            </p:extLst>
          </p:nvPr>
        </p:nvGraphicFramePr>
        <p:xfrm>
          <a:off x="6660232" y="1340768"/>
          <a:ext cx="25200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501838"/>
              </p:ext>
            </p:extLst>
          </p:nvPr>
        </p:nvGraphicFramePr>
        <p:xfrm>
          <a:off x="319376" y="1450629"/>
          <a:ext cx="4392490" cy="4712784"/>
        </p:xfrm>
        <a:graphic>
          <a:graphicData uri="http://schemas.openxmlformats.org/drawingml/2006/table">
            <a:tbl>
              <a:tblPr/>
              <a:tblGrid>
                <a:gridCol w="508208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931954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35953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22.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21. 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j-ea"/>
                        </a:rPr>
                        <a:t>증감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296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164,035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104,322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59,7123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3595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16,674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13,941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2,733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9,646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1,378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8,268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132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593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561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376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266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337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305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함양군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100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4,190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10,738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6,548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35953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외래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147,361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90,381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56,980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102,343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67,180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35,163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2,612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1,789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3,614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2,373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1,241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3,076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2,790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286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3,367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3,178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189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7,471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3,927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3,544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655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143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  <a:cs typeface="+mn-cs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59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24,366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8,489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15,877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aphicFrame>
        <p:nvGraphicFramePr>
          <p:cNvPr id="48" name="차트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89704"/>
              </p:ext>
            </p:extLst>
          </p:nvPr>
        </p:nvGraphicFramePr>
        <p:xfrm>
          <a:off x="6804248" y="1340768"/>
          <a:ext cx="2339752" cy="266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6" name="차트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261729"/>
              </p:ext>
            </p:extLst>
          </p:nvPr>
        </p:nvGraphicFramePr>
        <p:xfrm>
          <a:off x="4788024" y="1340768"/>
          <a:ext cx="223224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70876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42370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진료수익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진료수익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60232" y="1268760"/>
            <a:ext cx="2287322" cy="218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(2022. 9</a:t>
            </a:r>
            <a:r>
              <a:rPr lang="en-US" altLang="ko-KR" sz="1000" dirty="0" smtClean="0">
                <a:solidFill>
                  <a:schemeClr val="tx1"/>
                </a:solidFill>
              </a:rPr>
              <a:t>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29" name="직사각형 28"/>
          <p:cNvSpPr/>
          <p:nvPr/>
        </p:nvSpPr>
        <p:spPr>
          <a:xfrm>
            <a:off x="4849274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4778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53715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21,829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19,193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14,883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4,310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87.9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129.0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8,168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5,356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65.6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108.6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10,829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11,425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7,481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3,944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105.5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152.7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1,570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1,263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1,609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80.4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78.5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1,262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91.0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133.4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734364"/>
                  </a:ext>
                </a:extLst>
              </a:tr>
            </a:tbl>
          </a:graphicData>
        </a:graphic>
      </p:graphicFrame>
      <p:sp>
        <p:nvSpPr>
          <p:cNvPr id="4" name="자유형 3"/>
          <p:cNvSpPr/>
          <p:nvPr/>
        </p:nvSpPr>
        <p:spPr>
          <a:xfrm>
            <a:off x="386860" y="4466492"/>
            <a:ext cx="3631223" cy="664093"/>
          </a:xfrm>
          <a:custGeom>
            <a:avLst/>
            <a:gdLst>
              <a:gd name="connsiteX0" fmla="*/ 0 w 3631223"/>
              <a:gd name="connsiteY0" fmla="*/ 0 h 664093"/>
              <a:gd name="connsiteX1" fmla="*/ 1512277 w 3631223"/>
              <a:gd name="connsiteY1" fmla="*/ 413239 h 664093"/>
              <a:gd name="connsiteX2" fmla="*/ 2444261 w 3631223"/>
              <a:gd name="connsiteY2" fmla="*/ 659423 h 664093"/>
              <a:gd name="connsiteX3" fmla="*/ 3631223 w 3631223"/>
              <a:gd name="connsiteY3" fmla="*/ 202223 h 664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31223" h="664093">
                <a:moveTo>
                  <a:pt x="0" y="0"/>
                </a:moveTo>
                <a:lnTo>
                  <a:pt x="1512277" y="413239"/>
                </a:lnTo>
                <a:cubicBezTo>
                  <a:pt x="1919654" y="523143"/>
                  <a:pt x="2091103" y="694592"/>
                  <a:pt x="2444261" y="659423"/>
                </a:cubicBezTo>
                <a:cubicBezTo>
                  <a:pt x="2797419" y="624254"/>
                  <a:pt x="3214321" y="413238"/>
                  <a:pt x="3631223" y="202223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4860032" y="4293096"/>
            <a:ext cx="3899190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총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진료수익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19,193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’22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계획 대비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2,636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백만원 감소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’22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년도 계획 대비 목표 달성도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87.9%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외래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입원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장례식장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증가요인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확산에 따른 사망자 증가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○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검진수익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감소요인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-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확산에 따른 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수검율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감소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55" name="차트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032888"/>
              </p:ext>
            </p:extLst>
          </p:nvPr>
        </p:nvGraphicFramePr>
        <p:xfrm>
          <a:off x="323528" y="4437112"/>
          <a:ext cx="3903428" cy="1789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그룹 55"/>
          <p:cNvGrpSpPr/>
          <p:nvPr/>
        </p:nvGrpSpPr>
        <p:grpSpPr>
          <a:xfrm>
            <a:off x="683568" y="4149080"/>
            <a:ext cx="3536747" cy="560449"/>
            <a:chOff x="631242" y="3211766"/>
            <a:chExt cx="3536747" cy="453783"/>
          </a:xfrm>
        </p:grpSpPr>
        <p:sp>
          <p:nvSpPr>
            <p:cNvPr id="57" name="직사각형 56"/>
            <p:cNvSpPr/>
            <p:nvPr/>
          </p:nvSpPr>
          <p:spPr>
            <a:xfrm>
              <a:off x="631242" y="3211766"/>
              <a:ext cx="864096" cy="2873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0" lang="ko-KR" altLang="en-US" sz="10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진료수익</a:t>
              </a:r>
              <a:r>
                <a:rPr kumimoji="0" lang="en-US" altLang="ko-KR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)</a:t>
              </a:r>
            </a:p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noProof="0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211</a:t>
              </a:r>
              <a:r>
                <a:rPr kumimoji="0" lang="ko-KR" altLang="en-US" sz="1000" b="1" noProof="0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억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1679021" y="3377516"/>
              <a:ext cx="676109" cy="2794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182</a:t>
              </a:r>
              <a:r>
                <a:rPr kumimoji="0" lang="ko-KR" altLang="en-US" sz="10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억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564243" y="3401413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124</a:t>
              </a:r>
              <a:r>
                <a:rPr kumimoji="0" lang="ko-KR" altLang="en-US" sz="10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억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3491880" y="3377517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168</a:t>
              </a:r>
              <a:r>
                <a:rPr kumimoji="0" lang="ko-KR" altLang="en-US" sz="1000" b="1" dirty="0" smtClean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억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77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70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총괄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총괄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74785"/>
              </p:ext>
            </p:extLst>
          </p:nvPr>
        </p:nvGraphicFramePr>
        <p:xfrm>
          <a:off x="352602" y="1545322"/>
          <a:ext cx="8464140" cy="1811670"/>
        </p:xfrm>
        <a:graphic>
          <a:graphicData uri="http://schemas.openxmlformats.org/drawingml/2006/table">
            <a:tbl>
              <a:tblPr/>
              <a:tblGrid>
                <a:gridCol w="1339078">
                  <a:extLst>
                    <a:ext uri="{9D8B030D-6E8A-4147-A177-3AD203B41FA5}">
                      <a16:colId xmlns:a16="http://schemas.microsoft.com/office/drawing/2014/main" val="40410885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5803429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9045592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4091155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17301698"/>
                    </a:ext>
                  </a:extLst>
                </a:gridCol>
                <a:gridCol w="1292414">
                  <a:extLst>
                    <a:ext uri="{9D8B030D-6E8A-4147-A177-3AD203B41FA5}">
                      <a16:colId xmlns:a16="http://schemas.microsoft.com/office/drawing/2014/main" val="775759842"/>
                    </a:ext>
                  </a:extLst>
                </a:gridCol>
              </a:tblGrid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완료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정상추진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부진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미해당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406315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652403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구성비율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33.3%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28.6%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33.3%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4.8%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21164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25925" y="1310571"/>
            <a:ext cx="1318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지표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9351822"/>
              </p:ext>
            </p:extLst>
          </p:nvPr>
        </p:nvGraphicFramePr>
        <p:xfrm>
          <a:off x="971600" y="3429000"/>
          <a:ext cx="784514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71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783748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183933"/>
              </p:ext>
            </p:extLst>
          </p:nvPr>
        </p:nvGraphicFramePr>
        <p:xfrm>
          <a:off x="262937" y="1344960"/>
          <a:ext cx="8553809" cy="4883556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4523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3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추진성과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약제과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건당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감소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(1%)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3.46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3.92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86.7%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코로나환자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처방에</a:t>
                      </a:r>
                      <a:endParaRPr lang="en-US" altLang="ko-KR" sz="900" kern="0" spc="-17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따라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증가</a:t>
                      </a:r>
                      <a:endParaRPr lang="ko-KR" altLang="en-US" sz="900" kern="0" spc="-1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38897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간호과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간호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직무교육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프리셉터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양성교육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워크숍을 통한 역량 강화</a:t>
                      </a:r>
                      <a:endParaRPr lang="ko-KR" altLang="en-US" sz="900" kern="0" spc="-16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87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131.8%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영상의학실</a:t>
                      </a:r>
                      <a:endParaRPr lang="ko-KR" altLang="en-US" sz="900" spc="-15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고가 의료장비 효율성 향상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’21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년 대비 고가의료장비 검사 건수 증가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(2%)</a:t>
                      </a:r>
                      <a:endParaRPr lang="ko-KR" altLang="en-US" sz="90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17,273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14,883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88.2%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chemeClr val="tx1"/>
                          </a:solidFill>
                          <a:effectLst/>
                        </a:rPr>
                        <a:t>물리치료실</a:t>
                      </a:r>
                      <a:endParaRPr lang="ko-KR" altLang="en-US" sz="900" spc="-15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미수행 처방 관리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입원 및 외래환자 물리치료 및 작업치료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99.4%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100.2%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진단검사실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신속</a:t>
                      </a: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정확한 검사결과 확보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 검사 소요시간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99.2%(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99.5%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100.3%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24639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기획계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만족도 향상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외부고객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 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내부고객 만족도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외부고객 </a:t>
                      </a:r>
                      <a:r>
                        <a:rPr lang="en-US" altLang="ko-KR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: 84.9</a:t>
                      </a: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en-US" altLang="ko-KR" sz="900" kern="0" spc="-11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내부고객 </a:t>
                      </a:r>
                      <a:r>
                        <a:rPr lang="en-US" altLang="ko-KR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en-US" altLang="ko-KR" sz="900" kern="0" spc="-110" baseline="0" dirty="0" smtClean="0">
                          <a:solidFill>
                            <a:srgbClr val="000000"/>
                          </a:solidFill>
                          <a:effectLst/>
                        </a:rPr>
                        <a:t> 73.8</a:t>
                      </a:r>
                      <a:r>
                        <a:rPr lang="ko-KR" altLang="en-US" sz="900" kern="0" spc="-1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ko-KR" altLang="en-US" sz="900" kern="0" spc="-1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미해당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평가 미 실시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7003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활성화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수익증대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1,292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638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49.3%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전담병원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해지</a:t>
                      </a: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(’22. 5. 2.)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증대 노력</a:t>
                      </a:r>
                      <a:endParaRPr lang="en-US" altLang="ko-KR" sz="900" kern="0" spc="-15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총무계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임직원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의료기관 </a:t>
                      </a:r>
                      <a:r>
                        <a:rPr lang="ko-KR" altLang="en-US" sz="900" kern="0" spc="-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인증필수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900" kern="0" spc="-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6,625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7,025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106.0%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경리계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공동구매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공동구매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절감액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113.6%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632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-150" dirty="0" err="1" smtClean="0">
                          <a:solidFill>
                            <a:schemeClr val="tx1"/>
                          </a:solidFill>
                        </a:rPr>
                        <a:t>시설계</a:t>
                      </a:r>
                      <a:endParaRPr lang="ko-KR" altLang="en-US" sz="900" spc="-15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pc="-150" dirty="0" smtClean="0"/>
                        <a:t>시설</a:t>
                      </a:r>
                      <a:r>
                        <a:rPr lang="en-US" altLang="ko-KR" sz="900" spc="-150" dirty="0" smtClean="0"/>
                        <a:t>·</a:t>
                      </a:r>
                      <a:r>
                        <a:rPr lang="ko-KR" altLang="en-US" sz="900" spc="-150" dirty="0" smtClean="0"/>
                        <a:t>장비 현대화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/>
                        <a:t> 보조금 </a:t>
                      </a:r>
                      <a:r>
                        <a:rPr lang="ko-KR" altLang="en-US" sz="900" dirty="0" err="1" smtClean="0"/>
                        <a:t>집행율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100%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2,173</a:t>
                      </a:r>
                      <a:r>
                        <a:rPr lang="ko-KR" altLang="en-US" sz="900" spc="0" baseline="0" dirty="0" smtClean="0"/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21.5%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부진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spc="0" dirty="0" smtClean="0"/>
                        <a:t>사업 진행 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spc="-150" dirty="0" err="1" smtClean="0">
                          <a:solidFill>
                            <a:schemeClr val="tx1"/>
                          </a:solidFill>
                        </a:rPr>
                        <a:t>관리계</a:t>
                      </a:r>
                      <a:endParaRPr lang="ko-KR" altLang="en-US" sz="900" spc="-15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spc="-150" dirty="0" smtClean="0"/>
                        <a:t> </a:t>
                      </a:r>
                      <a:r>
                        <a:rPr lang="ko-KR" altLang="en-US" sz="900" spc="-150" dirty="0" smtClean="0"/>
                        <a:t>신재생에너지 활용을 통한</a:t>
                      </a:r>
                      <a:endParaRPr lang="en-US" altLang="ko-KR" sz="900" spc="-150" dirty="0" smtClean="0"/>
                    </a:p>
                    <a:p>
                      <a:r>
                        <a:rPr lang="ko-KR" altLang="en-US" sz="900" spc="-150" dirty="0" smtClean="0"/>
                        <a:t> 에너지 절약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spc="-150" dirty="0" smtClean="0"/>
                        <a:t>  </a:t>
                      </a:r>
                      <a:r>
                        <a:rPr lang="ko-KR" altLang="en-US" sz="900" spc="-150" dirty="0" err="1" smtClean="0"/>
                        <a:t>예산절감액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194</a:t>
                      </a:r>
                      <a:r>
                        <a:rPr lang="ko-KR" altLang="en-US" sz="900" spc="0" baseline="0" dirty="0" smtClean="0"/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138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71.1%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269849" y="1782341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541474"/>
              </p:ext>
            </p:extLst>
          </p:nvPr>
        </p:nvGraphicFramePr>
        <p:xfrm>
          <a:off x="250825" y="1344961"/>
          <a:ext cx="8553809" cy="4877494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76208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35960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43222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3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지표성과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521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원무계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 제고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96.0%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93.0%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96.9%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578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심사계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심사기준 제공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보험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급여 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0.5%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en-US" altLang="ko-KR" sz="900" kern="0" spc="-16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자보 </a:t>
                      </a:r>
                      <a:r>
                        <a:rPr lang="en-US" altLang="ko-KR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2.8% </a:t>
                      </a: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ko-KR" altLang="en-US" sz="900" kern="0" spc="-1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0.26%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2.06%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52.0%</a:t>
                      </a: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73.6%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17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595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영양계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활동 증대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환자안전 보고 및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25</a:t>
                      </a:r>
                      <a:r>
                        <a:rPr lang="ko-KR" altLang="en-US" sz="900" spc="0" baseline="0" dirty="0" smtClean="0"/>
                        <a:t>회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104.1%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665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부대사업계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고객욕구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충족을 위한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활동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홍보 강화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장례환경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개선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고객만족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12</a:t>
                      </a:r>
                      <a:r>
                        <a:rPr lang="ko-KR" altLang="en-US" sz="900" spc="0" baseline="0" dirty="0" smtClean="0"/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63.1%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2482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dirty="0" smtClean="0">
                          <a:solidFill>
                            <a:schemeClr val="tx1"/>
                          </a:solidFill>
                          <a:effectLst/>
                        </a:rPr>
                        <a:t>건강증진센터</a:t>
                      </a:r>
                      <a:endParaRPr lang="ko-KR" altLang="en-US" sz="900" spc="-30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건강증진센터 활성화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1,263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60.1%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상반기 검진 감소 현상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278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baseline="0" dirty="0" smtClean="0">
                          <a:solidFill>
                            <a:schemeClr val="tx1"/>
                          </a:solidFill>
                          <a:effectLst/>
                        </a:rPr>
                        <a:t>응급의료센터</a:t>
                      </a:r>
                      <a:endParaRPr lang="ko-KR" altLang="en-US" sz="900" spc="-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등급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유지</a:t>
                      </a:r>
                      <a:endParaRPr lang="ko-KR" altLang="en-US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응급의료기관평과 결과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등급 지표 관리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di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응급의료에관한법률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일부개정에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따른 사전점검 실시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지역  내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확산</a:t>
                      </a:r>
                      <a:endParaRPr lang="ko-KR" altLang="en-US" sz="900" spc="-20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감염병센터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위기관리체계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교육인원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950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1,336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140.6%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4368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적정관리계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안전한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91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94.7%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430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진료협력계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 의뢰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진료의뢰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실적 보고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75.0%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공공의료계</a:t>
                      </a:r>
                      <a:endParaRPr 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지역책임의료기관 역할 강화 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27,645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19,564</a:t>
                      </a:r>
                      <a:r>
                        <a:rPr lang="ko-KR" altLang="en-US" sz="900" spc="0" baseline="0" dirty="0" smtClean="0"/>
                        <a:t>명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spc="0" baseline="0" dirty="0" smtClean="0"/>
                        <a:t>70.8%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병동 출입제한으로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/>
                      <a:r>
                        <a:rPr lang="en-US" altLang="ko-KR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자원봉사 미 실시</a:t>
                      </a:r>
                      <a:endParaRPr lang="ko-KR" altLang="en-US" sz="900" spc="-25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33" name="직선 연결선 32"/>
          <p:cNvCxnSpPr/>
          <p:nvPr/>
        </p:nvCxnSpPr>
        <p:spPr>
          <a:xfrm>
            <a:off x="251520" y="1762558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4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693734" cy="1595520"/>
              <a:chOff x="1396024" y="2631104"/>
              <a:chExt cx="6693734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078" y="3111483"/>
                <a:ext cx="612068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Ⅲ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3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kumimoji="1" lang="en-US" altLang="ko-KR" sz="5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9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건강보험심사평가원 </a:t>
              </a:r>
              <a:r>
                <a:rPr kumimoji="1" lang="ko-KR" altLang="en-US" sz="1500" dirty="0" err="1" smtClean="0">
                  <a:latin typeface="+mj-lt"/>
                </a:rPr>
                <a:t>약제급여</a:t>
              </a:r>
              <a:r>
                <a:rPr kumimoji="1" lang="ko-KR" altLang="en-US" sz="1500" dirty="0" smtClean="0">
                  <a:latin typeface="+mj-lt"/>
                </a:rPr>
                <a:t> 적정성 평가 결과 분석 및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홍보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3.46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3.92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(86.7%)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처방 건당 </a:t>
              </a:r>
              <a:r>
                <a:rPr kumimoji="1" lang="ko-KR" altLang="en-US" sz="1600" b="1" dirty="0" err="1" smtClean="0"/>
                <a:t>약품목</a:t>
              </a:r>
              <a:r>
                <a:rPr kumimoji="1" lang="ko-KR" altLang="en-US" sz="1600" b="1" dirty="0" smtClean="0"/>
                <a:t> 수 감소</a:t>
              </a:r>
              <a:r>
                <a:rPr kumimoji="1" lang="en-US" altLang="ko-KR" sz="1600" b="1" dirty="0" smtClean="0"/>
                <a:t>(1%)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49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/>
                <a:t>2022</a:t>
              </a:r>
              <a:r>
                <a:rPr kumimoji="1" lang="ko-KR" altLang="en-US" sz="1500" dirty="0"/>
                <a:t>년 </a:t>
              </a:r>
              <a:r>
                <a:rPr kumimoji="1" lang="en-US" altLang="ko-KR" sz="1500" dirty="0"/>
                <a:t>4</a:t>
              </a:r>
              <a:r>
                <a:rPr kumimoji="1" lang="ko-KR" altLang="en-US" sz="1500" dirty="0" smtClean="0"/>
                <a:t>월</a:t>
              </a:r>
              <a:r>
                <a:rPr kumimoji="1" lang="en-US" altLang="ko-KR" sz="1500" dirty="0" smtClean="0"/>
                <a:t>~6</a:t>
              </a:r>
              <a:r>
                <a:rPr kumimoji="1" lang="ko-KR" altLang="en-US" sz="1500" dirty="0" smtClean="0"/>
                <a:t>월 </a:t>
              </a:r>
              <a:r>
                <a:rPr kumimoji="1" lang="ko-KR" altLang="en-US" sz="1500" dirty="0"/>
                <a:t>환자</a:t>
              </a:r>
              <a:r>
                <a:rPr kumimoji="1" lang="en-US" altLang="ko-KR" sz="1500" dirty="0"/>
                <a:t> 1</a:t>
              </a:r>
              <a:r>
                <a:rPr kumimoji="1" lang="ko-KR" altLang="en-US" sz="1500" dirty="0"/>
                <a:t>인당 처방전 의약품 평균 품목 </a:t>
              </a:r>
              <a:r>
                <a:rPr kumimoji="1" lang="ko-KR" altLang="en-US" sz="1500" dirty="0" smtClean="0"/>
                <a:t>수</a:t>
              </a:r>
              <a:r>
                <a:rPr kumimoji="1" lang="en-US" altLang="ko-KR" sz="1500" dirty="0" smtClean="0"/>
                <a:t> : 3.92</a:t>
              </a:r>
              <a:r>
                <a:rPr kumimoji="1" lang="ko-KR" altLang="en-US" sz="1500" dirty="0" smtClean="0"/>
                <a:t>품목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5260358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6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정맥주사요법 집중 교육으로 환자안전 강화</a:t>
              </a: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간호 실무교육 자료 표준화 및 내실화 단계적 추진</a:t>
              </a: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현장 </a:t>
              </a:r>
              <a:r>
                <a:rPr kumimoji="1" lang="ko-KR" altLang="en-US" sz="1500" dirty="0" err="1" smtClean="0">
                  <a:latin typeface="맑은 고딕 (본문)"/>
                </a:rPr>
                <a:t>라운딩으로</a:t>
              </a:r>
              <a:r>
                <a:rPr kumimoji="1" lang="ko-KR" altLang="en-US" sz="1500" dirty="0" smtClean="0">
                  <a:latin typeface="맑은 고딕 (본문)"/>
                </a:rPr>
                <a:t> 환자만족도 향상</a:t>
              </a:r>
              <a:endParaRPr kumimoji="1" lang="en-US" altLang="ko-KR" sz="1500" dirty="0">
                <a:latin typeface="맑은 고딕 (본문)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66</a:t>
              </a:r>
              <a:r>
                <a:rPr kumimoji="1" lang="ko-KR" altLang="en-US" sz="1600" b="1" dirty="0" smtClean="0"/>
                <a:t>회           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87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(131.8%)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맑은 고딕 (본문)"/>
                </a:rPr>
                <a:t>사업방향 </a:t>
              </a:r>
              <a:r>
                <a:rPr kumimoji="1" lang="en-US" altLang="ko-KR" sz="1600" b="1" dirty="0" smtClean="0">
                  <a:latin typeface="맑은 고딕 (본문)"/>
                </a:rPr>
                <a:t>: 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직무교육</a:t>
              </a:r>
              <a:r>
                <a:rPr lang="en-US" altLang="ko-KR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,  </a:t>
              </a:r>
              <a:r>
                <a:rPr lang="ko-KR" altLang="en-US" sz="1600" b="1" kern="0" spc="-150" dirty="0" err="1" smtClean="0">
                  <a:solidFill>
                    <a:srgbClr val="000000"/>
                  </a:solidFill>
                  <a:latin typeface="맑은 고딕 (본문)"/>
                </a:rPr>
                <a:t>프리셉터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  양성교육</a:t>
              </a:r>
              <a:r>
                <a:rPr lang="en-US" altLang="ko-KR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, 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워크숍을 통한 역량 강화</a:t>
              </a:r>
              <a:endParaRPr kumimoji="1" lang="en-US" altLang="ko-KR" sz="1600" b="1" dirty="0">
                <a:latin typeface="맑은 고딕 (본문)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</a:rPr>
                <a:t>간호과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및 부서별 직무교육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24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(126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  <a:endParaRPr kumimoji="1" lang="en-US" altLang="ko-KR" sz="1500" dirty="0">
                <a:solidFill>
                  <a:srgbClr val="FF0000"/>
                </a:solidFill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</a:rPr>
                <a:t>간호과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워크숍 개최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2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(34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500" dirty="0" err="1">
                  <a:solidFill>
                    <a:prstClr val="black"/>
                  </a:solidFill>
                </a:rPr>
                <a:t>신규간호사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 교육 및 연수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1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(36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</a:rPr>
                <a:t>○ 인권교육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500" dirty="0" err="1">
                  <a:solidFill>
                    <a:prstClr val="black"/>
                  </a:solidFill>
                </a:rPr>
                <a:t>실습학생</a:t>
              </a:r>
              <a:r>
                <a:rPr kumimoji="1" lang="ko-KR" altLang="en-US" sz="1500" dirty="0">
                  <a:solidFill>
                    <a:prstClr val="black"/>
                  </a:solidFill>
                </a:rPr>
                <a:t> 교육 등 기타 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18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회</a:t>
              </a:r>
              <a:r>
                <a:rPr kumimoji="1" lang="en-US" altLang="ko-KR" sz="1500" dirty="0" smtClean="0">
                  <a:solidFill>
                    <a:prstClr val="black"/>
                  </a:solidFill>
                </a:rPr>
                <a:t>(37</a:t>
              </a:r>
              <a:r>
                <a:rPr kumimoji="1" lang="ko-KR" altLang="en-US" sz="1500" dirty="0" smtClean="0">
                  <a:solidFill>
                    <a:prstClr val="black"/>
                  </a:solidFill>
                </a:rPr>
                <a:t>명</a:t>
              </a:r>
              <a:r>
                <a:rPr kumimoji="1" lang="en-US" altLang="ko-KR" sz="1500" dirty="0">
                  <a:solidFill>
                    <a:prstClr val="black"/>
                  </a:solidFill>
                </a:rPr>
                <a:t>)</a:t>
              </a:r>
              <a:endParaRPr kumimoji="1" lang="en-US" altLang="ko-KR" sz="1500" dirty="0">
                <a:solidFill>
                  <a:srgbClr val="FF0000"/>
                </a:solidFill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17733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0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 의료장비 효율성 향상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0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방사선 검사법과 의료영상 </a:t>
              </a:r>
              <a:r>
                <a:rPr kumimoji="1" lang="ko-KR" altLang="en-US" sz="1500" dirty="0" err="1" smtClean="0">
                  <a:latin typeface="+mj-lt"/>
                </a:rPr>
                <a:t>화질개선을</a:t>
              </a:r>
              <a:r>
                <a:rPr kumimoji="1" lang="ko-KR" altLang="en-US" sz="1500" dirty="0" smtClean="0">
                  <a:latin typeface="+mj-lt"/>
                </a:rPr>
                <a:t> 위한 지속적인 교육과 노력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고가장비에</a:t>
              </a:r>
              <a:r>
                <a:rPr kumimoji="1" lang="ko-KR" altLang="en-US" sz="1500" dirty="0" smtClean="0">
                  <a:latin typeface="+mj-lt"/>
                </a:rPr>
                <a:t> 대해 직원 교육과 대내</a:t>
              </a:r>
              <a:r>
                <a:rPr kumimoji="1" lang="en-US" altLang="ko-KR" sz="1500" dirty="0" smtClean="0">
                  <a:latin typeface="+mj-lt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외적으로 </a:t>
              </a:r>
              <a:r>
                <a:rPr kumimoji="1" lang="ko-KR" altLang="en-US" sz="1500" dirty="0" err="1" smtClean="0">
                  <a:latin typeface="+mj-lt"/>
                </a:rPr>
                <a:t>적극홍보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17,237</a:t>
              </a:r>
              <a:r>
                <a:rPr kumimoji="1" lang="ko-KR" altLang="en-US" sz="1600" b="1" dirty="0"/>
                <a:t>건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14,883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(88.2%)</a:t>
              </a:r>
              <a:r>
                <a:rPr kumimoji="1" lang="ko-KR" altLang="en-US" sz="1600" b="1" dirty="0" smtClean="0"/>
                <a:t>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’21</a:t>
              </a:r>
              <a:r>
                <a:rPr kumimoji="1" lang="ko-KR" altLang="en-US" sz="1600" b="1" dirty="0"/>
                <a:t>년 대비 고가의료장비 검사 건수 증가</a:t>
              </a:r>
              <a:r>
                <a:rPr kumimoji="1" lang="en-US" altLang="ko-KR" sz="1600" b="1" dirty="0"/>
                <a:t>(2%)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/>
                <a:t>3</a:t>
              </a:r>
              <a:r>
                <a:rPr kumimoji="1" lang="ko-KR" altLang="en-US" sz="1500" dirty="0" smtClean="0"/>
                <a:t>분기 </a:t>
              </a:r>
              <a:r>
                <a:rPr kumimoji="1" lang="ko-KR" altLang="en-US" sz="1500" dirty="0"/>
                <a:t>고가의료장비 검사 건수 </a:t>
              </a:r>
              <a:r>
                <a:rPr kumimoji="1" lang="en-US" altLang="ko-KR" sz="1500" dirty="0"/>
                <a:t>: </a:t>
              </a:r>
              <a:r>
                <a:rPr kumimoji="1" lang="en-US" altLang="ko-KR" sz="1500" dirty="0" smtClean="0"/>
                <a:t>14,883</a:t>
              </a:r>
              <a:r>
                <a:rPr kumimoji="1" lang="ko-KR" altLang="en-US" sz="1500" dirty="0" smtClean="0"/>
                <a:t>건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검사방법에 대한 직원 교육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의료영상 </a:t>
              </a:r>
              <a:r>
                <a:rPr kumimoji="1" lang="ko-KR" altLang="en-US" sz="1500" dirty="0" err="1"/>
                <a:t>화질개선</a:t>
              </a:r>
              <a:r>
                <a:rPr kumimoji="1" lang="ko-KR" altLang="en-US" sz="1500" dirty="0"/>
                <a:t> 노력</a:t>
              </a: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11266"/>
              </p:ext>
            </p:extLst>
          </p:nvPr>
        </p:nvGraphicFramePr>
        <p:xfrm>
          <a:off x="2123729" y="3246884"/>
          <a:ext cx="6624737" cy="1228722"/>
        </p:xfrm>
        <a:graphic>
          <a:graphicData uri="http://schemas.openxmlformats.org/drawingml/2006/table">
            <a:tbl>
              <a:tblPr/>
              <a:tblGrid>
                <a:gridCol w="946391">
                  <a:extLst>
                    <a:ext uri="{9D8B030D-6E8A-4147-A177-3AD203B41FA5}">
                      <a16:colId xmlns:a16="http://schemas.microsoft.com/office/drawing/2014/main" val="1410421496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858178020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3399913784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635432601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3741910887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103686161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276472120"/>
                    </a:ext>
                  </a:extLst>
                </a:gridCol>
              </a:tblGrid>
              <a:tr h="20478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검사건수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검사금액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2273"/>
                  </a:ext>
                </a:extLst>
              </a:tr>
              <a:tr h="204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9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’21.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9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9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’21.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9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016523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14,883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8,968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166.0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1,400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883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158.6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91276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CT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8,190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5,926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138.2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576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145.1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18450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MRI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3,870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3,042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127.2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486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127.4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9145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SONO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2,823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 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2,233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126.4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121.3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453992" y="3038763"/>
            <a:ext cx="1474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517733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2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미수행 처방 관리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지속적인 입원 및 외래환자 </a:t>
              </a:r>
              <a:r>
                <a:rPr kumimoji="1" lang="ko-KR" altLang="en-US" sz="1500" dirty="0" err="1"/>
                <a:t>수행율</a:t>
              </a:r>
              <a:r>
                <a:rPr kumimoji="1" lang="ko-KR" altLang="en-US" sz="1500" dirty="0"/>
                <a:t> 향상 관리</a:t>
              </a:r>
              <a:endParaRPr kumimoji="1" lang="en-US" altLang="ko-KR" sz="1500" dirty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96%(</a:t>
              </a:r>
              <a:r>
                <a:rPr kumimoji="1" lang="ko-KR" altLang="en-US" sz="1600" b="1" dirty="0" err="1"/>
                <a:t>수행율</a:t>
              </a:r>
              <a:r>
                <a:rPr kumimoji="1" lang="en-US" altLang="ko-KR" sz="1600" b="1" dirty="0"/>
                <a:t>)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99.3%(103.4%)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/>
                <a:t>입원 및 외래환자 물리치료 및 작업치료 </a:t>
              </a:r>
              <a:r>
                <a:rPr kumimoji="1" lang="ko-KR" altLang="en-US" sz="1600" b="1" dirty="0" err="1"/>
                <a:t>수행율</a:t>
              </a:r>
              <a:r>
                <a:rPr kumimoji="1" lang="ko-KR" altLang="en-US" sz="1600" b="1" dirty="0"/>
                <a:t> 관리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/>
                <a:t>2</a:t>
              </a:r>
              <a:r>
                <a:rPr kumimoji="1" lang="ko-KR" altLang="en-US" sz="1500" dirty="0" smtClean="0"/>
                <a:t>분기 </a:t>
              </a:r>
              <a:r>
                <a:rPr kumimoji="1" lang="ko-KR" altLang="en-US" sz="1500" dirty="0"/>
                <a:t>외래환자 물리치료 및 작업치료 </a:t>
              </a:r>
              <a:r>
                <a:rPr kumimoji="1" lang="ko-KR" altLang="en-US" sz="1500" dirty="0" err="1"/>
                <a:t>수행율</a:t>
              </a:r>
              <a:r>
                <a:rPr kumimoji="1" lang="ko-KR" altLang="en-US" sz="1500" dirty="0"/>
                <a:t> </a:t>
              </a:r>
              <a:r>
                <a:rPr kumimoji="1" lang="en-US" altLang="ko-KR" sz="1500" dirty="0"/>
                <a:t>: </a:t>
              </a:r>
              <a:r>
                <a:rPr kumimoji="1" lang="en-US" altLang="ko-KR" sz="1500" dirty="0" smtClean="0"/>
                <a:t>99.3%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913503" y="3061194"/>
            <a:ext cx="10215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519663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98600" y="3051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172638"/>
              </p:ext>
            </p:extLst>
          </p:nvPr>
        </p:nvGraphicFramePr>
        <p:xfrm>
          <a:off x="2072770" y="3284983"/>
          <a:ext cx="6693013" cy="1520190"/>
        </p:xfrm>
        <a:graphic>
          <a:graphicData uri="http://schemas.openxmlformats.org/drawingml/2006/table">
            <a:tbl>
              <a:tblPr/>
              <a:tblGrid>
                <a:gridCol w="1315161">
                  <a:extLst>
                    <a:ext uri="{9D8B030D-6E8A-4147-A177-3AD203B41FA5}">
                      <a16:colId xmlns:a16="http://schemas.microsoft.com/office/drawing/2014/main" val="979229824"/>
                    </a:ext>
                  </a:extLst>
                </a:gridCol>
                <a:gridCol w="608005">
                  <a:extLst>
                    <a:ext uri="{9D8B030D-6E8A-4147-A177-3AD203B41FA5}">
                      <a16:colId xmlns:a16="http://schemas.microsoft.com/office/drawing/2014/main" val="1876426281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2658977403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3199887758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3085949977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88754222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3488065289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597619291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998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687070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전체 처방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(A)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16,219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1,775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1,442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1,594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1,656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2,161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2,248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2,053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251676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16,108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1,766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1,429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1,576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1,645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2,238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2,040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318625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미수행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A-B)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947186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99.3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98.9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99.3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99.7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99.6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99.4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206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1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198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968552" cy="288032"/>
            <a:chOff x="395536" y="1124744"/>
            <a:chExt cx="496855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7848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신속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정확한 검사결과 확보</a:t>
              </a:r>
              <a:r>
                <a:rPr kumimoji="1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의료서비스 강화로 환자 대기시간 단축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내부교육</a:t>
              </a:r>
              <a:r>
                <a:rPr kumimoji="1" lang="ko-KR" altLang="en-US" sz="1500" dirty="0" smtClean="0">
                  <a:latin typeface="+mj-lt"/>
                </a:rPr>
                <a:t> 효율화로 전문성 강화</a:t>
              </a:r>
              <a:endParaRPr kumimoji="1" lang="en-US" altLang="ko-KR" sz="1500" spc="-150" dirty="0" smtClean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2"/>
            <a:chOff x="253491" y="1777002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99.2%(</a:t>
              </a:r>
              <a:r>
                <a:rPr kumimoji="1" lang="ko-KR" altLang="en-US" sz="1600" b="1" dirty="0" err="1" smtClean="0">
                  <a:latin typeface="+mj-lt"/>
                </a:rPr>
                <a:t>충족율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99.4%(100.2%)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/>
                <a:t>응</a:t>
              </a:r>
              <a:r>
                <a:rPr kumimoji="1" lang="ko-KR" altLang="en-US" sz="1600" b="1" dirty="0" smtClean="0"/>
                <a:t>급 검사 소요시간</a:t>
              </a:r>
              <a:r>
                <a:rPr kumimoji="1" lang="en-US" altLang="ko-KR" sz="1600" b="1" dirty="0" smtClean="0"/>
                <a:t>(TAT) </a:t>
              </a:r>
              <a:r>
                <a:rPr kumimoji="1" lang="ko-KR" altLang="en-US" sz="1600" b="1" dirty="0" err="1" smtClean="0"/>
                <a:t>충족율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관리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3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en-US" altLang="ko-KR" sz="1500" dirty="0" smtClean="0">
                  <a:latin typeface="+mj-lt"/>
                </a:rPr>
                <a:t>TAT </a:t>
              </a:r>
              <a:r>
                <a:rPr kumimoji="1" lang="ko-KR" altLang="en-US" sz="1500" dirty="0" err="1" smtClean="0">
                  <a:latin typeface="+mj-lt"/>
                </a:rPr>
                <a:t>충족율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99.4%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자동분석기</a:t>
              </a:r>
              <a:r>
                <a:rPr kumimoji="1" lang="ko-KR" altLang="en-US" sz="1500" dirty="0" smtClean="0">
                  <a:latin typeface="+mj-lt"/>
                </a:rPr>
                <a:t> 오류 최소화 및 자동화 장비 적극활용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검사실 </a:t>
              </a:r>
              <a:r>
                <a:rPr kumimoji="1" lang="ko-KR" altLang="en-US" sz="1500" dirty="0" err="1" smtClean="0">
                  <a:latin typeface="+mj-lt"/>
                </a:rPr>
                <a:t>직원역량</a:t>
              </a:r>
              <a:r>
                <a:rPr kumimoji="1" lang="ko-KR" altLang="en-US" sz="1500" dirty="0" smtClean="0">
                  <a:latin typeface="+mj-lt"/>
                </a:rPr>
                <a:t>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응급실과 </a:t>
              </a:r>
              <a:r>
                <a:rPr kumimoji="1" lang="ko-KR" altLang="en-US" sz="1500" dirty="0" err="1" smtClean="0"/>
                <a:t>외래채혈실</a:t>
              </a:r>
              <a:r>
                <a:rPr kumimoji="1" lang="ko-KR" altLang="en-US" sz="1500" dirty="0" smtClean="0"/>
                <a:t> 직통으로 연결된 </a:t>
              </a:r>
              <a:r>
                <a:rPr kumimoji="1" lang="ko-KR" altLang="en-US" sz="1500" dirty="0" err="1" smtClean="0"/>
                <a:t>기송관</a:t>
              </a:r>
              <a:r>
                <a:rPr kumimoji="1" lang="ko-KR" altLang="en-US" sz="1500" dirty="0" smtClean="0"/>
                <a:t> 적극 활용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19663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7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21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만족도 향상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Q&amp;A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강좌 실시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, 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친절교육 실시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고객만족도 향상을 위한 교육자료 배포</a:t>
              </a:r>
              <a:endParaRPr kumimoji="1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itchFamily="18" charset="-127"/>
                <a:cs typeface="+mn-cs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외부고객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84.9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점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,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내부고객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73.8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점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추진실적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사업 추진 중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외부고객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·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내부고객 만족도 향상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추진실적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VOS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회신율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100%</a:t>
              </a: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300" dirty="0" smtClean="0">
                  <a:latin typeface="+mj-lt"/>
                </a:rPr>
                <a:t>  </a:t>
              </a:r>
              <a:r>
                <a:rPr kumimoji="1" lang="en-US" altLang="ko-KR" sz="1300" dirty="0" smtClean="0">
                  <a:solidFill>
                    <a:prstClr val="black"/>
                  </a:solidFill>
                  <a:latin typeface="+mj-lt"/>
                </a:rPr>
                <a:t>-</a:t>
              </a:r>
              <a:r>
                <a:rPr kumimoji="1" lang="ko-KR" altLang="en-US" sz="1300" dirty="0" smtClean="0">
                  <a:latin typeface="+mj-lt"/>
                </a:rPr>
                <a:t> 민원처리 </a:t>
              </a:r>
              <a:r>
                <a:rPr kumimoji="1" lang="en-US" altLang="ko-KR" sz="1300" dirty="0" smtClean="0">
                  <a:latin typeface="+mj-lt"/>
                </a:rPr>
                <a:t>: </a:t>
              </a:r>
              <a:r>
                <a:rPr kumimoji="1" lang="ko-KR" altLang="en-US" sz="1300" dirty="0" smtClean="0">
                  <a:latin typeface="+mj-lt"/>
                </a:rPr>
                <a:t>기타문의 </a:t>
              </a:r>
              <a:r>
                <a:rPr kumimoji="1" lang="en-US" altLang="ko-KR" sz="1300" dirty="0">
                  <a:latin typeface="+mj-lt"/>
                </a:rPr>
                <a:t>5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r>
                <a:rPr kumimoji="1" lang="en-US" altLang="ko-KR" sz="1300" dirty="0" smtClean="0">
                  <a:latin typeface="+mj-lt"/>
                </a:rPr>
                <a:t>(5</a:t>
              </a:r>
              <a:r>
                <a:rPr kumimoji="1" lang="ko-KR" altLang="en-US" sz="1300" dirty="0" smtClean="0">
                  <a:latin typeface="+mj-lt"/>
                </a:rPr>
                <a:t>건 중 </a:t>
              </a:r>
              <a:r>
                <a:rPr kumimoji="1" lang="en-US" altLang="ko-KR" sz="1300" dirty="0">
                  <a:latin typeface="+mj-lt"/>
                </a:rPr>
                <a:t>5</a:t>
              </a:r>
              <a:r>
                <a:rPr kumimoji="1" lang="ko-KR" altLang="en-US" sz="1300" dirty="0" smtClean="0">
                  <a:latin typeface="+mj-lt"/>
                </a:rPr>
                <a:t>건 회신 완료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  <a:latin typeface="+mj-lt"/>
                </a:rPr>
                <a:t>○ 내부고객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활동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동아리 지원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10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개소 지원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,</a:t>
              </a:r>
              <a:r>
                <a:rPr kumimoji="1" lang="en-US" altLang="ko-KR" sz="150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내부고객 소통 강화 </a:t>
              </a:r>
              <a:r>
                <a:rPr kumimoji="1" lang="en-US" altLang="ko-KR" sz="1500" noProof="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16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  <a:latin typeface="+mj-lt"/>
                </a:rPr>
                <a:t>○ 외부고객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활동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친절라운딩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noProof="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10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 (본문)"/>
                  <a:ea typeface="HY헤드라인M" panose="02030600000101010101" pitchFamily="18" charset="-127"/>
                </a:rPr>
                <a:t>주요성과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 (본문)"/>
                <a:ea typeface="HY헤드라인M" panose="02030600000101010101" pitchFamily="18" charset="-127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5" name="모서리가 둥근 직사각형 34"/>
          <p:cNvSpPr/>
          <p:nvPr/>
        </p:nvSpPr>
        <p:spPr>
          <a:xfrm>
            <a:off x="4916698" y="1909998"/>
            <a:ext cx="735422" cy="184758"/>
          </a:xfrm>
          <a:prstGeom prst="roundRect">
            <a:avLst/>
          </a:prstGeom>
          <a:solidFill>
            <a:srgbClr val="DCCFEF"/>
          </a:solidFill>
          <a:ln>
            <a:solidFill>
              <a:srgbClr val="DACCEE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미해당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22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심혈관센터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활성화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0" cy="1099642"/>
            <a:chOff x="275826" y="3970003"/>
            <a:chExt cx="8545076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병원 운영 정상화에 따른</a:t>
              </a:r>
              <a:r>
                <a:rPr kumimoji="1" lang="ko-KR" altLang="en-US" sz="1500" i="0" u="none" strike="noStrike" kern="120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-8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심혈관질환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환자</a:t>
              </a:r>
              <a:r>
                <a:rPr kumimoji="1" lang="ko-KR" altLang="en-US" sz="1500" i="0" u="none" strike="noStrike" kern="1200" cap="none" spc="-8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입원 서비스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 제공 등 홍보 강화</a:t>
              </a:r>
              <a:endParaRPr kumimoji="1" lang="en-US" altLang="ko-KR" sz="1500" spc="-80" dirty="0" smtClean="0">
                <a:solidFill>
                  <a:prstClr val="black"/>
                </a:solidFill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 smtClean="0">
                  <a:latin typeface="+mj-lt"/>
                </a:rPr>
                <a:t>○ </a:t>
              </a:r>
              <a:r>
                <a:rPr lang="ko-KR" altLang="en-US" sz="1500" dirty="0" err="1" smtClean="0">
                  <a:latin typeface="+mj-lt"/>
                </a:rPr>
                <a:t>진료권역</a:t>
              </a:r>
              <a:r>
                <a:rPr lang="ko-KR" altLang="en-US" sz="1500" dirty="0" smtClean="0">
                  <a:latin typeface="+mj-lt"/>
                </a:rPr>
                <a:t> 내 심혈관질환에 대한 응급상황 대처능력 향상</a:t>
              </a:r>
              <a:endParaRPr kumimoji="1" lang="en-US" altLang="ko-KR" sz="1500" dirty="0" smtClean="0">
                <a:solidFill>
                  <a:prstClr val="black"/>
                </a:solidFill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1520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1,292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백만원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     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638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(49.3%)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심혈관센터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수익증대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추진실적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  <a:latin typeface="+mj-lt"/>
                </a:rPr>
                <a:t>진료수익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: 638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백만원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진료인원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4,406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명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지역 내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심혈관질환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환자 검진을 통한 예방관리 시스템 구축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 (본문)"/>
                  <a:ea typeface="HY헤드라인M" panose="02030600000101010101" pitchFamily="18" charset="-127"/>
                </a:rPr>
                <a:t>주요성과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 (본문)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332366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1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23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06366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임직원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국립중앙의료원 </a:t>
              </a:r>
              <a:r>
                <a:rPr kumimoji="1" lang="ko-KR" altLang="en-US" sz="1500" dirty="0" err="1" smtClean="0">
                  <a:latin typeface="맑은 고딕 (본문)"/>
                </a:rPr>
                <a:t>의사직</a:t>
              </a:r>
              <a:r>
                <a:rPr lang="en-US" altLang="ko-KR" sz="1500" dirty="0" smtClean="0">
                  <a:latin typeface="맑은 고딕 (본문)"/>
                </a:rPr>
                <a:t>·</a:t>
              </a:r>
              <a:r>
                <a:rPr lang="ko-KR" altLang="en-US" sz="1500" dirty="0" err="1" smtClean="0">
                  <a:latin typeface="맑은 고딕 (본문)"/>
                </a:rPr>
                <a:t>간호직</a:t>
              </a:r>
              <a:r>
                <a:rPr lang="ko-KR" altLang="en-US" sz="1500" dirty="0" smtClean="0">
                  <a:latin typeface="맑은 고딕 (본문)"/>
                </a:rPr>
                <a:t> </a:t>
              </a:r>
              <a:r>
                <a:rPr lang="ko-KR" altLang="en-US" sz="1500" dirty="0" err="1" smtClean="0">
                  <a:latin typeface="맑은 고딕 (본문)"/>
                </a:rPr>
                <a:t>임상교육</a:t>
              </a:r>
              <a:r>
                <a:rPr lang="ko-KR" altLang="en-US" sz="1500" dirty="0" smtClean="0">
                  <a:latin typeface="맑은 고딕 (본문)"/>
                </a:rPr>
                <a:t> 참여 적극 독려</a:t>
              </a:r>
              <a:endParaRPr lang="en-US" altLang="ko-KR" sz="1500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10</a:t>
              </a:r>
              <a:r>
                <a:rPr kumimoji="1" lang="ko-KR" altLang="en-US" sz="1500" dirty="0" smtClean="0"/>
                <a:t>월 중 </a:t>
              </a:r>
              <a:r>
                <a:rPr kumimoji="1" lang="en-US" altLang="ko-KR" sz="1500" dirty="0" smtClean="0"/>
                <a:t>1</a:t>
              </a:r>
              <a:r>
                <a:rPr kumimoji="1" lang="ko-KR" altLang="en-US" sz="1500" dirty="0" smtClean="0"/>
                <a:t>차 직원 소통 워크숍 진행</a:t>
              </a:r>
              <a:endParaRPr kumimoji="1" lang="en-US" altLang="ko-KR" sz="1500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 smtClean="0">
                  <a:latin typeface="+mj-lt"/>
                </a:rPr>
                <a:t>10</a:t>
              </a:r>
              <a:r>
                <a:rPr kumimoji="1" lang="ko-KR" altLang="en-US" sz="1500" dirty="0" smtClean="0">
                  <a:latin typeface="+mj-lt"/>
                </a:rPr>
                <a:t>월 </a:t>
              </a:r>
              <a:r>
                <a:rPr kumimoji="1" lang="ko-KR" altLang="en-US" sz="1500" dirty="0">
                  <a:latin typeface="+mj-lt"/>
                </a:rPr>
                <a:t>중 </a:t>
              </a:r>
              <a:r>
                <a:rPr kumimoji="1" lang="ko-KR" altLang="en-US" sz="1500" dirty="0" smtClean="0">
                  <a:latin typeface="+mj-lt"/>
                </a:rPr>
                <a:t> 신규직원 교육 실시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en-US" altLang="ko-KR" sz="1600" b="1" dirty="0" smtClean="0">
                  <a:latin typeface="+mj-lt"/>
                </a:rPr>
                <a:t>6,625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7,025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(106.0%)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사업방향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의료기관 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인증필수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등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9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개 교육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3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교육인원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3,314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사이버 </a:t>
              </a:r>
              <a:r>
                <a:rPr kumimoji="1" lang="ko-KR" altLang="en-US" sz="1500" dirty="0">
                  <a:latin typeface="+mj-lt"/>
                </a:rPr>
                <a:t>청</a:t>
              </a:r>
              <a:r>
                <a:rPr kumimoji="1" lang="ko-KR" altLang="en-US" sz="1500" dirty="0" smtClean="0">
                  <a:latin typeface="+mj-lt"/>
                </a:rPr>
                <a:t>렴교육 미 이수자 </a:t>
              </a:r>
              <a:r>
                <a:rPr kumimoji="1" lang="ko-KR" altLang="en-US" sz="1500" dirty="0" err="1" smtClean="0">
                  <a:latin typeface="+mj-lt"/>
                </a:rPr>
                <a:t>문자연락을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통한 협조 </a:t>
              </a:r>
              <a:r>
                <a:rPr kumimoji="1" lang="ko-KR" altLang="en-US" sz="1500" dirty="0" smtClean="0">
                  <a:latin typeface="+mj-lt"/>
                </a:rPr>
                <a:t>요청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5059" y="2996952"/>
            <a:ext cx="83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명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398555"/>
              </p:ext>
            </p:extLst>
          </p:nvPr>
        </p:nvGraphicFramePr>
        <p:xfrm>
          <a:off x="2135320" y="3243171"/>
          <a:ext cx="6613144" cy="1220724"/>
        </p:xfrm>
        <a:graphic>
          <a:graphicData uri="http://schemas.openxmlformats.org/drawingml/2006/table">
            <a:tbl>
              <a:tblPr/>
              <a:tblGrid>
                <a:gridCol w="2228342">
                  <a:extLst>
                    <a:ext uri="{9D8B030D-6E8A-4147-A177-3AD203B41FA5}">
                      <a16:colId xmlns:a16="http://schemas.microsoft.com/office/drawing/2014/main" val="1108109463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86902676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728387117"/>
                    </a:ext>
                  </a:extLst>
                </a:gridCol>
                <a:gridCol w="2228342">
                  <a:extLst>
                    <a:ext uri="{9D8B030D-6E8A-4147-A177-3AD203B41FA5}">
                      <a16:colId xmlns:a16="http://schemas.microsoft.com/office/drawing/2014/main" val="287056437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127579122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80553764"/>
                    </a:ext>
                  </a:extLst>
                </a:gridCol>
              </a:tblGrid>
              <a:tr h="1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인원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인원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395520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법정교육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2,100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1,420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윤리교육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709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806165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인증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1,725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Q&amp;A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강좌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593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56529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특성화교육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659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기타교육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보수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직무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의료인력교육 등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1,795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1,549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771075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CS(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친절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346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직원 소통 워크숍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20089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신규직원교육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</a:t>
                      </a:r>
                      <a:r>
                        <a:rPr lang="ko-KR" altLang="en-US" sz="1100" b="1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6,625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7,025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933673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29208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7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공동구매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남원</a:t>
              </a:r>
              <a:r>
                <a:rPr lang="en-US" altLang="ko-KR" sz="1500" dirty="0" smtClean="0">
                  <a:latin typeface="맑은 고딕 (본문)"/>
                </a:rPr>
                <a:t>·</a:t>
              </a:r>
              <a:r>
                <a:rPr kumimoji="1" lang="ko-KR" altLang="en-US" sz="1500" dirty="0" err="1" smtClean="0">
                  <a:latin typeface="+mj-lt"/>
                </a:rPr>
                <a:t>군산의료원</a:t>
              </a:r>
              <a:r>
                <a:rPr kumimoji="1" lang="ko-KR" altLang="en-US" sz="1500" dirty="0" smtClean="0">
                  <a:latin typeface="+mj-lt"/>
                </a:rPr>
                <a:t> 공동구매 대상품목 확정 후 공동구매 추진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의료원 윤번제 시행으로 원가 절감 및 업무의 효율성 강화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360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409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(113.6%)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공동구매 </a:t>
              </a:r>
              <a:r>
                <a:rPr kumimoji="1" lang="ko-KR" altLang="en-US" sz="1600" b="1" dirty="0" err="1" smtClean="0"/>
                <a:t>절감액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공동구매 </a:t>
              </a:r>
              <a:r>
                <a:rPr kumimoji="1" lang="ko-KR" altLang="en-US" sz="1500" dirty="0" err="1" smtClean="0">
                  <a:latin typeface="+mj-lt"/>
                </a:rPr>
                <a:t>절감액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409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smtClean="0">
                  <a:latin typeface="+mj-lt"/>
                </a:rPr>
                <a:t>목표대비 </a:t>
              </a:r>
              <a:r>
                <a:rPr kumimoji="1" lang="en-US" altLang="ko-KR" sz="1500" dirty="0" smtClean="0">
                  <a:latin typeface="+mj-lt"/>
                </a:rPr>
                <a:t>113.6% </a:t>
              </a:r>
              <a:r>
                <a:rPr kumimoji="1" lang="ko-KR" altLang="en-US" sz="1500" dirty="0" smtClean="0">
                  <a:latin typeface="+mj-lt"/>
                </a:rPr>
                <a:t>달성</a:t>
              </a:r>
              <a:r>
                <a:rPr kumimoji="1" lang="en-US" altLang="ko-KR" sz="1500" dirty="0">
                  <a:latin typeface="+mj-lt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4731" y="2996952"/>
            <a:ext cx="1408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737243"/>
              </p:ext>
            </p:extLst>
          </p:nvPr>
        </p:nvGraphicFramePr>
        <p:xfrm>
          <a:off x="2123726" y="3212976"/>
          <a:ext cx="6624739" cy="1512168"/>
        </p:xfrm>
        <a:graphic>
          <a:graphicData uri="http://schemas.openxmlformats.org/drawingml/2006/table">
            <a:tbl>
              <a:tblPr/>
              <a:tblGrid>
                <a:gridCol w="698590">
                  <a:extLst>
                    <a:ext uri="{9D8B030D-6E8A-4147-A177-3AD203B41FA5}">
                      <a16:colId xmlns:a16="http://schemas.microsoft.com/office/drawing/2014/main" val="1214661298"/>
                    </a:ext>
                  </a:extLst>
                </a:gridCol>
                <a:gridCol w="864669">
                  <a:extLst>
                    <a:ext uri="{9D8B030D-6E8A-4147-A177-3AD203B41FA5}">
                      <a16:colId xmlns:a16="http://schemas.microsoft.com/office/drawing/2014/main" val="3811669513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258085997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2134535600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1383084382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777489669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389493265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961250196"/>
                    </a:ext>
                  </a:extLst>
                </a:gridCol>
              </a:tblGrid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합계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약품비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위생재료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수술재료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방사선재료</a:t>
                      </a: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검사재료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장의용품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1176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259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03309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견적금액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3,180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1,454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8019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계약금액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2,771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1,195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462018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55667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1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1" cy="1099644"/>
            <a:chOff x="275826" y="3970002"/>
            <a:chExt cx="8545077" cy="863434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2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spcCol="0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시설</a:t>
              </a:r>
              <a:r>
                <a:rPr kumimoji="1" lang="en-US" altLang="ko-KR" sz="1500" dirty="0" smtClean="0">
                  <a:latin typeface="+mj-lt"/>
                </a:rPr>
                <a:t>) </a:t>
              </a:r>
              <a:r>
                <a:rPr kumimoji="1" lang="ko-KR" altLang="en-US" sz="1500" dirty="0" smtClean="0">
                  <a:latin typeface="+mj-lt"/>
                </a:rPr>
                <a:t>편의</a:t>
              </a:r>
              <a:r>
                <a:rPr kumimoji="1" lang="en-US" altLang="ko-KR" sz="1500" dirty="0">
                  <a:latin typeface="+mj-lt"/>
                </a:rPr>
                <a:t>·</a:t>
              </a:r>
              <a:r>
                <a:rPr kumimoji="1" lang="ko-KR" altLang="en-US" sz="1500" dirty="0">
                  <a:latin typeface="+mj-lt"/>
                </a:rPr>
                <a:t>안전시설 보강 </a:t>
              </a:r>
              <a:r>
                <a:rPr kumimoji="1" lang="ko-KR" altLang="en-US" sz="1500" dirty="0" smtClean="0">
                  <a:latin typeface="+mj-lt"/>
                </a:rPr>
                <a:t>공사 착공</a:t>
              </a:r>
              <a:r>
                <a:rPr kumimoji="1" lang="en-US" altLang="ko-KR" sz="1500" dirty="0" smtClean="0">
                  <a:latin typeface="+mj-lt"/>
                </a:rPr>
                <a:t>(’22.10</a:t>
              </a:r>
              <a:r>
                <a:rPr kumimoji="1" lang="ko-KR" altLang="en-US" sz="1500" dirty="0" smtClean="0">
                  <a:latin typeface="+mj-lt"/>
                </a:rPr>
                <a:t>월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 smtClean="0"/>
                <a:t>시설</a:t>
              </a:r>
              <a:r>
                <a:rPr kumimoji="1" lang="en-US" altLang="ko-KR" sz="1500" dirty="0" smtClean="0"/>
                <a:t>) </a:t>
              </a:r>
              <a:r>
                <a:rPr kumimoji="1" lang="ko-KR" altLang="en-US" sz="1500" dirty="0" err="1" smtClean="0"/>
                <a:t>감염병</a:t>
              </a:r>
              <a:r>
                <a:rPr kumimoji="1" lang="ko-KR" altLang="en-US" sz="1500" dirty="0" smtClean="0"/>
                <a:t> 대응 </a:t>
              </a:r>
              <a:r>
                <a:rPr kumimoji="1" lang="en-US" altLang="ko-KR" sz="1500" dirty="0" smtClean="0"/>
                <a:t>CT</a:t>
              </a:r>
              <a:r>
                <a:rPr kumimoji="1" lang="ko-KR" altLang="en-US" sz="1500" dirty="0" smtClean="0"/>
                <a:t>실 신설 공사 착공</a:t>
              </a:r>
              <a:r>
                <a:rPr kumimoji="1" lang="en-US" altLang="ko-KR" sz="1500" dirty="0" smtClean="0"/>
                <a:t>(’22.10</a:t>
              </a:r>
              <a:r>
                <a:rPr kumimoji="1" lang="ko-KR" altLang="en-US" sz="1500" dirty="0" smtClean="0"/>
                <a:t>월</a:t>
              </a:r>
              <a:r>
                <a:rPr kumimoji="1" lang="en-US" altLang="ko-KR" sz="1500" dirty="0" smtClean="0"/>
                <a:t>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 smtClean="0"/>
                <a:t>시설</a:t>
              </a:r>
              <a:r>
                <a:rPr kumimoji="1" lang="en-US" altLang="ko-KR" sz="1500" dirty="0" smtClean="0"/>
                <a:t>) </a:t>
              </a:r>
              <a:r>
                <a:rPr kumimoji="1" lang="en-US" altLang="ko-KR" sz="1500" kern="100" spc="-30" dirty="0" smtClean="0"/>
                <a:t>2022</a:t>
              </a:r>
              <a:r>
                <a:rPr kumimoji="1" lang="ko-KR" altLang="en-US" sz="1500" kern="100" spc="-30" dirty="0" smtClean="0"/>
                <a:t>년 국가재난대비 지정 장례식장 기능보강사업 설계 발주</a:t>
              </a:r>
              <a:r>
                <a:rPr kumimoji="1" lang="en-US" altLang="ko-KR" sz="1500" kern="100" spc="-30" dirty="0" smtClean="0"/>
                <a:t>(’22.10.</a:t>
              </a:r>
              <a:r>
                <a:rPr kumimoji="1" lang="ko-KR" altLang="en-US" sz="1500" kern="100" spc="-30" dirty="0" smtClean="0"/>
                <a:t>월</a:t>
              </a:r>
              <a:r>
                <a:rPr kumimoji="1" lang="en-US" altLang="ko-KR" sz="1500" kern="100" spc="-30" dirty="0" smtClean="0"/>
                <a:t>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 smtClean="0"/>
                <a:t>장비</a:t>
              </a:r>
              <a:r>
                <a:rPr kumimoji="1" lang="en-US" altLang="ko-KR" sz="1500" dirty="0" smtClean="0"/>
                <a:t>) CT</a:t>
              </a:r>
              <a:r>
                <a:rPr kumimoji="1" lang="ko-KR" altLang="en-US" sz="1500" dirty="0" smtClean="0"/>
                <a:t>장비 </a:t>
              </a:r>
              <a:r>
                <a:rPr kumimoji="1" lang="en-US" altLang="ko-KR" sz="1500" dirty="0" smtClean="0"/>
                <a:t>1</a:t>
              </a:r>
              <a:r>
                <a:rPr kumimoji="1" lang="ko-KR" altLang="en-US" sz="1500" dirty="0" smtClean="0"/>
                <a:t>종 </a:t>
              </a:r>
              <a:r>
                <a:rPr kumimoji="1" lang="en-US" altLang="ko-KR" sz="1500" dirty="0" smtClean="0"/>
                <a:t>1</a:t>
              </a:r>
              <a:r>
                <a:rPr kumimoji="1" lang="ko-KR" altLang="en-US" sz="1500" dirty="0" smtClean="0"/>
                <a:t>품목 검수 및 집행</a:t>
              </a:r>
              <a:r>
                <a:rPr kumimoji="1" lang="en-US" altLang="ko-KR" sz="1500" dirty="0" smtClean="0"/>
                <a:t>(</a:t>
              </a:r>
              <a:r>
                <a:rPr kumimoji="1" lang="en-US" altLang="ko-KR" sz="1500" dirty="0"/>
                <a:t>’22.10</a:t>
              </a:r>
              <a:r>
                <a:rPr kumimoji="1" lang="ko-KR" altLang="en-US" sz="1500" dirty="0"/>
                <a:t>월</a:t>
              </a:r>
              <a:r>
                <a:rPr kumimoji="1" lang="en-US" altLang="ko-KR" sz="1500" dirty="0" smtClean="0"/>
                <a:t>)</a:t>
              </a:r>
              <a:endParaRPr kumimoji="1" lang="en-US" altLang="ko-KR" sz="1500" dirty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ea"/>
                </a:rPr>
                <a:t>○ </a:t>
              </a:r>
              <a:r>
                <a:rPr kumimoji="1" lang="ko-KR" altLang="en-US" sz="1600" b="1" dirty="0" err="1">
                  <a:latin typeface="+mj-ea"/>
                </a:rPr>
                <a:t>사업목표</a:t>
              </a:r>
              <a:r>
                <a:rPr kumimoji="1" lang="ko-KR" altLang="en-US" sz="1600" b="1" dirty="0">
                  <a:latin typeface="+mj-ea"/>
                </a:rPr>
                <a:t> </a:t>
              </a:r>
              <a:r>
                <a:rPr kumimoji="1" lang="en-US" altLang="ko-KR" sz="1600" b="1" dirty="0">
                  <a:latin typeface="+mj-ea"/>
                </a:rPr>
                <a:t>: 100</a:t>
              </a:r>
              <a:r>
                <a:rPr kumimoji="1" lang="en-US" altLang="ko-KR" sz="1600" b="1" dirty="0" smtClean="0">
                  <a:latin typeface="+mj-ea"/>
                </a:rPr>
                <a:t>%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2,173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(21.5%)</a:t>
              </a:r>
              <a:endParaRPr kumimoji="1" lang="en-US" altLang="ko-KR" sz="1600" b="1" dirty="0">
                <a:latin typeface="+mj-ea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ea"/>
                </a:rPr>
                <a:t>○ 사업방향 </a:t>
              </a:r>
              <a:r>
                <a:rPr kumimoji="1" lang="en-US" altLang="ko-KR" sz="1600" b="1" dirty="0">
                  <a:latin typeface="+mj-ea"/>
                </a:rPr>
                <a:t>: </a:t>
              </a:r>
              <a:r>
                <a:rPr kumimoji="1" lang="ko-KR" altLang="en-US" sz="1600" b="1" dirty="0">
                  <a:latin typeface="+mj-ea"/>
                </a:rPr>
                <a:t>보조금 </a:t>
              </a:r>
              <a:r>
                <a:rPr kumimoji="1" lang="ko-KR" altLang="en-US" sz="1600" b="1" dirty="0" err="1">
                  <a:latin typeface="+mj-ea"/>
                </a:rPr>
                <a:t>집행율</a:t>
              </a:r>
              <a:endParaRPr kumimoji="1" lang="en-US" altLang="ko-KR" sz="1600" b="1" dirty="0">
                <a:latin typeface="+mj-ea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사업비 </a:t>
              </a:r>
              <a:r>
                <a:rPr kumimoji="1" lang="ko-KR" altLang="en-US" sz="1500" dirty="0">
                  <a:latin typeface="+mj-lt"/>
                </a:rPr>
                <a:t>집행 금액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403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722768" y="3025527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백만원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989730"/>
              </p:ext>
            </p:extLst>
          </p:nvPr>
        </p:nvGraphicFramePr>
        <p:xfrm>
          <a:off x="2104333" y="3234381"/>
          <a:ext cx="6552000" cy="1581912"/>
        </p:xfrm>
        <a:graphic>
          <a:graphicData uri="http://schemas.openxmlformats.org/drawingml/2006/table">
            <a:tbl>
              <a:tblPr/>
              <a:tblGrid>
                <a:gridCol w="2700000">
                  <a:extLst>
                    <a:ext uri="{9D8B030D-6E8A-4147-A177-3AD203B41FA5}">
                      <a16:colId xmlns:a16="http://schemas.microsoft.com/office/drawing/2014/main" val="1004212535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37683367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548164048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3550458509"/>
                    </a:ext>
                  </a:extLst>
                </a:gridCol>
              </a:tblGrid>
              <a:tr h="1608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예산액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집행금액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04370"/>
                  </a:ext>
                </a:extLst>
              </a:tr>
              <a:tr h="1608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8,690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403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667954"/>
                  </a:ext>
                </a:extLst>
              </a:tr>
              <a:tr h="154824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의료진 숙소 증축공사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6,400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1,292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공사 선금 지급 및 관급 </a:t>
                      </a:r>
                      <a:r>
                        <a:rPr lang="ko-KR" altLang="en-US" sz="105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자재비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등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32089"/>
                  </a:ext>
                </a:extLst>
              </a:tr>
              <a:tr h="154824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편의</a:t>
                      </a:r>
                      <a:r>
                        <a:rPr lang="en-US" altLang="ko-KR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·</a:t>
                      </a:r>
                      <a:r>
                        <a:rPr lang="ko-KR" altLang="en-US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안전시설 보강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1,000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공사 착공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858467"/>
                  </a:ext>
                </a:extLst>
              </a:tr>
              <a:tr h="154824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장비보강</a:t>
                      </a:r>
                      <a:r>
                        <a:rPr lang="en-US" altLang="ko-KR" sz="1050" kern="0" spc="-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altLang="ko-KR" sz="1050" kern="0" spc="-1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Cryo</a:t>
                      </a:r>
                      <a:r>
                        <a:rPr lang="en-US" altLang="ko-KR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Therapy Unit </a:t>
                      </a:r>
                      <a:r>
                        <a:rPr lang="ko-KR" altLang="en-US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등 </a:t>
                      </a:r>
                      <a:r>
                        <a:rPr lang="en-US" altLang="ko-KR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  <a:r>
                        <a:rPr lang="ko-KR" altLang="en-US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종 </a:t>
                      </a:r>
                      <a:r>
                        <a:rPr lang="en-US" altLang="ko-KR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101</a:t>
                      </a:r>
                      <a:r>
                        <a:rPr lang="ko-KR" altLang="en-US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품목</a:t>
                      </a:r>
                      <a:r>
                        <a:rPr lang="en-US" altLang="ko-KR" sz="1050" kern="0" spc="-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050" kern="0" spc="-100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1,290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833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Cryo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Therapy</a:t>
                      </a:r>
                      <a:r>
                        <a:rPr lang="en-US" altLang="ko-KR" sz="105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Unit </a:t>
                      </a:r>
                      <a:r>
                        <a:rPr lang="ko-KR" altLang="en-US" sz="105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등 </a:t>
                      </a:r>
                      <a:r>
                        <a:rPr lang="en-US" altLang="ko-KR" sz="105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r>
                        <a:rPr lang="ko-KR" altLang="en-US" sz="105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종 집행완료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971590"/>
                  </a:ext>
                </a:extLst>
              </a:tr>
              <a:tr h="154824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감염병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대응 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CT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실 신설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122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실시설계 완료 및 공사발주</a:t>
                      </a:r>
                      <a:r>
                        <a:rPr lang="ko-KR" altLang="en-US" sz="1050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예정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765220"/>
                  </a:ext>
                </a:extLst>
              </a:tr>
              <a:tr h="154824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CT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장비 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종 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품목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1,200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CT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장비 입찰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(10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월 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일</a:t>
                      </a:r>
                      <a:r>
                        <a:rPr lang="en-US" altLang="ko-KR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298648"/>
                  </a:ext>
                </a:extLst>
              </a:tr>
              <a:tr h="170131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국가재난대비 지정 장례식장 기능보강사업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사업비 교부 예정</a:t>
                      </a:r>
                      <a:endParaRPr lang="ko-KR" altLang="en-US" sz="1050" kern="0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109184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508104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67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신재생에너지 활용을 통한 에너지 절약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지열 </a:t>
              </a:r>
              <a:r>
                <a:rPr kumimoji="1" lang="ko-KR" altLang="en-US" sz="1500" dirty="0" smtClean="0">
                  <a:latin typeface="+mj-lt"/>
                </a:rPr>
                <a:t>냉</a:t>
              </a:r>
              <a:r>
                <a:rPr lang="en-US" altLang="ko-KR" sz="1500" dirty="0" smtClean="0">
                  <a:latin typeface="맑은 고딕 (본문)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난방시스템</a:t>
              </a:r>
              <a:r>
                <a:rPr kumimoji="1" lang="en-US" altLang="ko-KR" sz="1500" dirty="0">
                  <a:latin typeface="+mj-lt"/>
                </a:rPr>
                <a:t>, LED, </a:t>
              </a:r>
              <a:r>
                <a:rPr kumimoji="1" lang="ko-KR" altLang="en-US" sz="1500" dirty="0" err="1">
                  <a:latin typeface="+mj-lt"/>
                </a:rPr>
                <a:t>하이브리드</a:t>
              </a:r>
              <a:r>
                <a:rPr kumimoji="1" lang="ko-KR" altLang="en-US" sz="1500" dirty="0">
                  <a:latin typeface="+mj-lt"/>
                </a:rPr>
                <a:t> 가로등 등 탄소저감 활동 </a:t>
              </a:r>
              <a:r>
                <a:rPr kumimoji="1" lang="ko-KR" altLang="en-US" sz="1500" dirty="0" smtClean="0">
                  <a:latin typeface="+mj-lt"/>
                </a:rPr>
                <a:t>수행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태양광발전설비 설치 및 </a:t>
              </a:r>
              <a:r>
                <a:rPr kumimoji="1" lang="ko-KR" altLang="en-US" sz="1500" dirty="0" err="1">
                  <a:latin typeface="+mj-lt"/>
                </a:rPr>
                <a:t>주차환경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개선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노후설비</a:t>
              </a:r>
              <a:r>
                <a:rPr kumimoji="1" lang="en-US" altLang="ko-KR" sz="1500" dirty="0" smtClean="0"/>
                <a:t>(</a:t>
              </a:r>
              <a:r>
                <a:rPr kumimoji="1" lang="ko-KR" altLang="en-US" sz="1500" dirty="0" err="1" smtClean="0"/>
                <a:t>열펌프</a:t>
              </a:r>
              <a:r>
                <a:rPr kumimoji="1" lang="en-US" altLang="ko-KR" sz="1500" dirty="0" smtClean="0"/>
                <a:t>) </a:t>
              </a:r>
              <a:r>
                <a:rPr kumimoji="1" lang="ko-KR" altLang="en-US" sz="1500" dirty="0" smtClean="0"/>
                <a:t>교체 예정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194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138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(71.1%)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/>
                <a:t>예산절감액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에너지 </a:t>
              </a:r>
              <a:r>
                <a:rPr kumimoji="1" lang="ko-KR" altLang="en-US" sz="1500" dirty="0" err="1" smtClean="0">
                  <a:latin typeface="+mj-lt"/>
                </a:rPr>
                <a:t>절감금액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120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21885" y="305410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652256"/>
              </p:ext>
            </p:extLst>
          </p:nvPr>
        </p:nvGraphicFramePr>
        <p:xfrm>
          <a:off x="2123731" y="3281273"/>
          <a:ext cx="6624734" cy="1193940"/>
        </p:xfrm>
        <a:graphic>
          <a:graphicData uri="http://schemas.openxmlformats.org/drawingml/2006/table">
            <a:tbl>
              <a:tblPr/>
              <a:tblGrid>
                <a:gridCol w="783374">
                  <a:extLst>
                    <a:ext uri="{9D8B030D-6E8A-4147-A177-3AD203B41FA5}">
                      <a16:colId xmlns:a16="http://schemas.microsoft.com/office/drawing/2014/main" val="494929437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1024756609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1969141891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764608825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3348965048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675560976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1474940888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1036161796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2178474091"/>
                    </a:ext>
                  </a:extLst>
                </a:gridCol>
                <a:gridCol w="582308">
                  <a:extLst>
                    <a:ext uri="{9D8B030D-6E8A-4147-A177-3AD203B41FA5}">
                      <a16:colId xmlns:a16="http://schemas.microsoft.com/office/drawing/2014/main" val="3345647621"/>
                    </a:ext>
                  </a:extLst>
                </a:gridCol>
                <a:gridCol w="600588">
                  <a:extLst>
                    <a:ext uri="{9D8B030D-6E8A-4147-A177-3AD203B41FA5}">
                      <a16:colId xmlns:a16="http://schemas.microsoft.com/office/drawing/2014/main" val="1718670463"/>
                    </a:ext>
                  </a:extLst>
                </a:gridCol>
              </a:tblGrid>
              <a:tr h="5969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비고</a:t>
                      </a:r>
                      <a:endParaRPr lang="ko-KR" altLang="en-US" sz="1100" b="1" kern="0" spc="0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066560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138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51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100720"/>
                  </a:ext>
                </a:extLst>
              </a:tr>
            </a:tbl>
          </a:graphicData>
        </a:graphic>
      </p:graphicFrame>
      <p:sp>
        <p:nvSpPr>
          <p:cNvPr id="43" name="모서리가 둥근 직사각형 42"/>
          <p:cNvSpPr/>
          <p:nvPr/>
        </p:nvSpPr>
        <p:spPr>
          <a:xfrm>
            <a:off x="5364088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5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개인미수금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회수율 제고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2" cy="1099640"/>
            <a:chOff x="275826" y="3970005"/>
            <a:chExt cx="8545078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20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t" anchorCtr="0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미수 발생 즉시 납부 통보 및 지속적 관리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분기별 업무협력으로 </a:t>
              </a:r>
              <a:r>
                <a:rPr kumimoji="1" lang="ko-KR" altLang="en-US" sz="1500" dirty="0" err="1" smtClean="0">
                  <a:latin typeface="+mj-lt"/>
                </a:rPr>
                <a:t>처방오류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err="1" smtClean="0">
                  <a:latin typeface="+mj-lt"/>
                </a:rPr>
                <a:t>유형변경</a:t>
              </a:r>
              <a:r>
                <a:rPr kumimoji="1" lang="ko-KR" altLang="en-US" sz="1500" dirty="0" smtClean="0">
                  <a:latin typeface="+mj-lt"/>
                </a:rPr>
                <a:t> 등 </a:t>
              </a:r>
              <a:r>
                <a:rPr kumimoji="1" lang="ko-KR" altLang="en-US" sz="1500" dirty="0" err="1" smtClean="0">
                  <a:latin typeface="+mj-lt"/>
                </a:rPr>
                <a:t>미수발생</a:t>
              </a:r>
              <a:r>
                <a:rPr kumimoji="1" lang="ko-KR" altLang="en-US" sz="1500" dirty="0" smtClean="0">
                  <a:latin typeface="+mj-lt"/>
                </a:rPr>
                <a:t> 오류 최소화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96.0%   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93.0%(96.9%)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 smtClean="0"/>
                <a:t>개인미수금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회수율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진료비 </a:t>
              </a:r>
              <a:r>
                <a:rPr kumimoji="1" lang="ko-KR" altLang="en-US" sz="1500" dirty="0">
                  <a:latin typeface="+mj-lt"/>
                </a:rPr>
                <a:t>지원사업 연계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19</a:t>
              </a:r>
              <a:r>
                <a:rPr kumimoji="1" lang="ko-KR" altLang="en-US" sz="1500" dirty="0" smtClean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</a:t>
              </a:r>
              <a:r>
                <a:rPr kumimoji="1" lang="en-US" altLang="ko-KR" sz="1500" dirty="0" smtClean="0">
                  <a:latin typeface="+mj-lt"/>
                </a:rPr>
                <a:t>2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미수금 </a:t>
              </a:r>
              <a:r>
                <a:rPr kumimoji="1" lang="ko-KR" altLang="en-US" sz="1500" dirty="0">
                  <a:latin typeface="+mj-lt"/>
                </a:rPr>
                <a:t>적극적 안내 </a:t>
              </a:r>
              <a:r>
                <a:rPr kumimoji="1" lang="en-US" altLang="ko-KR" sz="1500" dirty="0">
                  <a:latin typeface="+mj-lt"/>
                </a:rPr>
                <a:t>: (</a:t>
              </a:r>
              <a:r>
                <a:rPr kumimoji="1" lang="ko-KR" altLang="en-US" sz="1500" dirty="0">
                  <a:latin typeface="+mj-lt"/>
                </a:rPr>
                <a:t>안내문 발송</a:t>
              </a:r>
              <a:r>
                <a:rPr kumimoji="1" lang="en-US" altLang="ko-KR" sz="1500" dirty="0">
                  <a:latin typeface="+mj-lt"/>
                </a:rPr>
                <a:t>) </a:t>
              </a:r>
              <a:r>
                <a:rPr kumimoji="1" lang="en-US" altLang="ko-KR" sz="1500" dirty="0" smtClean="0">
                  <a:latin typeface="+mj-lt"/>
                </a:rPr>
                <a:t>66</a:t>
              </a:r>
              <a:r>
                <a:rPr kumimoji="1" lang="ko-KR" altLang="en-US" sz="1500" dirty="0" smtClean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</a:t>
              </a:r>
              <a:r>
                <a:rPr kumimoji="1" lang="en-US" altLang="ko-KR" sz="1500" dirty="0" smtClean="0">
                  <a:latin typeface="+mj-lt"/>
                </a:rPr>
                <a:t>4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 smtClean="0">
                  <a:latin typeface="+mj-lt"/>
                </a:rPr>
                <a:t>미수금 </a:t>
              </a:r>
              <a:r>
                <a:rPr kumimoji="1" lang="ko-KR" altLang="en-US" sz="1500" spc="-80" dirty="0">
                  <a:latin typeface="+mj-lt"/>
                </a:rPr>
                <a:t>발생 건수 감소 노력 </a:t>
              </a:r>
              <a:r>
                <a:rPr kumimoji="1" lang="en-US" altLang="ko-KR" sz="1500" spc="-80" dirty="0">
                  <a:latin typeface="+mj-lt"/>
                </a:rPr>
                <a:t>: (</a:t>
              </a:r>
              <a:r>
                <a:rPr kumimoji="1" lang="ko-KR" altLang="en-US" sz="1500" spc="-80" dirty="0">
                  <a:latin typeface="+mj-lt"/>
                </a:rPr>
                <a:t>직원 교육</a:t>
              </a:r>
              <a:r>
                <a:rPr kumimoji="1" lang="en-US" altLang="ko-KR" sz="1500" spc="-80" dirty="0">
                  <a:latin typeface="+mj-lt"/>
                </a:rPr>
                <a:t>) </a:t>
              </a:r>
              <a:r>
                <a:rPr kumimoji="1" lang="ko-KR" altLang="en-US" sz="1500" spc="-80" dirty="0">
                  <a:latin typeface="+mj-lt"/>
                </a:rPr>
                <a:t>반복적 발생 오류 공유 및 개선 </a:t>
              </a:r>
              <a:r>
                <a:rPr kumimoji="1" lang="ko-KR" altLang="en-US" sz="1500" spc="-80" dirty="0" smtClean="0">
                  <a:latin typeface="+mj-lt"/>
                </a:rPr>
                <a:t>노력</a:t>
              </a:r>
              <a:endParaRPr kumimoji="1" lang="en-US" altLang="ko-KR" sz="1500" spc="-8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외래 </a:t>
              </a:r>
              <a:r>
                <a:rPr kumimoji="1" lang="ko-KR" altLang="en-US" sz="1500" dirty="0" err="1" smtClean="0"/>
                <a:t>진료과</a:t>
              </a:r>
              <a:r>
                <a:rPr kumimoji="1" lang="ko-KR" altLang="en-US" sz="1500" dirty="0" smtClean="0"/>
                <a:t> 업무협의 </a:t>
              </a:r>
              <a:r>
                <a:rPr kumimoji="1" lang="en-US" altLang="ko-KR" sz="1500" dirty="0" smtClean="0"/>
                <a:t>: </a:t>
              </a:r>
              <a:r>
                <a:rPr kumimoji="1" lang="ko-KR" altLang="en-US" sz="1500" dirty="0" err="1" smtClean="0"/>
                <a:t>추가처방</a:t>
              </a:r>
              <a:r>
                <a:rPr kumimoji="1" lang="ko-KR" altLang="en-US" sz="1500" dirty="0" smtClean="0"/>
                <a:t> 등 </a:t>
              </a:r>
              <a:r>
                <a:rPr kumimoji="1" lang="ko-KR" altLang="en-US" sz="1500" dirty="0" err="1" smtClean="0"/>
                <a:t>미수발생</a:t>
              </a:r>
              <a:r>
                <a:rPr kumimoji="1" lang="ko-KR" altLang="en-US" sz="1500" dirty="0" smtClean="0"/>
                <a:t> 건수 감소 노력</a:t>
              </a:r>
              <a:endParaRPr kumimoji="1" lang="en-US" altLang="ko-KR" sz="1500" spc="-80" dirty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spc="-8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33315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2" cy="1099640"/>
            <a:chOff x="275826" y="3970005"/>
            <a:chExt cx="8545078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20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심사메시지</a:t>
              </a:r>
              <a:r>
                <a:rPr kumimoji="1" lang="ko-KR" altLang="en-US" sz="1500" dirty="0">
                  <a:latin typeface="+mj-lt"/>
                </a:rPr>
                <a:t> 기능 강화 </a:t>
              </a:r>
              <a:r>
                <a:rPr kumimoji="1" lang="ko-KR" altLang="en-US" sz="1500" dirty="0" smtClean="0">
                  <a:latin typeface="+mj-lt"/>
                </a:rPr>
                <a:t>활용 → </a:t>
              </a:r>
              <a:r>
                <a:rPr kumimoji="1" lang="ko-KR" altLang="en-US" sz="1500" dirty="0">
                  <a:latin typeface="+mj-lt"/>
                </a:rPr>
                <a:t>다빈도 삭감 약제 및 행위심사기준 제공 </a:t>
              </a:r>
              <a:r>
                <a:rPr kumimoji="1" lang="ko-KR" altLang="en-US" sz="1500" dirty="0" smtClean="0">
                  <a:latin typeface="+mj-lt"/>
                </a:rPr>
                <a:t>등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차세대 </a:t>
              </a:r>
              <a:r>
                <a:rPr kumimoji="1" lang="en-US" altLang="ko-KR" sz="1500" dirty="0" smtClean="0">
                  <a:latin typeface="+mj-lt"/>
                </a:rPr>
                <a:t>EMR</a:t>
              </a:r>
              <a:r>
                <a:rPr kumimoji="1" lang="ko-KR" altLang="en-US" sz="1500" dirty="0" smtClean="0">
                  <a:latin typeface="+mj-lt"/>
                </a:rPr>
                <a:t>의 빠른 도입으로 삭감 </a:t>
              </a:r>
              <a:r>
                <a:rPr kumimoji="1" lang="ko-KR" altLang="en-US" sz="1500" dirty="0" err="1" smtClean="0">
                  <a:latin typeface="+mj-lt"/>
                </a:rPr>
                <a:t>방지시스템</a:t>
              </a:r>
              <a:r>
                <a:rPr kumimoji="1" lang="ko-KR" altLang="en-US" sz="1500" dirty="0" smtClean="0">
                  <a:latin typeface="+mj-lt"/>
                </a:rPr>
                <a:t> 활용 협조 요청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보험</a:t>
              </a:r>
              <a:r>
                <a:rPr kumimoji="1" lang="en-US" altLang="ko-KR" sz="1600" b="1" dirty="0" smtClean="0"/>
                <a:t>·</a:t>
              </a:r>
              <a:r>
                <a:rPr kumimoji="1" lang="ko-KR" altLang="en-US" sz="1600" b="1" dirty="0" smtClean="0"/>
                <a:t>급여 </a:t>
              </a:r>
              <a:r>
                <a:rPr kumimoji="1" lang="en-US" altLang="ko-KR" sz="1600" b="1" dirty="0" smtClean="0"/>
                <a:t>0.5%</a:t>
              </a:r>
              <a:r>
                <a:rPr kumimoji="1" lang="ko-KR" altLang="en-US" sz="1600" b="1" dirty="0" smtClean="0"/>
                <a:t>이하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자보 </a:t>
              </a:r>
              <a:r>
                <a:rPr kumimoji="1" lang="en-US" altLang="ko-KR" sz="1600" b="1" dirty="0" smtClean="0"/>
                <a:t>2.8%</a:t>
              </a:r>
              <a:r>
                <a:rPr kumimoji="1" lang="ko-KR" altLang="en-US" sz="1600" b="1" dirty="0" smtClean="0"/>
                <a:t>이하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0.26%(52.0%), 2.06%(73.6%)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진료비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심사기준 제공 등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감소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5"/>
            <a:chOff x="259990" y="2976334"/>
            <a:chExt cx="8627130" cy="2036844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 smtClean="0">
                  <a:latin typeface="+mj-lt"/>
                </a:rPr>
                <a:t>2022</a:t>
              </a:r>
              <a:r>
                <a:rPr kumimoji="1" lang="ko-KR" altLang="en-US" sz="1500" dirty="0" smtClean="0">
                  <a:latin typeface="+mj-lt"/>
                </a:rPr>
                <a:t>년 상반기 건강보험</a:t>
              </a:r>
              <a:r>
                <a:rPr kumimoji="1" lang="en-US" altLang="ko-KR" sz="1500" b="1" dirty="0" smtClean="0">
                  <a:latin typeface="+mj-lt"/>
                  <a:ea typeface="굴림"/>
                </a:rPr>
                <a:t>·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의료급여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  <a:latin typeface="+mj-lt"/>
                </a:rPr>
                <a:t>삭감률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 감소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: 0.26%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 - 5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월 진료분 재심사 진행중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요양급여기준 </a:t>
              </a:r>
              <a:r>
                <a:rPr kumimoji="1" lang="ko-KR" altLang="en-US" sz="1500" dirty="0" err="1">
                  <a:latin typeface="+mj-lt"/>
                </a:rPr>
                <a:t>진료과장</a:t>
              </a:r>
              <a:r>
                <a:rPr kumimoji="1" lang="ko-KR" altLang="en-US" sz="1500" dirty="0">
                  <a:latin typeface="+mj-lt"/>
                </a:rPr>
                <a:t> 공지 및 </a:t>
              </a:r>
              <a:r>
                <a:rPr kumimoji="1" lang="ko-KR" altLang="en-US" sz="1500" dirty="0" err="1">
                  <a:latin typeface="+mj-lt"/>
                </a:rPr>
                <a:t>삭감항목</a:t>
              </a:r>
              <a:r>
                <a:rPr kumimoji="1" lang="ko-KR" altLang="en-US" sz="1500" dirty="0">
                  <a:latin typeface="+mj-lt"/>
                </a:rPr>
                <a:t> 적극적 재심사 및 이의신청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삭감이 </a:t>
              </a:r>
              <a:r>
                <a:rPr kumimoji="1" lang="ko-KR" altLang="en-US" sz="1500" dirty="0">
                  <a:latin typeface="+mj-lt"/>
                </a:rPr>
                <a:t>많은 </a:t>
              </a:r>
              <a:r>
                <a:rPr kumimoji="1" lang="en-US" altLang="ko-KR" sz="1500" dirty="0">
                  <a:latin typeface="+mj-lt"/>
                </a:rPr>
                <a:t>3D CT </a:t>
              </a:r>
              <a:r>
                <a:rPr kumimoji="1" lang="ko-KR" altLang="en-US" sz="1500" dirty="0">
                  <a:latin typeface="+mj-lt"/>
                </a:rPr>
                <a:t>감소를 위한 </a:t>
              </a:r>
              <a:r>
                <a:rPr kumimoji="1" lang="en-US" altLang="ko-KR" sz="1500" dirty="0">
                  <a:latin typeface="+mj-lt"/>
                </a:rPr>
                <a:t>2D</a:t>
              </a:r>
              <a:r>
                <a:rPr kumimoji="1" lang="ko-KR" altLang="en-US" sz="1500" dirty="0">
                  <a:latin typeface="+mj-lt"/>
                </a:rPr>
                <a:t>코드 신설로 </a:t>
              </a:r>
              <a:r>
                <a:rPr kumimoji="1" lang="ko-KR" altLang="en-US" sz="1500" dirty="0" err="1">
                  <a:latin typeface="+mj-lt"/>
                </a:rPr>
                <a:t>삭감률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감소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6383883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환자안전 활동 증대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1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지속적 </a:t>
              </a:r>
              <a:r>
                <a:rPr kumimoji="1" lang="ko-KR" altLang="en-US" sz="1500" dirty="0">
                  <a:latin typeface="+mj-lt"/>
                </a:rPr>
                <a:t>교육과 전달체계 </a:t>
              </a:r>
              <a:r>
                <a:rPr kumimoji="1" lang="ko-KR" altLang="en-US" sz="1500" dirty="0" smtClean="0">
                  <a:latin typeface="+mj-lt"/>
                </a:rPr>
                <a:t>개선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부서 협업을 통한 사고발생 유형 개선 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24</a:t>
              </a:r>
              <a:r>
                <a:rPr kumimoji="1" lang="ko-KR" altLang="en-US" sz="1600" b="1" dirty="0" smtClean="0"/>
                <a:t>회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              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25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(104.1%)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환자안전 보고 및 </a:t>
              </a:r>
              <a:r>
                <a:rPr kumimoji="1" lang="ko-KR" altLang="en-US" sz="1600" b="1" dirty="0" err="1" smtClean="0"/>
                <a:t>개선활동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환자안전사고 직원교육 </a:t>
              </a:r>
              <a:r>
                <a:rPr kumimoji="1" lang="en-US" altLang="ko-KR" sz="1500" dirty="0" smtClean="0">
                  <a:latin typeface="+mj-lt"/>
                </a:rPr>
                <a:t>25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err="1" smtClean="0">
                  <a:latin typeface="+mj-lt"/>
                </a:rPr>
                <a:t>적정관리계</a:t>
              </a:r>
              <a:r>
                <a:rPr kumimoji="1" lang="ko-KR" altLang="en-US" sz="1500" dirty="0" smtClean="0">
                  <a:latin typeface="+mj-lt"/>
                </a:rPr>
                <a:t> 협업을 통한 교육실시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정확한 환자 인적사항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등 환자 확인을 통한 </a:t>
              </a:r>
              <a:r>
                <a:rPr kumimoji="1" lang="ko-KR" altLang="en-US" sz="1500" dirty="0" err="1" smtClean="0">
                  <a:latin typeface="+mj-lt"/>
                </a:rPr>
                <a:t>배식오류</a:t>
              </a:r>
              <a:r>
                <a:rPr kumimoji="1" lang="ko-KR" altLang="en-US" sz="1500" dirty="0" smtClean="0">
                  <a:latin typeface="+mj-lt"/>
                </a:rPr>
                <a:t> 최소화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980606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고객욕구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충족을 위한 활동 강화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5"/>
            <a:ext cx="8635597" cy="1099642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>
                  <a:latin typeface="+mj-lt"/>
                </a:rPr>
                <a:t>홍보의 다양성 강화</a:t>
              </a:r>
              <a:r>
                <a:rPr kumimoji="1" lang="en-US" altLang="ko-KR" sz="1500" spc="-80" dirty="0">
                  <a:latin typeface="+mj-lt"/>
                </a:rPr>
                <a:t>(</a:t>
              </a:r>
              <a:r>
                <a:rPr kumimoji="1" lang="ko-KR" altLang="en-US" sz="1500" spc="-80" dirty="0">
                  <a:latin typeface="+mj-lt"/>
                </a:rPr>
                <a:t>조문객  마케팅 확대</a:t>
              </a:r>
              <a:r>
                <a:rPr kumimoji="1" lang="en-US" altLang="ko-KR" sz="1500" spc="-80" dirty="0">
                  <a:latin typeface="+mj-lt"/>
                </a:rPr>
                <a:t>, </a:t>
              </a:r>
              <a:r>
                <a:rPr kumimoji="1" lang="ko-KR" altLang="en-US" sz="1500" spc="-80" dirty="0">
                  <a:latin typeface="+mj-lt"/>
                </a:rPr>
                <a:t>직원 </a:t>
              </a:r>
              <a:r>
                <a:rPr kumimoji="1" lang="ko-KR" altLang="en-US" sz="1500" spc="-80" dirty="0" smtClean="0">
                  <a:latin typeface="+mj-lt"/>
                </a:rPr>
                <a:t>자질 함양을 </a:t>
              </a:r>
              <a:r>
                <a:rPr kumimoji="1" lang="ko-KR" altLang="en-US" sz="1500" spc="-80" dirty="0">
                  <a:latin typeface="+mj-lt"/>
                </a:rPr>
                <a:t>위한 선진지 견학 등</a:t>
              </a:r>
              <a:r>
                <a:rPr kumimoji="1" lang="en-US" altLang="ko-KR" sz="1500" spc="-80" dirty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spc="-150" dirty="0" smtClean="0">
                  <a:latin typeface="+mj-lt"/>
                </a:rPr>
                <a:t>국가재난지정 장례식장 시설보강사업 및 기능보강사업 추진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19</a:t>
              </a:r>
              <a:r>
                <a:rPr kumimoji="1" lang="ko-KR" altLang="en-US" sz="1600" b="1" dirty="0" smtClean="0"/>
                <a:t>건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12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(63.1%)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홍보강화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err="1" smtClean="0"/>
                <a:t>장례환경</a:t>
              </a:r>
              <a:r>
                <a:rPr kumimoji="1" lang="ko-KR" altLang="en-US" sz="1600" b="1" dirty="0" smtClean="0"/>
                <a:t> 개선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고객만족 등 </a:t>
              </a:r>
              <a:r>
                <a:rPr kumimoji="1" lang="ko-KR" altLang="en-US" sz="1600" b="1" dirty="0" err="1" smtClean="0"/>
                <a:t>개선활동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3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개선활동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12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주차환경개선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err="1">
                  <a:latin typeface="+mj-lt"/>
                </a:rPr>
                <a:t>장례서류</a:t>
              </a:r>
              <a:r>
                <a:rPr kumimoji="1" lang="ko-KR" altLang="en-US" sz="1300" dirty="0">
                  <a:latin typeface="+mj-lt"/>
                </a:rPr>
                <a:t> 간소화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err="1">
                  <a:latin typeface="+mj-lt"/>
                </a:rPr>
                <a:t>분향실</a:t>
              </a:r>
              <a:r>
                <a:rPr kumimoji="1" lang="ko-KR" altLang="en-US" sz="1300" dirty="0">
                  <a:latin typeface="+mj-lt"/>
                </a:rPr>
                <a:t> </a:t>
              </a:r>
              <a:r>
                <a:rPr kumimoji="1" lang="ko-KR" altLang="en-US" sz="1300" dirty="0" err="1">
                  <a:latin typeface="+mj-lt"/>
                </a:rPr>
                <a:t>정기라운딩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상조와 유기적 </a:t>
              </a:r>
              <a:r>
                <a:rPr kumimoji="1" lang="ko-KR" altLang="en-US" sz="1300" dirty="0">
                  <a:latin typeface="+mj-lt"/>
                </a:rPr>
                <a:t>관계유지</a:t>
              </a:r>
              <a:r>
                <a:rPr kumimoji="1" lang="en-US" altLang="ko-KR" sz="1300" dirty="0" smtClean="0">
                  <a:latin typeface="+mj-lt"/>
                </a:rPr>
                <a:t>,</a:t>
              </a: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  </a:t>
              </a:r>
              <a:r>
                <a:rPr kumimoji="1" lang="ko-KR" altLang="en-US" sz="1300" spc="-150" dirty="0" smtClean="0">
                  <a:latin typeface="+mj-lt"/>
                </a:rPr>
                <a:t>입식테이블설치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err="1" smtClean="0">
                  <a:latin typeface="+mj-lt"/>
                </a:rPr>
                <a:t>침구류</a:t>
              </a:r>
              <a:r>
                <a:rPr kumimoji="1" lang="ko-KR" altLang="en-US" sz="1300" spc="-150" dirty="0" smtClean="0">
                  <a:latin typeface="+mj-lt"/>
                </a:rPr>
                <a:t> 보강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smtClean="0">
                  <a:latin typeface="+mj-lt"/>
                </a:rPr>
                <a:t>우편물 발송 및 </a:t>
              </a:r>
              <a:r>
                <a:rPr kumimoji="1" lang="ko-KR" altLang="en-US" sz="1300" spc="-150" dirty="0" err="1" smtClean="0">
                  <a:latin typeface="+mj-lt"/>
                </a:rPr>
                <a:t>대면홍보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err="1" smtClean="0">
                  <a:latin typeface="+mj-lt"/>
                </a:rPr>
                <a:t>분향실</a:t>
              </a:r>
              <a:r>
                <a:rPr kumimoji="1" lang="ko-KR" altLang="en-US" sz="1300" spc="-150" dirty="0" smtClean="0">
                  <a:latin typeface="+mj-lt"/>
                </a:rPr>
                <a:t> 홍보물 부착</a:t>
              </a:r>
              <a:r>
                <a:rPr kumimoji="1" lang="en-US" altLang="ko-KR" sz="1300" spc="-150" dirty="0" smtClean="0">
                  <a:latin typeface="+mj-lt"/>
                </a:rPr>
                <a:t>, </a:t>
              </a:r>
              <a:r>
                <a:rPr kumimoji="1" lang="ko-KR" altLang="en-US" sz="1300" spc="-150" dirty="0" err="1" smtClean="0">
                  <a:latin typeface="+mj-lt"/>
                </a:rPr>
                <a:t>신전지</a:t>
              </a:r>
              <a:r>
                <a:rPr kumimoji="1" lang="ko-KR" altLang="en-US" sz="1300" spc="-150" dirty="0" smtClean="0">
                  <a:latin typeface="+mj-lt"/>
                </a:rPr>
                <a:t> 견학 등</a:t>
              </a:r>
              <a:r>
                <a:rPr kumimoji="1" lang="en-US" altLang="ko-KR" sz="1300" spc="-15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고객만족도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 </a:t>
              </a:r>
              <a:r>
                <a:rPr kumimoji="1" lang="ko-KR" altLang="en-US" sz="1300" dirty="0" smtClean="0">
                  <a:latin typeface="+mj-lt"/>
                </a:rPr>
                <a:t>장례식장 </a:t>
              </a:r>
              <a:r>
                <a:rPr kumimoji="1" lang="ko-KR" altLang="en-US" sz="1300" dirty="0" err="1" smtClean="0">
                  <a:latin typeface="+mj-lt"/>
                </a:rPr>
                <a:t>업무편람</a:t>
              </a:r>
              <a:r>
                <a:rPr kumimoji="1" lang="ko-KR" altLang="en-US" sz="1300" dirty="0" smtClean="0">
                  <a:latin typeface="+mj-lt"/>
                </a:rPr>
                <a:t> 제작 </a:t>
              </a:r>
              <a:r>
                <a:rPr kumimoji="1" lang="en-US" altLang="ko-KR" sz="1300" dirty="0" smtClean="0">
                  <a:latin typeface="+mj-lt"/>
                </a:rPr>
                <a:t>: </a:t>
              </a:r>
              <a:r>
                <a:rPr kumimoji="1" lang="ko-KR" altLang="en-US" sz="1300" dirty="0" err="1" smtClean="0">
                  <a:latin typeface="+mj-lt"/>
                </a:rPr>
                <a:t>상황별</a:t>
              </a:r>
              <a:r>
                <a:rPr kumimoji="1" lang="ko-KR" altLang="en-US" sz="1300" dirty="0" smtClean="0">
                  <a:latin typeface="+mj-lt"/>
                </a:rPr>
                <a:t> 대처능력을 강화하여 고객만족도 향상</a:t>
              </a:r>
              <a:endParaRPr kumimoji="1" lang="en-US" altLang="ko-KR" sz="13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04048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5040560" cy="288032"/>
            <a:chOff x="395536" y="1124744"/>
            <a:chExt cx="5040560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48568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○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맞춤형 종합건강검진과 국가건강검진 홍보 강화를 통한 수익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500" dirty="0" err="1" smtClean="0">
                  <a:latin typeface="+mj-lt"/>
                  <a:ea typeface="맑은 고딕" panose="020B0503020000020004" pitchFamily="50" charset="-127"/>
                </a:rPr>
                <a:t>급식종사자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dirty="0" err="1" smtClean="0">
                  <a:latin typeface="+mj-lt"/>
                  <a:ea typeface="맑은 고딕" panose="020B0503020000020004" pitchFamily="50" charset="-127"/>
                </a:rPr>
                <a:t>폐암검진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차 사업 실시로 성과 향상에 기여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6" name="TextBox 35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2,100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1,263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(60.1%)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건강검진 수익 증대</a:t>
              </a:r>
              <a:endParaRPr kumimoji="1" lang="en-US" altLang="ko-KR" sz="1600" b="1" dirty="0" smtClean="0">
                <a:latin typeface="+mj-lt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3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수익금액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1,263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검진프로그램에 대한 안내 일원화를 통한 만족도 향상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err="1" smtClean="0">
                  <a:latin typeface="+mj-lt"/>
                </a:rPr>
                <a:t>학생검진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err="1" smtClean="0">
                  <a:latin typeface="+mj-lt"/>
                </a:rPr>
                <a:t>노인검진</a:t>
              </a:r>
              <a:r>
                <a:rPr kumimoji="1" lang="ko-KR" altLang="en-US" sz="1500" dirty="0" smtClean="0">
                  <a:latin typeface="+mj-lt"/>
                </a:rPr>
                <a:t> 및 </a:t>
              </a:r>
              <a:r>
                <a:rPr kumimoji="1" lang="ko-KR" altLang="en-US" sz="1500" dirty="0" err="1" smtClean="0">
                  <a:latin typeface="+mj-lt"/>
                </a:rPr>
                <a:t>급식종사자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 err="1" smtClean="0">
                  <a:latin typeface="+mj-lt"/>
                </a:rPr>
                <a:t>폐암검진</a:t>
              </a:r>
              <a:r>
                <a:rPr kumimoji="1" lang="en-US" altLang="ko-KR" sz="1500" dirty="0" smtClean="0">
                  <a:latin typeface="+mj-lt"/>
                </a:rPr>
                <a:t>(177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r>
                <a:rPr kumimoji="1" lang="en-US" altLang="ko-KR" sz="1500" dirty="0" smtClean="0">
                  <a:latin typeface="+mj-lt"/>
                </a:rPr>
                <a:t>) </a:t>
              </a:r>
              <a:r>
                <a:rPr kumimoji="1" lang="ko-KR" altLang="en-US" sz="1500" dirty="0" smtClean="0">
                  <a:latin typeface="+mj-lt"/>
                </a:rPr>
                <a:t>유치로 성과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사업장 및 요양시설 검진 협약을 통한 검진 실시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32366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5040560" cy="288032"/>
            <a:chOff x="395536" y="1124744"/>
            <a:chExt cx="5040560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48568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응급의료기관평가 등급 유지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타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진료 제공을 통한 중증응급환자 </a:t>
              </a:r>
              <a:r>
                <a:rPr kumimoji="1" lang="ko-KR" altLang="en-US" sz="1500" dirty="0" err="1" smtClean="0">
                  <a:latin typeface="+mj-lt"/>
                </a:rPr>
                <a:t>적정진료</a:t>
              </a:r>
              <a:r>
                <a:rPr kumimoji="1" lang="ko-KR" altLang="en-US" sz="1500" dirty="0" smtClean="0">
                  <a:latin typeface="+mj-lt"/>
                </a:rPr>
                <a:t> 제공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중증응급환자 응급 수술</a:t>
              </a:r>
              <a:r>
                <a:rPr kumimoji="1" lang="en-US" altLang="ko-KR" sz="1500" dirty="0">
                  <a:latin typeface="+mj-lt"/>
                </a:rPr>
                <a:t>·</a:t>
              </a:r>
              <a:r>
                <a:rPr kumimoji="1" lang="ko-KR" altLang="en-US" sz="1500" dirty="0">
                  <a:latin typeface="+mj-lt"/>
                </a:rPr>
                <a:t>시술 및 집중치료 등 최종 치료의 적기 </a:t>
              </a:r>
              <a:r>
                <a:rPr kumimoji="1" lang="ko-KR" altLang="en-US" sz="1500" dirty="0" smtClean="0">
                  <a:latin typeface="+mj-lt"/>
                </a:rPr>
                <a:t>제공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6" name="TextBox 35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B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  </a:t>
              </a:r>
              <a:endParaRPr kumimoji="1" lang="en-US" altLang="ko-KR" sz="1600" b="1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결과 미 발표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endParaRPr kumimoji="1" lang="en-US" altLang="ko-KR" sz="1600" b="1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응급의료기관평가 결과 </a:t>
              </a:r>
              <a:r>
                <a:rPr kumimoji="1" lang="en-US" altLang="ko-KR" sz="1400" dirty="0" smtClean="0"/>
                <a:t>4</a:t>
              </a:r>
              <a:r>
                <a:rPr kumimoji="1" lang="ko-KR" altLang="en-US" sz="1400" dirty="0" smtClean="0"/>
                <a:t>등급 </a:t>
              </a:r>
              <a:r>
                <a:rPr kumimoji="1" lang="ko-KR" altLang="en-US" sz="1400" dirty="0" err="1" smtClean="0"/>
                <a:t>지표관리</a:t>
              </a:r>
              <a:endParaRPr kumimoji="1" lang="en-US" altLang="ko-KR" sz="1400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err="1" smtClean="0"/>
                <a:t>응급의료에관한법률</a:t>
              </a:r>
              <a:r>
                <a:rPr kumimoji="1" lang="ko-KR" altLang="en-US" sz="1400" dirty="0" smtClean="0"/>
                <a:t> </a:t>
              </a:r>
              <a:r>
                <a:rPr kumimoji="1" lang="ko-KR" altLang="en-US" sz="1400" dirty="0" err="1" smtClean="0"/>
                <a:t>일부개정에</a:t>
              </a:r>
              <a:r>
                <a:rPr kumimoji="1" lang="ko-KR" altLang="en-US" sz="1400" dirty="0" smtClean="0"/>
                <a:t> 따른 사전점검 실시</a:t>
              </a:r>
              <a:endParaRPr kumimoji="1" lang="en-US" altLang="ko-KR" sz="1400" dirty="0" smtClean="0"/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지표 관리 현황</a:t>
              </a:r>
              <a:endParaRPr kumimoji="1" lang="en-US" altLang="ko-KR" sz="1500" dirty="0" smtClean="0">
                <a:latin typeface="맑은 고딕 (본문)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091791"/>
              </p:ext>
            </p:extLst>
          </p:nvPr>
        </p:nvGraphicFramePr>
        <p:xfrm>
          <a:off x="2123726" y="3124202"/>
          <a:ext cx="6631208" cy="1600945"/>
        </p:xfrm>
        <a:graphic>
          <a:graphicData uri="http://schemas.openxmlformats.org/drawingml/2006/table">
            <a:tbl>
              <a:tblPr/>
              <a:tblGrid>
                <a:gridCol w="2940802">
                  <a:extLst>
                    <a:ext uri="{9D8B030D-6E8A-4147-A177-3AD203B41FA5}">
                      <a16:colId xmlns:a16="http://schemas.microsoft.com/office/drawing/2014/main" val="4177116101"/>
                    </a:ext>
                  </a:extLst>
                </a:gridCol>
                <a:gridCol w="1845203">
                  <a:extLst>
                    <a:ext uri="{9D8B030D-6E8A-4147-A177-3AD203B41FA5}">
                      <a16:colId xmlns:a16="http://schemas.microsoft.com/office/drawing/2014/main" val="2275780875"/>
                    </a:ext>
                  </a:extLst>
                </a:gridCol>
                <a:gridCol w="1845203">
                  <a:extLst>
                    <a:ext uri="{9D8B030D-6E8A-4147-A177-3AD203B41FA5}">
                      <a16:colId xmlns:a16="http://schemas.microsoft.com/office/drawing/2014/main" val="1291340917"/>
                    </a:ext>
                  </a:extLst>
                </a:gridCol>
              </a:tblGrid>
              <a:tr h="32018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 응급의료기관 평가 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등급 지표 관리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146068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지표 항목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목표값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분기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지표결과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41661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중증상병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해당환자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구성비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6.3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258658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최종 치료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제공률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33.45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182410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응급실내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CPR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시행 후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사망률 감소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85.0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81.12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74209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09914" y="2911433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%)</a:t>
            </a:r>
            <a:endParaRPr lang="ko-KR" altLang="en-US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5221291" y="1656848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3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위기관리체계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의료기관 </a:t>
              </a:r>
              <a:r>
                <a:rPr kumimoji="1" lang="ko-KR" altLang="en-US" sz="1500" dirty="0" err="1" smtClean="0">
                  <a:latin typeface="+mj-lt"/>
                </a:rPr>
                <a:t>인증평가</a:t>
              </a:r>
              <a:r>
                <a:rPr kumimoji="1" lang="ko-KR" altLang="en-US" sz="1500" dirty="0" smtClean="0">
                  <a:latin typeface="+mj-lt"/>
                </a:rPr>
                <a:t> 대비 원내 직원 감염관리 교육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손위생</a:t>
              </a:r>
              <a:r>
                <a:rPr kumimoji="1" lang="ko-KR" altLang="en-US" sz="1500" dirty="0" smtClean="0">
                  <a:latin typeface="+mj-lt"/>
                </a:rPr>
                <a:t> 관련 부서 순회를 통한 모니터링 및 현장 교육 강화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950</a:t>
              </a:r>
              <a:r>
                <a:rPr kumimoji="1" lang="ko-KR" altLang="en-US" sz="1600" b="1" dirty="0"/>
                <a:t>명 </a:t>
              </a:r>
              <a:r>
                <a:rPr kumimoji="1" lang="ko-KR" altLang="en-US" sz="1600" b="1" dirty="0" smtClean="0"/>
                <a:t>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1,336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(140.6%)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 smtClean="0"/>
                <a:t>감염병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 err="1" smtClean="0"/>
                <a:t>교육인원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감염관리 </a:t>
              </a:r>
              <a:r>
                <a:rPr kumimoji="1" lang="ko-KR" altLang="en-US" sz="1500" dirty="0" err="1" smtClean="0">
                  <a:latin typeface="+mj-lt"/>
                </a:rPr>
                <a:t>교육인원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1,336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r>
                <a:rPr kumimoji="1" lang="en-US" altLang="ko-KR" sz="1500" dirty="0" smtClean="0">
                  <a:latin typeface="+mj-lt"/>
                </a:rPr>
                <a:t>(31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</a:p>
            <a:p>
              <a:pPr algn="dist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150" dirty="0"/>
                <a:t>직원 및 </a:t>
              </a:r>
              <a:r>
                <a:rPr kumimoji="1" lang="ko-KR" altLang="en-US" sz="1500" spc="-150" dirty="0" err="1"/>
                <a:t>내원객</a:t>
              </a:r>
              <a:r>
                <a:rPr kumimoji="1" lang="en-US" altLang="ko-KR" sz="1500" spc="-150" dirty="0"/>
                <a:t>, </a:t>
              </a:r>
              <a:r>
                <a:rPr kumimoji="1" lang="ko-KR" altLang="en-US" sz="1500" spc="-150" dirty="0"/>
                <a:t>입원환자</a:t>
              </a:r>
              <a:r>
                <a:rPr kumimoji="1" lang="en-US" altLang="ko-KR" sz="1500" spc="-150" dirty="0"/>
                <a:t>, </a:t>
              </a:r>
              <a:r>
                <a:rPr kumimoji="1" lang="ko-KR" altLang="en-US" sz="1500" spc="-150" dirty="0"/>
                <a:t>보호자</a:t>
              </a:r>
              <a:r>
                <a:rPr kumimoji="1" lang="en-US" altLang="ko-KR" sz="1500" spc="-150" dirty="0"/>
                <a:t>(</a:t>
              </a:r>
              <a:r>
                <a:rPr kumimoji="1" lang="ko-KR" altLang="en-US" sz="1500" spc="-150" dirty="0"/>
                <a:t>간병인 포함</a:t>
              </a:r>
              <a:r>
                <a:rPr kumimoji="1" lang="en-US" altLang="ko-KR" sz="1500" spc="-150" dirty="0"/>
                <a:t>) </a:t>
              </a:r>
              <a:r>
                <a:rPr kumimoji="1" lang="ko-KR" altLang="en-US" sz="1500" spc="-150" dirty="0"/>
                <a:t>코로나</a:t>
              </a:r>
              <a:r>
                <a:rPr kumimoji="1" lang="en-US" altLang="ko-KR" sz="1500" spc="-150" dirty="0"/>
                <a:t>19 </a:t>
              </a:r>
              <a:r>
                <a:rPr kumimoji="1" lang="ko-KR" altLang="en-US" sz="1500" spc="-150" dirty="0" err="1"/>
                <a:t>방역수칙</a:t>
              </a:r>
              <a:r>
                <a:rPr kumimoji="1" lang="ko-KR" altLang="en-US" sz="1500" spc="-150" dirty="0"/>
                <a:t> </a:t>
              </a:r>
              <a:r>
                <a:rPr kumimoji="1" lang="ko-KR" altLang="en-US" sz="1500" spc="-150" dirty="0" smtClean="0"/>
                <a:t>및 </a:t>
              </a:r>
              <a:r>
                <a:rPr kumimoji="1" lang="ko-KR" altLang="en-US" sz="1500" spc="-150" dirty="0" err="1" smtClean="0"/>
                <a:t>손위생</a:t>
              </a:r>
              <a:r>
                <a:rPr kumimoji="1" lang="ko-KR" altLang="en-US" sz="1500" spc="-150" dirty="0" smtClean="0"/>
                <a:t> </a:t>
              </a:r>
              <a:r>
                <a:rPr kumimoji="1" lang="ko-KR" altLang="en-US" sz="1500" spc="-150" dirty="0"/>
                <a:t>교육</a:t>
              </a:r>
              <a:endParaRPr kumimoji="1" lang="en-US" altLang="ko-KR" sz="1500" spc="-150" dirty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spc="-90" dirty="0" smtClean="0">
                  <a:latin typeface="+mj-lt"/>
                </a:rPr>
                <a:t>신규 간호사</a:t>
              </a:r>
              <a:r>
                <a:rPr kumimoji="1" lang="en-US" altLang="ko-KR" sz="1500" spc="-90" dirty="0" smtClean="0">
                  <a:latin typeface="+mj-lt"/>
                </a:rPr>
                <a:t>(2020</a:t>
              </a:r>
              <a:r>
                <a:rPr kumimoji="1" lang="ko-KR" altLang="en-US" sz="1500" spc="-90" dirty="0" smtClean="0">
                  <a:latin typeface="+mj-lt"/>
                </a:rPr>
                <a:t>년</a:t>
              </a:r>
              <a:r>
                <a:rPr kumimoji="1" lang="en-US" altLang="ko-KR" sz="1500" spc="-90" dirty="0" smtClean="0">
                  <a:latin typeface="+mj-lt"/>
                </a:rPr>
                <a:t>~2021</a:t>
              </a:r>
              <a:r>
                <a:rPr kumimoji="1" lang="ko-KR" altLang="en-US" sz="1500" spc="-90" dirty="0" smtClean="0">
                  <a:latin typeface="+mj-lt"/>
                </a:rPr>
                <a:t>년 입사</a:t>
              </a:r>
              <a:r>
                <a:rPr kumimoji="1" lang="en-US" altLang="ko-KR" sz="1500" spc="-90" dirty="0" smtClean="0">
                  <a:latin typeface="+mj-lt"/>
                </a:rPr>
                <a:t>) </a:t>
              </a:r>
              <a:r>
                <a:rPr kumimoji="1" lang="ko-KR" altLang="en-US" sz="1500" spc="-90" dirty="0" err="1" smtClean="0">
                  <a:latin typeface="+mj-lt"/>
                </a:rPr>
                <a:t>격리주의</a:t>
              </a:r>
              <a:r>
                <a:rPr kumimoji="1" lang="ko-KR" altLang="en-US" sz="1500" spc="-90" dirty="0" smtClean="0">
                  <a:latin typeface="+mj-lt"/>
                </a:rPr>
                <a:t> 교육 시행</a:t>
              </a:r>
              <a:endParaRPr kumimoji="1" lang="en-US" altLang="ko-KR" sz="1500" spc="-9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340646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5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적정관리계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안전한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병원문화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환자안전의</a:t>
              </a:r>
              <a:r>
                <a:rPr kumimoji="1" lang="ko-KR" altLang="en-US" sz="1500" dirty="0">
                  <a:latin typeface="+mj-lt"/>
                </a:rPr>
                <a:t> 중요성에 대한 </a:t>
              </a:r>
              <a:r>
                <a:rPr kumimoji="1" lang="ko-KR" altLang="en-US" sz="1500" dirty="0" err="1">
                  <a:latin typeface="+mj-lt"/>
                </a:rPr>
                <a:t>직원인식</a:t>
              </a:r>
              <a:r>
                <a:rPr kumimoji="1" lang="ko-KR" altLang="en-US" sz="1500" dirty="0">
                  <a:latin typeface="+mj-lt"/>
                </a:rPr>
                <a:t> 변화를 위한 교육 및 </a:t>
              </a:r>
              <a:r>
                <a:rPr kumimoji="1" lang="ko-KR" altLang="en-US" sz="1500" dirty="0" smtClean="0">
                  <a:latin typeface="+mj-lt"/>
                </a:rPr>
                <a:t>환류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환자안전보고와 관련 간호부 </a:t>
              </a:r>
              <a:r>
                <a:rPr kumimoji="1" lang="ko-KR" altLang="en-US" sz="1500" dirty="0" err="1" smtClean="0"/>
                <a:t>교육실과</a:t>
              </a:r>
              <a:r>
                <a:rPr kumimoji="1" lang="ko-KR" altLang="en-US" sz="1500" dirty="0" smtClean="0"/>
                <a:t> 협업을 통한 직원교육 강화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환자안전사고 </a:t>
              </a:r>
              <a:r>
                <a:rPr kumimoji="1" lang="ko-KR" altLang="en-US" sz="1500" dirty="0" err="1" smtClean="0"/>
                <a:t>예방관련</a:t>
              </a:r>
              <a:r>
                <a:rPr kumimoji="1" lang="ko-KR" altLang="en-US" sz="1500" dirty="0" smtClean="0"/>
                <a:t> </a:t>
              </a:r>
              <a:r>
                <a:rPr kumimoji="1" lang="ko-KR" altLang="en-US" sz="1500" dirty="0" err="1" smtClean="0"/>
                <a:t>라운딩을</a:t>
              </a:r>
              <a:r>
                <a:rPr kumimoji="1" lang="ko-KR" altLang="en-US" sz="1500" dirty="0" smtClean="0"/>
                <a:t> 통한 점검 및 </a:t>
              </a:r>
              <a:r>
                <a:rPr kumimoji="1" lang="ko-KR" altLang="en-US" sz="1500" dirty="0" err="1" smtClean="0"/>
                <a:t>개선활동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96</a:t>
              </a:r>
              <a:r>
                <a:rPr kumimoji="1" lang="ko-KR" altLang="en-US" sz="1600" b="1" dirty="0"/>
                <a:t>회 </a:t>
              </a:r>
              <a:r>
                <a:rPr kumimoji="1" lang="ko-KR" altLang="en-US" sz="1600" b="1" dirty="0" smtClean="0"/>
                <a:t>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91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(94.7%)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환자안전문화 장착 및 확산 등 </a:t>
              </a:r>
              <a:r>
                <a:rPr kumimoji="1" lang="en-US" altLang="ko-KR" sz="1600" b="1" dirty="0" smtClean="0"/>
                <a:t>3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환자안전문화 정착 및 확산 등 실시 횟수 </a:t>
              </a:r>
              <a:r>
                <a:rPr kumimoji="1" lang="en-US" altLang="ko-KR" sz="1500" dirty="0" smtClean="0">
                  <a:latin typeface="+mj-lt"/>
                </a:rPr>
                <a:t>: 91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</a:t>
              </a:r>
              <a:r>
                <a:rPr lang="ko-KR" altLang="en-US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환자안전문화 </a:t>
              </a:r>
              <a:r>
                <a:rPr kumimoji="1" lang="ko-KR" altLang="en-US" sz="1300" dirty="0">
                  <a:latin typeface="+mj-lt"/>
                </a:rPr>
                <a:t>정착 및 확산</a:t>
              </a:r>
              <a:r>
                <a:rPr kumimoji="1" lang="en-US" altLang="ko-KR" sz="1300" dirty="0" smtClean="0">
                  <a:latin typeface="+mj-lt"/>
                </a:rPr>
                <a:t>(13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</a:t>
              </a: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협업을 </a:t>
              </a:r>
              <a:r>
                <a:rPr kumimoji="1" lang="ko-KR" altLang="en-US" sz="1300" dirty="0">
                  <a:latin typeface="+mj-lt"/>
                </a:rPr>
                <a:t>통한 </a:t>
              </a:r>
              <a:r>
                <a:rPr kumimoji="1" lang="ko-KR" altLang="en-US" sz="1300" dirty="0" err="1">
                  <a:latin typeface="+mj-lt"/>
                </a:rPr>
                <a:t>환자안전라운딩</a:t>
              </a:r>
              <a:r>
                <a:rPr kumimoji="1" lang="en-US" altLang="ko-KR" sz="1300" dirty="0" smtClean="0">
                  <a:latin typeface="+mj-lt"/>
                </a:rPr>
                <a:t>(10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</a:t>
              </a: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환자안전보고체계 </a:t>
              </a:r>
              <a:r>
                <a:rPr kumimoji="1" lang="ko-KR" altLang="en-US" sz="1300" dirty="0">
                  <a:latin typeface="+mj-lt"/>
                </a:rPr>
                <a:t>활성화</a:t>
              </a:r>
              <a:r>
                <a:rPr kumimoji="1" lang="en-US" altLang="ko-KR" sz="1300" dirty="0" smtClean="0">
                  <a:latin typeface="+mj-lt"/>
                </a:rPr>
                <a:t>(68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 </a:t>
              </a:r>
              <a:endParaRPr kumimoji="1" lang="en-US" altLang="ko-KR" sz="13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89299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9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진료협력계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 의뢰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서비스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599" cy="1099640"/>
            <a:chOff x="275826" y="3970005"/>
            <a:chExt cx="8545075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2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외래진료과와 유기적 관계 형성을 통한 </a:t>
              </a:r>
              <a:r>
                <a:rPr kumimoji="1" lang="ko-KR" altLang="en-US" sz="1500" dirty="0" smtClean="0">
                  <a:latin typeface="+mj-lt"/>
                </a:rPr>
                <a:t>진료의뢰</a:t>
              </a:r>
              <a:r>
                <a:rPr kumimoji="1" lang="en-US" altLang="ko-KR" sz="1500" b="1" dirty="0" smtClean="0"/>
                <a:t>·</a:t>
              </a:r>
              <a:r>
                <a:rPr kumimoji="1" lang="ko-KR" altLang="en-US" sz="1500" dirty="0" smtClean="0">
                  <a:latin typeface="+mj-lt"/>
                </a:rPr>
                <a:t>회송 </a:t>
              </a:r>
              <a:r>
                <a:rPr kumimoji="1" lang="ko-KR" altLang="en-US" sz="1500" dirty="0">
                  <a:latin typeface="+mj-lt"/>
                </a:rPr>
                <a:t>환자 실적 관리 강화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7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12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         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9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(75.0%)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</a:t>
              </a:r>
              <a:r>
                <a:rPr kumimoji="1" lang="en-US" altLang="ko-KR" sz="1600" b="1" dirty="0" smtClean="0">
                  <a:latin typeface="+mj-lt"/>
                </a:rPr>
                <a:t> : </a:t>
              </a:r>
              <a:r>
                <a:rPr kumimoji="1" lang="ko-KR" altLang="en-US" sz="1600" b="1" dirty="0" err="1" smtClean="0">
                  <a:latin typeface="+mj-lt"/>
                </a:rPr>
                <a:t>진료의료</a:t>
              </a:r>
              <a:r>
                <a:rPr kumimoji="1" lang="en-US" altLang="ko-KR" sz="1600" b="1" dirty="0" smtClean="0">
                  <a:latin typeface="+mj-lt"/>
                </a:rPr>
                <a:t>·</a:t>
              </a:r>
              <a:r>
                <a:rPr kumimoji="1" lang="ko-KR" altLang="en-US" sz="1600" b="1" dirty="0" smtClean="0">
                  <a:latin typeface="+mj-lt"/>
                </a:rPr>
                <a:t>회송 실적 보고</a:t>
              </a:r>
              <a:endParaRPr kumimoji="1" lang="en-US" altLang="ko-KR" sz="1600" b="1" dirty="0">
                <a:latin typeface="+mj-lt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ko-KR" altLang="en-US" sz="1500" dirty="0" smtClean="0">
                  <a:latin typeface="+mj-lt"/>
                </a:rPr>
                <a:t> 진료의뢰</a:t>
              </a:r>
              <a:r>
                <a:rPr kumimoji="1" lang="en-US" altLang="ko-KR" sz="1500" b="1" dirty="0" smtClean="0">
                  <a:latin typeface="+mj-lt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회송 </a:t>
              </a:r>
              <a:r>
                <a:rPr kumimoji="1" lang="ko-KR" altLang="en-US" sz="1500" dirty="0">
                  <a:latin typeface="+mj-lt"/>
                </a:rPr>
                <a:t>실적 보고 </a:t>
              </a:r>
              <a:r>
                <a:rPr kumimoji="1" lang="en-US" altLang="ko-KR" sz="1500" dirty="0">
                  <a:latin typeface="+mj-lt"/>
                </a:rPr>
                <a:t>: 9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의뢰</a:t>
              </a:r>
              <a:r>
                <a:rPr kumimoji="1" lang="en-US" altLang="ko-KR" sz="1500" b="1" dirty="0" smtClean="0"/>
                <a:t>·</a:t>
              </a:r>
              <a:r>
                <a:rPr kumimoji="1" lang="ko-KR" altLang="en-US" sz="1500" dirty="0" smtClean="0">
                  <a:latin typeface="+mj-lt"/>
                </a:rPr>
                <a:t>회송 </a:t>
              </a:r>
              <a:r>
                <a:rPr kumimoji="1" lang="ko-KR" altLang="en-US" sz="1500" dirty="0">
                  <a:latin typeface="+mj-lt"/>
                </a:rPr>
                <a:t>중계를 통한 </a:t>
              </a:r>
              <a:r>
                <a:rPr kumimoji="1" lang="ko-KR" altLang="en-US" sz="1500" dirty="0" smtClean="0">
                  <a:latin typeface="+mj-lt"/>
                </a:rPr>
                <a:t>타 기관 </a:t>
              </a:r>
              <a:r>
                <a:rPr kumimoji="1" lang="ko-KR" altLang="en-US" sz="1500" dirty="0">
                  <a:latin typeface="+mj-lt"/>
                </a:rPr>
                <a:t>진료예약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en-US" altLang="ko-KR" sz="1500" dirty="0" smtClean="0">
                  <a:latin typeface="+mj-lt"/>
                </a:rPr>
                <a:t>330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의뢰 </a:t>
              </a:r>
              <a:r>
                <a:rPr kumimoji="1" lang="en-US" altLang="ko-KR" sz="1300" dirty="0" smtClean="0">
                  <a:latin typeface="+mj-lt"/>
                </a:rPr>
                <a:t>: 241</a:t>
              </a:r>
              <a:r>
                <a:rPr kumimoji="1" lang="ko-KR" altLang="en-US" sz="1300" dirty="0" smtClean="0">
                  <a:latin typeface="+mj-lt"/>
                </a:rPr>
                <a:t>건 </a:t>
              </a:r>
              <a:r>
                <a:rPr kumimoji="1" lang="en-US" altLang="ko-KR" sz="1300" dirty="0" smtClean="0">
                  <a:latin typeface="+mj-lt"/>
                </a:rPr>
                <a:t>/ </a:t>
              </a:r>
              <a:r>
                <a:rPr kumimoji="1" lang="ko-KR" altLang="en-US" sz="1300" dirty="0" smtClean="0">
                  <a:latin typeface="+mj-lt"/>
                </a:rPr>
                <a:t>회송 </a:t>
              </a:r>
              <a:r>
                <a:rPr kumimoji="1" lang="en-US" altLang="ko-KR" sz="1300" dirty="0" smtClean="0">
                  <a:latin typeface="+mj-lt"/>
                </a:rPr>
                <a:t>: 89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진료의뢰</a:t>
              </a:r>
              <a:r>
                <a:rPr lang="ko-KR" altLang="en-US" sz="1500" dirty="0" smtClean="0"/>
                <a:t> ∙회송 시범사업 비대면 교육 </a:t>
              </a:r>
              <a:r>
                <a:rPr lang="en-US" altLang="ko-KR" sz="1500" dirty="0" smtClean="0"/>
                <a:t>:  1</a:t>
              </a:r>
              <a:r>
                <a:rPr lang="ko-KR" altLang="en-US" sz="1500" dirty="0" smtClean="0"/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맑은 고딕 (본문)"/>
                </a:rPr>
                <a:t>  </a:t>
              </a:r>
              <a:r>
                <a:rPr kumimoji="1" lang="en-US" altLang="ko-KR" sz="1300" dirty="0" smtClean="0"/>
                <a:t>-</a:t>
              </a:r>
              <a:r>
                <a:rPr kumimoji="1" lang="en-US" altLang="ko-KR" sz="1300" dirty="0" smtClean="0"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latin typeface="맑은 고딕 (본문)"/>
                </a:rPr>
                <a:t>진료의뢰</a:t>
              </a:r>
              <a:r>
                <a:rPr kumimoji="1" lang="ko-KR" altLang="en-US" sz="1300" dirty="0">
                  <a:ea typeface="맑은 고딕"/>
                </a:rPr>
                <a:t> </a:t>
              </a:r>
              <a:r>
                <a:rPr kumimoji="1" lang="ko-KR" altLang="en-US" sz="1300" dirty="0" smtClean="0">
                  <a:ea typeface="맑은 고딕"/>
                </a:rPr>
                <a:t>〮회송 시범사업 개요 및 주요내용</a:t>
              </a:r>
              <a:endParaRPr kumimoji="1" lang="en-US" altLang="ko-KR" sz="1300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맑은 고딕 (본문)"/>
                </a:rPr>
                <a:t>  </a:t>
              </a:r>
              <a:r>
                <a:rPr kumimoji="1" lang="en-US" altLang="ko-KR" sz="1300" dirty="0" smtClean="0"/>
                <a:t>-</a:t>
              </a:r>
              <a:r>
                <a:rPr kumimoji="1" lang="en-US" altLang="ko-KR" sz="1300" dirty="0" smtClean="0"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latin typeface="맑은 고딕 (본문)"/>
                </a:rPr>
                <a:t>진료의뢰</a:t>
              </a:r>
              <a:r>
                <a:rPr kumimoji="1" lang="ko-KR" altLang="en-US" sz="1300" dirty="0">
                  <a:ea typeface="맑은 고딕"/>
                </a:rPr>
                <a:t> </a:t>
              </a:r>
              <a:r>
                <a:rPr kumimoji="1" lang="ko-KR" altLang="en-US" sz="1300" dirty="0" smtClean="0">
                  <a:ea typeface="맑은 고딕"/>
                </a:rPr>
                <a:t>〮회송 시범사업 </a:t>
              </a:r>
              <a:r>
                <a:rPr kumimoji="1" lang="ko-KR" altLang="en-US" sz="1300" dirty="0" err="1" smtClean="0">
                  <a:ea typeface="맑은 고딕"/>
                </a:rPr>
                <a:t>협조사항</a:t>
              </a:r>
              <a:endParaRPr kumimoji="1" lang="en-US" altLang="ko-KR" sz="1300" dirty="0" smtClean="0">
                <a:solidFill>
                  <a:prstClr val="black"/>
                </a:solidFill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1729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8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지역사회 </a:t>
              </a:r>
              <a:r>
                <a:rPr kumimoji="1" lang="ko-KR" altLang="en-US" sz="1500" dirty="0" err="1" smtClean="0"/>
                <a:t>통합돌봄과</a:t>
              </a:r>
              <a:r>
                <a:rPr kumimoji="1" lang="ko-KR" altLang="en-US" sz="1500" dirty="0" smtClean="0"/>
                <a:t> 연계하여 </a:t>
              </a:r>
              <a:r>
                <a:rPr kumimoji="1" lang="ko-KR" altLang="en-US" sz="1500" dirty="0" err="1" smtClean="0"/>
                <a:t>퇴원환자</a:t>
              </a:r>
              <a:r>
                <a:rPr kumimoji="1" lang="ko-KR" altLang="en-US" sz="1500" dirty="0" smtClean="0"/>
                <a:t> 지역사회 연계 활성화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농촌기반</a:t>
              </a:r>
              <a:r>
                <a:rPr kumimoji="1" lang="ko-KR" altLang="en-US" sz="1500" dirty="0" smtClean="0"/>
                <a:t> </a:t>
              </a:r>
              <a:r>
                <a:rPr kumimoji="1" lang="ko-KR" altLang="en-US" sz="1500" dirty="0" err="1" smtClean="0"/>
                <a:t>코호트</a:t>
              </a:r>
              <a:r>
                <a:rPr kumimoji="1" lang="ko-KR" altLang="en-US" sz="1500" dirty="0" smtClean="0"/>
                <a:t> 노화 연구 진행 중</a:t>
              </a:r>
              <a:endParaRPr kumimoji="1" lang="en-US" altLang="ko-KR" sz="15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분만취약지</a:t>
              </a:r>
              <a:r>
                <a:rPr kumimoji="1" lang="ko-KR" altLang="en-US" sz="1500" dirty="0" smtClean="0"/>
                <a:t> 운영 지원 중 </a:t>
              </a:r>
              <a:r>
                <a:rPr kumimoji="1" lang="ko-KR" altLang="en-US" sz="1500" dirty="0" err="1" smtClean="0"/>
                <a:t>산전후</a:t>
              </a:r>
              <a:r>
                <a:rPr kumimoji="1" lang="ko-KR" altLang="en-US" sz="1500" dirty="0" smtClean="0"/>
                <a:t> 프로그램을 보건소와 연계하여 시행 예정</a:t>
              </a:r>
              <a:endParaRPr kumimoji="1" lang="en-US" altLang="ko-KR" sz="1500" spc="-150" dirty="0"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27,645</a:t>
              </a:r>
              <a:r>
                <a:rPr kumimoji="1" lang="ko-KR" altLang="en-US" sz="1600" b="1" dirty="0"/>
                <a:t>명 </a:t>
              </a:r>
              <a:r>
                <a:rPr kumimoji="1" lang="ko-KR" altLang="en-US" sz="1600" b="1" dirty="0" smtClean="0"/>
                <a:t>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19,564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(70.8%)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지역책임의료기관 역할 강화 등 </a:t>
              </a:r>
              <a:r>
                <a:rPr kumimoji="1" lang="en-US" altLang="ko-KR" sz="1600" b="1" dirty="0" smtClean="0"/>
                <a:t>21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34281" y="272797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명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188350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030445"/>
              </p:ext>
            </p:extLst>
          </p:nvPr>
        </p:nvGraphicFramePr>
        <p:xfrm>
          <a:off x="2114936" y="2924948"/>
          <a:ext cx="6585556" cy="1853148"/>
        </p:xfrm>
        <a:graphic>
          <a:graphicData uri="http://schemas.openxmlformats.org/drawingml/2006/table">
            <a:tbl>
              <a:tblPr/>
              <a:tblGrid>
                <a:gridCol w="2673218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619560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673218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619560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154429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사업실적</a:t>
                      </a:r>
                      <a:endParaRPr lang="ko-KR" altLang="en-US" sz="1000" b="1" kern="0" spc="0" dirty="0" smtClean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맑은 고딕"/>
                        </a:rPr>
                        <a:t>필수보건의료 네트워크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81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재가장애인 재활서비스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143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퇴원환자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지역사회 연계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83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취약계층 아동건강관리 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240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중증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응급∙이송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전원 프로세스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20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분만취약지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운영 지원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9,284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감염관리 및 네트워크 구축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358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치매노인 맞춤형 건강관리 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2,138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3242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정신건강네트워크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404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연명의료결정제도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6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76419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재가장애인 맞춤형 재활서비스 제공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120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호스피스 완화의료병동 운영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84929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보건의료인력 등 역량강화 교육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1,224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농촌기반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코호트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노화 연구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19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27390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취약계층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의료안전망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755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지역사회 의료서비스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693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723722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만성질환 예방 관리 서비스 지원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1,424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나누리봉사단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 활동 강화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456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96504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심혈관질환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예방 심방세동 관리 시스템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1,490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자원봉사자 활동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609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취약가정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건강지원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서비스 제공</a:t>
                      </a: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08280" marR="74930" lvl="0" indent="-9779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합계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19,564</a:t>
                      </a:r>
                      <a:endParaRPr lang="en-US" altLang="ko-KR" sz="1000" b="1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615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815740" cy="1595520"/>
              <a:chOff x="1396024" y="2631104"/>
              <a:chExt cx="6815740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3007224" y="3120275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Ⅳ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 </a:t>
              </a:r>
              <a:r>
                <a:rPr kumimoji="1" lang="en-US" altLang="ko-KR" b="1" dirty="0" smtClean="0">
                  <a:latin typeface="+mj-lt"/>
                </a:rPr>
                <a:t>’23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>
                  <a:latin typeface="+mj-lt"/>
                </a:rPr>
                <a:t>1</a:t>
              </a:r>
              <a:r>
                <a:rPr kumimoji="1" lang="ko-KR" altLang="en-US" b="1" dirty="0" smtClean="0">
                  <a:latin typeface="+mj-lt"/>
                </a:rPr>
                <a:t>분기 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2023. 1. 19.(</a:t>
              </a:r>
              <a:r>
                <a:rPr kumimoji="1" lang="ko-KR" altLang="en-US" sz="1600" b="1" dirty="0">
                  <a:latin typeface="+mj-lt"/>
                </a:rPr>
                <a:t>수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 smtClean="0"/>
                <a:t>   - (</a:t>
              </a:r>
              <a:r>
                <a:rPr kumimoji="1" lang="ko-KR" altLang="en-US" sz="1400" b="1" dirty="0" smtClean="0"/>
                <a:t>참석</a:t>
              </a:r>
              <a:r>
                <a:rPr kumimoji="1" lang="en-US" altLang="ko-KR" sz="1400" b="1" dirty="0" smtClean="0"/>
                <a:t>) </a:t>
              </a:r>
              <a:r>
                <a:rPr kumimoji="1" lang="ko-KR" altLang="en-US" sz="1400" b="1" dirty="0" smtClean="0"/>
                <a:t>전 부서장 및 계장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</a:t>
              </a:r>
              <a:r>
                <a:rPr kumimoji="1" lang="en-US" altLang="ko-KR" sz="1400" b="1" dirty="0" smtClean="0"/>
                <a:t>  - (</a:t>
              </a:r>
              <a:r>
                <a:rPr kumimoji="1" lang="ko-KR" altLang="en-US" sz="1400" b="1" dirty="0" smtClean="0"/>
                <a:t>내용</a:t>
              </a:r>
              <a:r>
                <a:rPr kumimoji="1" lang="en-US" altLang="ko-KR" sz="1400" b="1" dirty="0" smtClean="0"/>
                <a:t>) 2022. 4</a:t>
              </a:r>
              <a:r>
                <a:rPr kumimoji="1" lang="ko-KR" altLang="en-US" sz="1400" b="1" dirty="0" smtClean="0"/>
                <a:t>분기 주요업무 추진실적 보고 및 현안사항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 </a:t>
              </a:r>
              <a:r>
                <a:rPr kumimoji="1" lang="en-US" altLang="ko-KR" sz="1400" b="1" dirty="0" smtClean="0"/>
                <a:t>            2023. </a:t>
              </a:r>
              <a:r>
                <a:rPr kumimoji="1" lang="en-US" altLang="ko-KR" sz="1400" b="1" dirty="0"/>
                <a:t>1</a:t>
              </a:r>
              <a:r>
                <a:rPr kumimoji="1" lang="ko-KR" altLang="en-US" sz="1400" b="1" dirty="0" smtClean="0"/>
                <a:t>분기 주요업무 추진계획 보고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+mj-lt"/>
                </a:rPr>
                <a:t> </a:t>
              </a:r>
              <a:r>
                <a:rPr kumimoji="1" lang="en-US" altLang="ko-KR" sz="1400" b="1" dirty="0" smtClean="0">
                  <a:latin typeface="+mj-lt"/>
                </a:rPr>
                <a:t>  - 2023. </a:t>
              </a:r>
              <a:r>
                <a:rPr kumimoji="1" lang="en-US" altLang="ko-KR" sz="1400" b="1" dirty="0">
                  <a:latin typeface="+mj-lt"/>
                </a:rPr>
                <a:t>1</a:t>
              </a:r>
              <a:r>
                <a:rPr kumimoji="1" lang="ko-KR" altLang="en-US" sz="1400" b="1" dirty="0" smtClean="0">
                  <a:latin typeface="+mj-lt"/>
                </a:rPr>
                <a:t>분기 경영전략회의자료 </a:t>
              </a:r>
              <a:r>
                <a:rPr kumimoji="1" lang="en-US" altLang="ko-KR" sz="1400" b="1" dirty="0" smtClean="0">
                  <a:latin typeface="+mj-lt"/>
                </a:rPr>
                <a:t>: 2023. 1. </a:t>
              </a:r>
              <a:r>
                <a:rPr kumimoji="1" lang="en-US" altLang="ko-KR" sz="1400" b="1" dirty="0">
                  <a:latin typeface="+mj-lt"/>
                </a:rPr>
                <a:t>7</a:t>
              </a:r>
              <a:r>
                <a:rPr kumimoji="1" lang="en-US" altLang="ko-KR" sz="1400" b="1" dirty="0" smtClean="0">
                  <a:latin typeface="+mj-lt"/>
                </a:rPr>
                <a:t>.(</a:t>
              </a:r>
              <a:r>
                <a:rPr kumimoji="1" lang="ko-KR" altLang="en-US" sz="1400" b="1" dirty="0">
                  <a:latin typeface="+mj-lt"/>
                </a:rPr>
                <a:t>금</a:t>
              </a:r>
              <a:r>
                <a:rPr kumimoji="1" lang="en-US" altLang="ko-KR" sz="1400" b="1" dirty="0" smtClean="0">
                  <a:latin typeface="+mj-lt"/>
                </a:rPr>
                <a:t>) </a:t>
              </a:r>
              <a:r>
                <a:rPr kumimoji="1" lang="ko-KR" altLang="en-US" sz="1400" b="1" dirty="0" smtClean="0">
                  <a:latin typeface="+mj-lt"/>
                </a:rPr>
                <a:t>까지 제출 </a:t>
              </a: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219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16159</TotalTime>
  <Words>5000</Words>
  <Application>Microsoft Office PowerPoint</Application>
  <PresentationFormat>화면 슬라이드 쇼(4:3)</PresentationFormat>
  <Paragraphs>1500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5" baseType="lpstr">
      <vt:lpstr>HY울릉도M</vt:lpstr>
      <vt:lpstr>HY헤드라인M</vt:lpstr>
      <vt:lpstr>가는각진제목체</vt:lpstr>
      <vt:lpstr>굴림</vt:lpstr>
      <vt:lpstr>맑은 고딕</vt:lpstr>
      <vt:lpstr>맑은 고딕 </vt:lpstr>
      <vt:lpstr>맑은 고딕 (본문)</vt:lpstr>
      <vt:lpstr>함초롬바탕</vt:lpstr>
      <vt:lpstr>휴먼명조,한컴돋움</vt:lpstr>
      <vt:lpstr>휴먼모음T</vt:lpstr>
      <vt:lpstr>Arial</vt:lpstr>
      <vt:lpstr>Wingdings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1211</cp:revision>
  <cp:lastPrinted>2022-10-16T05:30:48Z</cp:lastPrinted>
  <dcterms:created xsi:type="dcterms:W3CDTF">2019-08-13T02:34:25Z</dcterms:created>
  <dcterms:modified xsi:type="dcterms:W3CDTF">2022-10-17T02:09:13Z</dcterms:modified>
  <cp:contentStatus/>
</cp:coreProperties>
</file>