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71" r:id="rId2"/>
    <p:sldId id="514" r:id="rId3"/>
    <p:sldId id="539" r:id="rId4"/>
    <p:sldId id="409" r:id="rId5"/>
    <p:sldId id="411" r:id="rId6"/>
    <p:sldId id="504" r:id="rId7"/>
    <p:sldId id="370" r:id="rId8"/>
    <p:sldId id="515" r:id="rId9"/>
    <p:sldId id="533" r:id="rId10"/>
    <p:sldId id="534" r:id="rId11"/>
    <p:sldId id="516" r:id="rId12"/>
    <p:sldId id="508" r:id="rId13"/>
    <p:sldId id="517" r:id="rId14"/>
    <p:sldId id="510" r:id="rId15"/>
    <p:sldId id="537" r:id="rId16"/>
    <p:sldId id="538" r:id="rId17"/>
    <p:sldId id="458" r:id="rId18"/>
    <p:sldId id="503" r:id="rId19"/>
    <p:sldId id="521" r:id="rId20"/>
    <p:sldId id="522" r:id="rId21"/>
    <p:sldId id="523" r:id="rId22"/>
    <p:sldId id="524" r:id="rId23"/>
    <p:sldId id="525" r:id="rId24"/>
    <p:sldId id="526" r:id="rId25"/>
    <p:sldId id="527" r:id="rId26"/>
    <p:sldId id="480" r:id="rId27"/>
    <p:sldId id="535" r:id="rId28"/>
    <p:sldId id="494" r:id="rId29"/>
    <p:sldId id="495" r:id="rId30"/>
    <p:sldId id="470" r:id="rId31"/>
    <p:sldId id="502" r:id="rId32"/>
    <p:sldId id="485" r:id="rId33"/>
    <p:sldId id="497" r:id="rId34"/>
    <p:sldId id="496" r:id="rId35"/>
    <p:sldId id="528" r:id="rId36"/>
    <p:sldId id="536" r:id="rId37"/>
    <p:sldId id="498" r:id="rId38"/>
    <p:sldId id="529" r:id="rId39"/>
    <p:sldId id="530" r:id="rId40"/>
    <p:sldId id="531" r:id="rId41"/>
    <p:sldId id="532" r:id="rId42"/>
    <p:sldId id="395" r:id="rId43"/>
    <p:sldId id="396" r:id="rId44"/>
    <p:sldId id="541" r:id="rId45"/>
  </p:sldIdLst>
  <p:sldSz cx="10691813" cy="7559675"/>
  <p:notesSz cx="9926638" cy="6797675"/>
  <p:embeddedFontLst>
    <p:embeddedFont>
      <p:font typeface="Pretendard Black" panose="02000A03000000020004" pitchFamily="2" charset="-127"/>
      <p:bold r:id="rId48"/>
    </p:embeddedFont>
    <p:embeddedFont>
      <p:font typeface="KoPubWorld돋움체 Bold" panose="00000800000000000000" pitchFamily="2" charset="-127"/>
      <p:bold r:id="rId49"/>
    </p:embeddedFont>
    <p:embeddedFont>
      <p:font typeface="KoPubWorld돋움체 Light" panose="00000300000000000000" pitchFamily="2" charset="-127"/>
      <p:regular r:id="rId50"/>
    </p:embeddedFont>
    <p:embeddedFont>
      <p:font typeface="나눔스퀘어 Bold" panose="020B0600000101010101" pitchFamily="50" charset="-127"/>
      <p:bold r:id="rId51"/>
    </p:embeddedFont>
    <p:embeddedFont>
      <p:font typeface="Pretendard ExtraBold" panose="02000903000000020004" pitchFamily="2" charset="-127"/>
      <p:bold r:id="rId52"/>
    </p:embeddedFont>
    <p:embeddedFont>
      <p:font typeface="맑은 고딕" panose="020B0503020000020004" pitchFamily="50" charset="-127"/>
      <p:regular r:id="rId53"/>
      <p:bold r:id="rId54"/>
    </p:embeddedFont>
    <p:embeddedFont>
      <p:font typeface="G마켓 산스 TTF Bold" panose="02000000000000000000" pitchFamily="2" charset="-127"/>
      <p:bold r:id="rId55"/>
    </p:embeddedFont>
    <p:embeddedFont>
      <p:font typeface="한컴돋움" panose="02030600000101010101" pitchFamily="18" charset="2"/>
      <p:regular r:id="rId56"/>
    </p:embeddedFont>
    <p:embeddedFont>
      <p:font typeface="Pretendard Light" panose="02000403000000020004" pitchFamily="2" charset="-127"/>
      <p:regular r:id="rId57"/>
    </p:embeddedFont>
    <p:embeddedFont>
      <p:font typeface="Pretendard" panose="02000503000000020004" pitchFamily="2" charset="-127"/>
      <p:regular r:id="rId58"/>
      <p:bold r:id="rId59"/>
    </p:embeddedFont>
    <p:embeddedFont>
      <p:font typeface="강원교육튼튼" panose="02020603020101020101" pitchFamily="18" charset="-127"/>
      <p:regular r:id="rId60"/>
    </p:embeddedFont>
    <p:embeddedFont>
      <p:font typeface="Pretendard SemiBold" panose="02000703000000020004" pitchFamily="2" charset="-127"/>
      <p:bold r:id="rId61"/>
    </p:embeddedFont>
    <p:embeddedFont>
      <p:font typeface="나눔스퀘어" panose="020B0600000101010101" pitchFamily="50" charset="-127"/>
      <p:regular r:id="rId62"/>
    </p:embeddedFont>
    <p:embeddedFont>
      <p:font typeface="G마켓 산스 TTF Light" panose="02000000000000000000" pitchFamily="2" charset="-127"/>
      <p:regular r:id="rId63"/>
    </p:embeddedFont>
    <p:embeddedFont>
      <p:font typeface="KoPub돋움체 Bold" panose="00000800000000000000" pitchFamily="2" charset="-127"/>
      <p:bold r:id="rId64"/>
    </p:embeddedFont>
    <p:embeddedFont>
      <p:font typeface="Pretendard Medium" panose="02000603000000020004" pitchFamily="2" charset="-127"/>
      <p:regular r:id="rId65"/>
    </p:embeddedFont>
    <p:embeddedFont>
      <p:font typeface="KOHI배움" panose="00000500000000000000" pitchFamily="2" charset="-127"/>
      <p:regular r:id="rId66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2D"/>
    <a:srgbClr val="00B0F0"/>
    <a:srgbClr val="01C4D9"/>
    <a:srgbClr val="30D80E"/>
    <a:srgbClr val="45F123"/>
    <a:srgbClr val="00B050"/>
    <a:srgbClr val="F0F0F0"/>
    <a:srgbClr val="FDE8D7"/>
    <a:srgbClr val="FCDBC0"/>
    <a:srgbClr val="F9B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394" autoAdjust="0"/>
  </p:normalViewPr>
  <p:slideViewPr>
    <p:cSldViewPr>
      <p:cViewPr>
        <p:scale>
          <a:sx n="117" d="100"/>
          <a:sy n="117" d="100"/>
        </p:scale>
        <p:origin x="-846" y="432"/>
      </p:cViewPr>
      <p:guideLst>
        <p:guide orient="horz" pos="4031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32"/>
        <p:guide pos="660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font" Target="fonts/font16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2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93267500873893E-2"/>
          <c:y val="1.945635166035881E-2"/>
          <c:w val="0.72719341012020189"/>
          <c:h val="0.782887537647970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solidFill>
              <a:srgbClr val="FF9429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4"/>
                <c:pt idx="0">
                  <c:v>324.16000000000003</c:v>
                </c:pt>
                <c:pt idx="1">
                  <c:v>538.34</c:v>
                </c:pt>
                <c:pt idx="2">
                  <c:v>478.3</c:v>
                </c:pt>
                <c:pt idx="3">
                  <c:v>468.4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AB-4696-A2F3-EABAE92A0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4"/>
                <c:pt idx="0">
                  <c:v>248.3</c:v>
                </c:pt>
                <c:pt idx="1">
                  <c:v>88.64</c:v>
                </c:pt>
                <c:pt idx="2">
                  <c:v>65.459999999999994</c:v>
                </c:pt>
                <c:pt idx="3">
                  <c:v>46.64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AB-4696-A2F3-EABAE92A0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10734705181910764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/>
                      <a:t>632</a:t>
                    </a:r>
                    <a:r>
                      <a:rPr lang="ko-KR" altLang="en-US" sz="1400" dirty="0"/>
                      <a:t>억원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CE5-4D1F-BA2F-4F1D22EC269B}"/>
                </c:ext>
              </c:extLst>
            </c:dLbl>
            <c:dLbl>
              <c:idx val="1"/>
              <c:layout>
                <c:manualLayout>
                  <c:x val="0"/>
                  <c:y val="-0.11442923319817914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/>
                      <a:t>698</a:t>
                    </a:r>
                    <a:r>
                      <a:rPr lang="ko-KR" altLang="en-US" sz="1400" dirty="0"/>
                      <a:t>억원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CE5-4D1F-BA2F-4F1D22EC269B}"/>
                </c:ext>
              </c:extLst>
            </c:dLbl>
            <c:dLbl>
              <c:idx val="2"/>
              <c:layout>
                <c:manualLayout>
                  <c:x val="2.2934440162448311E-4"/>
                  <c:y val="-0.15493321872054625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>
                        <a:solidFill>
                          <a:srgbClr val="002060"/>
                        </a:solidFill>
                      </a:rPr>
                      <a:t>720</a:t>
                    </a:r>
                    <a:r>
                      <a:rPr lang="ko-KR" altLang="en-US" sz="1400" dirty="0">
                        <a:solidFill>
                          <a:srgbClr val="002060"/>
                        </a:solidFill>
                      </a:rPr>
                      <a:t>억원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CE5-4D1F-BA2F-4F1D22EC269B}"/>
                </c:ext>
              </c:extLst>
            </c:dLbl>
            <c:dLbl>
              <c:idx val="3"/>
              <c:layout>
                <c:manualLayout>
                  <c:x val="0"/>
                  <c:y val="-0.1816706620351827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rgbClr val="00206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defRPr>
                    </a:pPr>
                    <a:r>
                      <a:rPr lang="en-US" altLang="ko-KR" sz="1400" dirty="0"/>
                      <a:t>764</a:t>
                    </a:r>
                    <a:r>
                      <a:rPr lang="ko-KR" altLang="en-US" sz="1400" dirty="0"/>
                      <a:t>억원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CE5-4D1F-BA2F-4F1D22EC2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002060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4"/>
                <c:pt idx="0">
                  <c:v>59.21</c:v>
                </c:pt>
                <c:pt idx="1">
                  <c:v>70.94</c:v>
                </c:pt>
                <c:pt idx="2">
                  <c:v>175.98</c:v>
                </c:pt>
                <c:pt idx="3">
                  <c:v>248.93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CAB-4696-A2F3-EABAE92A00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1805952"/>
        <c:axId val="241824128"/>
      </c:barChart>
      <c:catAx>
        <c:axId val="24180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241824128"/>
        <c:crosses val="autoZero"/>
        <c:auto val="1"/>
        <c:lblAlgn val="ctr"/>
        <c:lblOffset val="100"/>
        <c:noMultiLvlLbl val="0"/>
      </c:catAx>
      <c:valAx>
        <c:axId val="24182412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180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086936256749294"/>
          <c:y val="0.32467798816525373"/>
          <c:w val="0.22712757566473499"/>
          <c:h val="0.3723876766683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3.6083252872099077E-2"/>
          <c:w val="0.8225027687909523"/>
          <c:h val="0.74068298365720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43032</c:v>
                </c:pt>
                <c:pt idx="1">
                  <c:v>52429</c:v>
                </c:pt>
                <c:pt idx="2">
                  <c:v>63746</c:v>
                </c:pt>
                <c:pt idx="3">
                  <c:v>53420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F8-42C3-8922-F5DB948D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38158</c:v>
                </c:pt>
                <c:pt idx="1">
                  <c:v>34497</c:v>
                </c:pt>
                <c:pt idx="2">
                  <c:v>38248</c:v>
                </c:pt>
                <c:pt idx="3">
                  <c:v>36951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FF8-42C3-8922-F5DB948D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4874</c:v>
                </c:pt>
                <c:pt idx="1">
                  <c:v>17932</c:v>
                </c:pt>
                <c:pt idx="2">
                  <c:v>25498</c:v>
                </c:pt>
                <c:pt idx="3">
                  <c:v>16469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FF8-42C3-8922-F5DB948D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7065216"/>
        <c:axId val="247144832"/>
      </c:barChart>
      <c:catAx>
        <c:axId val="24706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247144832"/>
        <c:crosses val="autoZero"/>
        <c:auto val="1"/>
        <c:lblAlgn val="ctr"/>
        <c:lblOffset val="100"/>
        <c:noMultiLvlLbl val="0"/>
      </c:catAx>
      <c:valAx>
        <c:axId val="2471448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706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80693962178979"/>
          <c:y val="0.30844456781863361"/>
          <c:w val="0.12647319898113951"/>
          <c:h val="0.285979788777061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0.16665440833376829"/>
          <c:w val="0.79944690142762764"/>
          <c:h val="0.79428500703074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31067</c:v>
                </c:pt>
                <c:pt idx="1">
                  <c:v>53281</c:v>
                </c:pt>
                <c:pt idx="2">
                  <c:v>18449</c:v>
                </c:pt>
                <c:pt idx="3">
                  <c:v>5701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29-4A84-B537-FAEAAC2337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#,##0</c:formatCode>
                <c:ptCount val="4"/>
                <c:pt idx="0">
                  <c:v>37084</c:v>
                </c:pt>
                <c:pt idx="1">
                  <c:v>40223</c:v>
                </c:pt>
                <c:pt idx="2">
                  <c:v>9959</c:v>
                </c:pt>
                <c:pt idx="3">
                  <c:v>9910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E29-4A84-B537-FAEAAC2337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당기순손익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#,##0</c:formatCode>
                <c:ptCount val="4"/>
                <c:pt idx="0">
                  <c:v>-6017</c:v>
                </c:pt>
                <c:pt idx="1">
                  <c:v>13058</c:v>
                </c:pt>
                <c:pt idx="2">
                  <c:v>8490</c:v>
                </c:pt>
                <c:pt idx="3">
                  <c:v>-4209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E29-4A84-B537-FAEAAC233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7366016"/>
        <c:axId val="247367552"/>
      </c:barChart>
      <c:catAx>
        <c:axId val="24736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b" anchorCtr="0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247367552"/>
        <c:crosses val="autoZero"/>
        <c:auto val="1"/>
        <c:lblAlgn val="ctr"/>
        <c:lblOffset val="450"/>
        <c:noMultiLvlLbl val="0"/>
      </c:catAx>
      <c:valAx>
        <c:axId val="2473675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4736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306917262141895"/>
          <c:y val="0.35364222750516827"/>
          <c:w val="0.21357182803658761"/>
          <c:h val="0.31108959971402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0.16665440833376829"/>
          <c:w val="0.79944690142762764"/>
          <c:h val="0.79428500703074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Sheet1!$A$2:$A$6</c:f>
              <c:strCache>
                <c:ptCount val="4"/>
                <c:pt idx="0">
                  <c:v>20.6월</c:v>
                </c:pt>
                <c:pt idx="1">
                  <c:v>21.6월</c:v>
                </c:pt>
                <c:pt idx="2">
                  <c:v>22.6월</c:v>
                </c:pt>
                <c:pt idx="3">
                  <c:v>23.6월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20609</c:v>
                </c:pt>
                <c:pt idx="1">
                  <c:v>7166</c:v>
                </c:pt>
                <c:pt idx="2">
                  <c:v>9888</c:v>
                </c:pt>
                <c:pt idx="3">
                  <c:v>14520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74-42C2-81E6-0BE7960476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Sheet1!$A$2:$A$6</c:f>
              <c:strCache>
                <c:ptCount val="4"/>
                <c:pt idx="0">
                  <c:v>20.6월</c:v>
                </c:pt>
                <c:pt idx="1">
                  <c:v>21.6월</c:v>
                </c:pt>
                <c:pt idx="2">
                  <c:v>22.6월</c:v>
                </c:pt>
                <c:pt idx="3">
                  <c:v>23.6월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60729</c:v>
                </c:pt>
                <c:pt idx="1">
                  <c:v>58819</c:v>
                </c:pt>
                <c:pt idx="2">
                  <c:v>110059</c:v>
                </c:pt>
                <c:pt idx="3">
                  <c:v>70186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C74-42C2-81E6-0BE796047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8518528"/>
        <c:axId val="248520064"/>
      </c:barChart>
      <c:catAx>
        <c:axId val="24851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b" anchorCtr="0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248520064"/>
        <c:crosses val="autoZero"/>
        <c:auto val="1"/>
        <c:lblAlgn val="ctr"/>
        <c:lblOffset val="450"/>
        <c:noMultiLvlLbl val="0"/>
      </c:catAx>
      <c:valAx>
        <c:axId val="24852006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851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306917262141895"/>
          <c:y val="0.35364222750516827"/>
          <c:w val="0.21357182803658761"/>
          <c:h val="0.31108959971402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5E6-4436-9048-EB7FDE33DE5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E6-4436-9048-EB7FDE33DE5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5E6-4436-9048-EB7FDE33DE5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E6-4436-9048-EB7FDE33DE5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5E6-4436-9048-EB7FDE33DE5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B5E6-4436-9048-EB7FDE33DE5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5E6-4436-9048-EB7FDE33DE5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B5E6-4436-9048-EB7FDE33DE54}"/>
              </c:ext>
            </c:extLst>
          </c:dPt>
          <c:dLbls>
            <c:dLbl>
              <c:idx val="0"/>
              <c:layout>
                <c:manualLayout>
                  <c:x val="-6.4396965862933059E-2"/>
                  <c:y val="0.22403264003426121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75.7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E6-4436-9048-EB7FDE33DE54}"/>
                </c:ext>
              </c:extLst>
            </c:dLbl>
            <c:dLbl>
              <c:idx val="1"/>
              <c:layout>
                <c:manualLayout>
                  <c:x val="-0.25902531553162134"/>
                  <c:y val="0.24163388812554318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7.1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5E6-4436-9048-EB7FDE33DE54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0.3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5E6-4436-9048-EB7FDE33DE5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5.0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E6-4436-9048-EB7FDE33DE54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5E6-4436-9048-EB7FDE33DE54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3.9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5E6-4436-9048-EB7FDE33DE54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5E6-4436-9048-EB7FDE33DE54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5E6-4436-9048-EB7FDE33DE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74.900000000000006</c:v>
                </c:pt>
                <c:pt idx="1">
                  <c:v>7.8</c:v>
                </c:pt>
                <c:pt idx="2">
                  <c:v>0.3</c:v>
                </c:pt>
                <c:pt idx="3">
                  <c:v>4.9000000000000004</c:v>
                </c:pt>
                <c:pt idx="4">
                  <c:v>2.9</c:v>
                </c:pt>
                <c:pt idx="5">
                  <c:v>3.7</c:v>
                </c:pt>
                <c:pt idx="6">
                  <c:v>2.9</c:v>
                </c:pt>
                <c:pt idx="7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E6-4436-9048-EB7FDE33D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5E6-4436-9048-EB7FDE33DE5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E6-4436-9048-EB7FDE33DE5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5E6-4436-9048-EB7FDE33DE5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E6-4436-9048-EB7FDE33DE5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5E6-4436-9048-EB7FDE33DE5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B5E6-4436-9048-EB7FDE33DE5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5E6-4436-9048-EB7FDE33DE5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B5E6-4436-9048-EB7FDE33DE54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74.9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E6-4436-9048-EB7FDE33DE54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9.0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5E6-4436-9048-EB7FDE33DE54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0.6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5E6-4436-9048-EB7FDE33DE5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4.8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E6-4436-9048-EB7FDE33DE54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5E6-4436-9048-EB7FDE33DE54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5E6-4436-9048-EB7FDE33DE54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5E6-4436-9048-EB7FDE33DE54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5E6-4436-9048-EB7FDE33DE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74.599999999999994</c:v>
                </c:pt>
                <c:pt idx="1">
                  <c:v>8.6</c:v>
                </c:pt>
                <c:pt idx="2">
                  <c:v>0.6</c:v>
                </c:pt>
                <c:pt idx="3">
                  <c:v>4.9000000000000004</c:v>
                </c:pt>
                <c:pt idx="4">
                  <c:v>3.3</c:v>
                </c:pt>
                <c:pt idx="5">
                  <c:v>3.3</c:v>
                </c:pt>
                <c:pt idx="6">
                  <c:v>2.5</c:v>
                </c:pt>
                <c:pt idx="7">
                  <c:v>2.2000000000000002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E6-4436-9048-EB7FDE33D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045860391239146E-5"/>
          <c:y val="2.2547642559332125E-2"/>
          <c:w val="0.90673982326233304"/>
          <c:h val="0.691094317669063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Sheet1!$A$2:$A$6</c:f>
              <c:strCache>
                <c:ptCount val="4"/>
                <c:pt idx="0">
                  <c:v>20.6월</c:v>
                </c:pt>
                <c:pt idx="1">
                  <c:v>21.6월</c:v>
                </c:pt>
                <c:pt idx="2">
                  <c:v>22.6월</c:v>
                </c:pt>
                <c:pt idx="3">
                  <c:v>23.6월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3368</c:v>
                </c:pt>
                <c:pt idx="1">
                  <c:v>783</c:v>
                </c:pt>
                <c:pt idx="2">
                  <c:v>1668</c:v>
                </c:pt>
                <c:pt idx="3">
                  <c:v>4541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282-4EE8-BB51-B1664AF2BA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Sheet1!$A$2:$A$6</c:f>
              <c:strCache>
                <c:ptCount val="4"/>
                <c:pt idx="0">
                  <c:v>20.6월</c:v>
                </c:pt>
                <c:pt idx="1">
                  <c:v>21.6월</c:v>
                </c:pt>
                <c:pt idx="2">
                  <c:v>22.6월</c:v>
                </c:pt>
                <c:pt idx="3">
                  <c:v>23.6월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2044</c:v>
                </c:pt>
                <c:pt idx="1">
                  <c:v>2063</c:v>
                </c:pt>
                <c:pt idx="2">
                  <c:v>4817</c:v>
                </c:pt>
                <c:pt idx="3">
                  <c:v>5342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282-4EE8-BB51-B1664AF2B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8926720"/>
        <c:axId val="198928256"/>
      </c:barChart>
      <c:catAx>
        <c:axId val="19892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b" anchorCtr="0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198928256"/>
        <c:crosses val="autoZero"/>
        <c:auto val="1"/>
        <c:lblAlgn val="ctr"/>
        <c:lblOffset val="450"/>
        <c:noMultiLvlLbl val="0"/>
      </c:catAx>
      <c:valAx>
        <c:axId val="1989282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892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540533560122271"/>
          <c:y val="0.25733075996795396"/>
          <c:w val="0.21357182803658761"/>
          <c:h val="0.31108959971402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008343547349345E-3"/>
          <c:y val="0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5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8.3%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0"/>
                  <c:y val="-9.4661356172308982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87.5%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FF000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0.0%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FF9429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4.2%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8.3000000000000004E-2</c:v>
                </c:pt>
                <c:pt idx="1">
                  <c:v>0.875</c:v>
                </c:pt>
                <c:pt idx="2">
                  <c:v>0</c:v>
                </c:pt>
                <c:pt idx="3">
                  <c:v>4.2000000000000003E-2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199089152"/>
        <c:axId val="199095040"/>
      </c:barChart>
      <c:catAx>
        <c:axId val="19908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199095040"/>
        <c:crosses val="autoZero"/>
        <c:auto val="1"/>
        <c:lblAlgn val="ctr"/>
        <c:lblOffset val="100"/>
        <c:noMultiLvlLbl val="0"/>
      </c:catAx>
      <c:valAx>
        <c:axId val="199095040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990891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7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062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299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18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129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8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333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631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031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637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xmlns="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3337193" cy="584775"/>
            <a:chOff x="465556" y="395461"/>
            <a:chExt cx="3337193" cy="584775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xmlns="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xmlns="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xmlns="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3280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불필요한 검사나 수술은 하지 않는 병원</a:t>
              </a:r>
              <a:endParaRPr lang="en-US" altLang="ko-KR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친절하고 설명 잘해주는 병원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2023</a:t>
            </a:r>
            <a:r>
              <a:rPr lang="ko-KR" altLang="en-US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3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분기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xmlns="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xmlns="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xmlns="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xmlns="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xmlns="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xmlns="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xmlns="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xmlns="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2023.07.19.(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xmlns="" id="{91091932-FE53-87D4-AE25-7834EF9EEC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492259" y="6482063"/>
            <a:ext cx="3115651" cy="63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xmlns="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xmlns="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xmlns="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xmlns="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xmlns="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xmlns="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xmlns="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xmlns="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xmlns="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2023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2023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주요업무 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xmlns="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xmlns="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표 28">
            <a:extLst>
              <a:ext uri="{FF2B5EF4-FFF2-40B4-BE49-F238E27FC236}">
                <a16:creationId xmlns:a16="http://schemas.microsoft.com/office/drawing/2014/main" xmlns="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59266"/>
              </p:ext>
            </p:extLst>
          </p:nvPr>
        </p:nvGraphicFramePr>
        <p:xfrm>
          <a:off x="5939134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xmlns="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9977"/>
              </p:ext>
            </p:extLst>
          </p:nvPr>
        </p:nvGraphicFramePr>
        <p:xfrm>
          <a:off x="5445361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xmlns="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xmlns="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xmlns="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xmlns="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63895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xmlns="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2023</a:t>
              </a:r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3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분기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xmlns="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xmlns="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xmlns="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xmlns="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xmlns="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xmlns="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xmlns="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xmlns="" id="{89C74406-7636-6768-B756-4F80A7BE37E9}"/>
              </a:ext>
            </a:extLst>
          </p:cNvPr>
          <p:cNvGraphicFramePr>
            <a:graphicFrameLocks noGrp="1"/>
          </p:cNvGraphicFramePr>
          <p:nvPr/>
        </p:nvGraphicFramePr>
        <p:xfrm>
          <a:off x="308064" y="2211505"/>
          <a:ext cx="4693666" cy="4939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xmlns="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xmlns="" val="2173848388"/>
                    </a:ext>
                  </a:extLst>
                </a:gridCol>
              </a:tblGrid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관립 </a:t>
                      </a:r>
                      <a:r>
                        <a:rPr lang="ko-KR" altLang="en-US" sz="1300" b="0" kern="1200" spc="0" dirty="0" err="1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전주자혜의원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남원출장소</a:t>
                      </a: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개설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9966826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전라북도립 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0110517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1983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07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지방공사 전라북도 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293098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1999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09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병원현대화 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2101723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2005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09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남원의료원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27674363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2019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23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주기 의료기관 ‘인증’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(’19.12.23.~’23.12.22.)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95853906"/>
                  </a:ext>
                </a:extLst>
              </a:tr>
              <a:tr h="6622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2020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감염병전담병원 지정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l" fontAlgn="base" latinLnBrk="0"/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71867952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2020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2683325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2022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08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28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2022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경영평가  ‘가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’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등급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2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연속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1959817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2022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dirty="0"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</a:rPr>
                        <a:t>16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3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9865248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2022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+mn-cs"/>
                        </a:rPr>
                        <a:t>16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2021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공공보건의료계획 시행결과 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등급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95699078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xmlns="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259886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xmlns="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xmlns="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42,081m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562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200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190,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23, 2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2, 3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135,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(241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xmlns="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2023.06.30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77,308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23,900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30.91%)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xmlns="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xmlns="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xmlns="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xmlns="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xmlns="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xmlns="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xmlns="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xmlns="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xmlns="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xmlns="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xmlns="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xmlns="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xmlns="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598254"/>
                  <a:ext cx="1793718" cy="1451014"/>
                  <a:chOff x="5111773" y="3266637"/>
                  <a:chExt cx="1534049" cy="1240956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12947"/>
                    <a:ext cx="416276" cy="363691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77,308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(32.2%)</a:t>
                    </a: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34365"/>
                    <a:ext cx="345944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i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24,466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(10.2%)</a:t>
                    </a: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62791"/>
                    <a:ext cx="314632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27,097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11.2%)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35373"/>
                    <a:ext cx="377684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26,849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11.2%)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23025"/>
                    <a:ext cx="366496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26,259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10.9%)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66637"/>
                    <a:ext cx="307683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21,110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(8.8%)</a:t>
                    </a: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498620"/>
                    <a:ext cx="353391" cy="24480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37,294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(15.5%)</a:t>
                    </a: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xmlns="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xmlns="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xmlns="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xmlns="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xmlns="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xmlns="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xmlns="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xmlns="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xmlns="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xmlns="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xmlns="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xmlns="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xmlns="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xmlns="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xmlns="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xmlns="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xmlns="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xmlns="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xmlns="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xmlns="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xmlns="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xmlns="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xmlns="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xmlns="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xmlns="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51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351862" y="1310499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 </a:t>
            </a: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영상의학과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1,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치과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2,  </a:t>
            </a:r>
            <a:r>
              <a: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마취통증의학과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1, 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재활의학과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1)</a:t>
            </a:r>
            <a:endParaRPr lang="en-US" altLang="ko-KR" sz="900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              </a:t>
            </a: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890890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xmlns="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xmlns="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xmlns="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xmlns="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347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50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-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8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147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17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18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26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-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xmlns="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xmlns="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xmlns="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xmlns="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xmlns="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xmlns="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xmlns="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xmlns="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xmlns="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xmlns="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xmlns="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xmlns="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xmlns="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xmlns="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xmlns="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xmlns="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xmlns="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xmlns="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xmlns="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xmlns="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xmlns="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xmlns="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xmlns="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xmlns="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xmlns="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xmlns="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xmlns="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xmlns="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xmlns="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xmlns="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xmlns="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xmlns="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xmlns="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xmlns="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xmlns="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xmlns="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xmlns="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xmlns="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xmlns="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xmlns="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xmlns="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xmlns="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xmlns="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xmlns="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xmlns="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xmlns="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xmlns="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xmlns="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xmlns="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xmlns="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xmlns="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xmlns="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xmlns="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xmlns="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xmlns="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xmlns="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xmlns="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xmlns="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xmlns="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xmlns="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xmlns="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xmlns="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xmlns="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xmlns="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xmlns="" id="{5237CC8E-D010-808A-ADFB-B596FC8D0B4B}"/>
              </a:ext>
            </a:extLst>
          </p:cNvPr>
          <p:cNvGraphicFramePr>
            <a:graphicFrameLocks noGrp="1"/>
          </p:cNvGraphicFramePr>
          <p:nvPr/>
        </p:nvGraphicFramePr>
        <p:xfrm>
          <a:off x="305668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xmlns="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xmlns="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xmlns="" id="{9C269172-66A0-F369-2AF0-31A9A20C6498}"/>
              </a:ext>
            </a:extLst>
          </p:cNvPr>
          <p:cNvGraphicFramePr>
            <a:graphicFrameLocks noGrp="1"/>
          </p:cNvGraphicFramePr>
          <p:nvPr/>
        </p:nvGraphicFramePr>
        <p:xfrm>
          <a:off x="288116" y="2560930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xmlns="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xmlns="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불필요한 검사나 수술은 하지 않는 병원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친절하고 설명 잘해주는 병원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xmlns="" id="{1C47DDE6-2F73-604E-CC05-AFA64FD711A2}"/>
              </a:ext>
            </a:extLst>
          </p:cNvPr>
          <p:cNvGraphicFramePr>
            <a:graphicFrameLocks noGrp="1"/>
          </p:cNvGraphicFramePr>
          <p:nvPr/>
        </p:nvGraphicFramePr>
        <p:xfrm>
          <a:off x="270758" y="3244039"/>
          <a:ext cx="5649429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xmlns="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xmlns="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xmlns="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xmlns="" val="4240268673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공익</a:t>
                      </a: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소통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혁신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xmlns="" id="{2C27E57D-FD2A-D831-378F-E844DE9D4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3930"/>
              </p:ext>
            </p:extLst>
          </p:nvPr>
        </p:nvGraphicFramePr>
        <p:xfrm>
          <a:off x="237824" y="3916812"/>
          <a:ext cx="5649429" cy="3229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xmlns="" val="3663991582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xmlns="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xmlns="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xmlns="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필수공공보건의료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제공체계 확충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기반강화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공공산후조리원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건립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보호자없는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안심병원 운영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감염예방 관리 교육 강화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 질 및 환자안전 향상</a:t>
                      </a: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고객만족도 제고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평가내실화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조성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 역량강화를 위한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맞춤형 교육 제공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가치 실현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에너지 절감 효율화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중대재해처벌법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선제적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대응 등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안전체계 구축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 협력적 노사관계로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파트너쉽 구축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활성화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소통하는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홍보활동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8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비용절감</a:t>
                      </a: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xmlns="" id="{7493DBAC-787F-0507-8750-A1BFA1FCA0F5}"/>
              </a:ext>
            </a:extLst>
          </p:cNvPr>
          <p:cNvSpPr/>
          <p:nvPr/>
        </p:nvSpPr>
        <p:spPr>
          <a:xfrm>
            <a:off x="288116" y="3244038"/>
            <a:ext cx="5632073" cy="322727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xmlns="" id="{5B278830-3DDC-8DA5-423D-F637B27A660F}"/>
              </a:ext>
            </a:extLst>
          </p:cNvPr>
          <p:cNvSpPr/>
          <p:nvPr/>
        </p:nvSpPr>
        <p:spPr>
          <a:xfrm>
            <a:off x="284563" y="2570581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xmlns="" id="{4257ED45-FA24-0219-B9F0-5011F14957F4}"/>
              </a:ext>
            </a:extLst>
          </p:cNvPr>
          <p:cNvSpPr/>
          <p:nvPr/>
        </p:nvSpPr>
        <p:spPr>
          <a:xfrm rot="16200000">
            <a:off x="3051937" y="2947184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xmlns="" id="{4A285527-670B-285B-B7D9-C67B53A5C449}"/>
              </a:ext>
            </a:extLst>
          </p:cNvPr>
          <p:cNvSpPr/>
          <p:nvPr/>
        </p:nvSpPr>
        <p:spPr>
          <a:xfrm rot="16200000">
            <a:off x="3051936" y="227273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xmlns="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xmlns="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xmlns="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xmlns="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xmlns="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xmlns="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89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8734708" cy="2251386"/>
            <a:chOff x="800410" y="603803"/>
            <a:chExt cx="7470220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808170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2023</a:t>
              </a:r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분기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xmlns="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xmlns="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xmlns="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2023</a:t>
              </a:r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3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분기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xmlns="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xmlns="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xmlns="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xmlns="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xmlns="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9" name="차트 48"/>
          <p:cNvGraphicFramePr/>
          <p:nvPr>
            <p:extLst>
              <p:ext uri="{D42A27DB-BD31-4B8C-83A1-F6EECF244321}">
                <p14:modId xmlns:p14="http://schemas.microsoft.com/office/powerpoint/2010/main" val="3660765290"/>
              </p:ext>
            </p:extLst>
          </p:nvPr>
        </p:nvGraphicFramePr>
        <p:xfrm>
          <a:off x="5577333" y="1624398"/>
          <a:ext cx="4904582" cy="221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직사각형 30"/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325547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xmlns="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xmlns="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xmlns="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xmlns="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xmlns="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58,577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17,820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46,840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36,495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10,345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4,664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4,484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180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17,598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7,295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58,577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17,820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46,825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42,320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4,505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28,138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15,308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12,830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949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485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xmlns="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xmlns="" id="{474C27C5-0A09-C3E2-ECD0-12E2662C1720}"/>
              </a:ext>
            </a:extLst>
          </p:cNvPr>
          <p:cNvGrpSpPr/>
          <p:nvPr/>
        </p:nvGrpSpPr>
        <p:grpSpPr>
          <a:xfrm>
            <a:off x="6140813" y="1907643"/>
            <a:ext cx="2775353" cy="324670"/>
            <a:chOff x="5193925" y="1214449"/>
            <a:chExt cx="2373576" cy="277666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xmlns="" id="{A557039F-7702-402C-79D7-4506A295E6FB}"/>
                </a:ext>
              </a:extLst>
            </p:cNvPr>
            <p:cNvCxnSpPr>
              <a:cxnSpLocks/>
              <a:stCxn id="62" idx="6"/>
              <a:endCxn id="63" idx="2"/>
            </p:cNvCxnSpPr>
            <p:nvPr/>
          </p:nvCxnSpPr>
          <p:spPr>
            <a:xfrm flipV="1">
              <a:off x="5265933" y="1348925"/>
              <a:ext cx="696693" cy="107185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xmlns="" id="{5B41AFE4-2A67-74B5-2071-F5CF18E25E52}"/>
                </a:ext>
              </a:extLst>
            </p:cNvPr>
            <p:cNvSpPr/>
            <p:nvPr/>
          </p:nvSpPr>
          <p:spPr>
            <a:xfrm>
              <a:off x="5193925" y="1420107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  <p:sp>
          <p:nvSpPr>
            <p:cNvPr id="63" name="타원 62">
              <a:extLst>
                <a:ext uri="{FF2B5EF4-FFF2-40B4-BE49-F238E27FC236}">
                  <a16:creationId xmlns:a16="http://schemas.microsoft.com/office/drawing/2014/main" xmlns="" id="{3E937E09-8C18-4755-D60F-DC78329205CE}"/>
                </a:ext>
              </a:extLst>
            </p:cNvPr>
            <p:cNvSpPr/>
            <p:nvPr/>
          </p:nvSpPr>
          <p:spPr>
            <a:xfrm>
              <a:off x="5962626" y="1312921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xmlns="" id="{587A1830-F536-A764-4F9A-92A64E9E26DC}"/>
                </a:ext>
              </a:extLst>
            </p:cNvPr>
            <p:cNvCxnSpPr>
              <a:cxnSpLocks/>
              <a:stCxn id="63" idx="6"/>
              <a:endCxn id="67" idx="2"/>
            </p:cNvCxnSpPr>
            <p:nvPr/>
          </p:nvCxnSpPr>
          <p:spPr>
            <a:xfrm flipV="1">
              <a:off x="6034634" y="1310068"/>
              <a:ext cx="691640" cy="38858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타원 66">
              <a:extLst>
                <a:ext uri="{FF2B5EF4-FFF2-40B4-BE49-F238E27FC236}">
                  <a16:creationId xmlns:a16="http://schemas.microsoft.com/office/drawing/2014/main" xmlns="" id="{E5986CCF-0E8B-A80F-5404-FA3D7BB403A8}"/>
                </a:ext>
              </a:extLst>
            </p:cNvPr>
            <p:cNvSpPr/>
            <p:nvPr/>
          </p:nvSpPr>
          <p:spPr>
            <a:xfrm>
              <a:off x="6726274" y="1274063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xmlns="" id="{D50A29FA-F6A6-239C-05CF-DCF687829897}"/>
                </a:ext>
              </a:extLst>
            </p:cNvPr>
            <p:cNvSpPr/>
            <p:nvPr/>
          </p:nvSpPr>
          <p:spPr>
            <a:xfrm>
              <a:off x="7495493" y="1214449"/>
              <a:ext cx="72008" cy="7200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 dirty="0"/>
            </a:p>
          </p:txBody>
        </p: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xmlns="" id="{4D7894A1-9A12-CE25-1836-6DEE4F20FE10}"/>
                </a:ext>
              </a:extLst>
            </p:cNvPr>
            <p:cNvCxnSpPr>
              <a:cxnSpLocks/>
              <a:stCxn id="67" idx="6"/>
              <a:endCxn id="68" idx="2"/>
            </p:cNvCxnSpPr>
            <p:nvPr/>
          </p:nvCxnSpPr>
          <p:spPr>
            <a:xfrm flipV="1">
              <a:off x="6798282" y="1250453"/>
              <a:ext cx="697211" cy="59614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6" name="표 86">
            <a:extLst>
              <a:ext uri="{FF2B5EF4-FFF2-40B4-BE49-F238E27FC236}">
                <a16:creationId xmlns:a16="http://schemas.microsoft.com/office/drawing/2014/main" xmlns="" id="{D9E0EE5B-FB29-4FF0-68AA-99482F6A1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241530"/>
              </p:ext>
            </p:extLst>
          </p:nvPr>
        </p:nvGraphicFramePr>
        <p:xfrm>
          <a:off x="5705946" y="4418308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xmlns="" val="1415530669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xmlns="" val="330562805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103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93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외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780993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등 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14,</a:t>
                      </a:r>
                      <a:r>
                        <a:rPr lang="en-US" altLang="ko-KR" sz="1000" spc="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                 자본잉여금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수입△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9456956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73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83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△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8620031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45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42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외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</a:t>
                      </a:r>
                      <a:r>
                        <a:rPr lang="ko-KR" altLang="en-US" sz="1000" spc="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893608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128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en-US" altLang="ko-KR" sz="1000" kern="11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kern="11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증</a:t>
                      </a:r>
                      <a:r>
                        <a:rPr lang="en-US" altLang="ko-KR" sz="1000" kern="1100" spc="-10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125 </a:t>
                      </a:r>
                      <a:r>
                        <a:rPr lang="en-US" altLang="ko-KR" sz="1000" kern="11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000" kern="11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 등  증</a:t>
                      </a:r>
                      <a:r>
                        <a:rPr lang="en-US" altLang="ko-KR" sz="1000" kern="11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2)</a:t>
                      </a:r>
                      <a:endParaRPr lang="en-US" altLang="ko-KR" sz="1300" kern="1100" spc="-10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2516232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미지급금 등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5534545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xmlns="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xmlns="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xmlns="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xmlns="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xmlns="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xmlns="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xmlns="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xmlns="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xmlns="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444266"/>
              </p:ext>
            </p:extLst>
          </p:nvPr>
        </p:nvGraphicFramePr>
        <p:xfrm>
          <a:off x="5705946" y="5139892"/>
          <a:ext cx="4649251" cy="209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xmlns="" val="1415530669"/>
                    </a:ext>
                  </a:extLst>
                </a:gridCol>
              </a:tblGrid>
              <a:tr h="6987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’23</a:t>
                      </a:r>
                      <a:r>
                        <a:rPr lang="ko-KR" altLang="en-US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자본 총액 </a:t>
                      </a:r>
                      <a:r>
                        <a:rPr lang="en-US" altLang="ko-KR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16,469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-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자본 총액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12,918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780993"/>
                  </a:ext>
                </a:extLst>
              </a:tr>
              <a:tr h="6987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당기순이익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감소에 따른 자본 감소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부채비율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96.9% 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94569560"/>
                  </a:ext>
                </a:extLst>
              </a:tr>
              <a:tr h="6987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유동부채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932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억원 감소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외상매입금</a:t>
                      </a:r>
                      <a:r>
                        <a:rPr lang="en-US" altLang="ko-KR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미지급금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spc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약품비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진료재료비 등</a:t>
                      </a:r>
                      <a:r>
                        <a:rPr lang="en-US" altLang="ko-KR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부채</a:t>
                      </a:r>
                      <a:r>
                        <a:rPr lang="en-US" altLang="ko-KR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kern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8620031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xmlns="" id="{BCDCF993-DEF2-0264-EE3E-96AE4A239EE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xmlns="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xmlns="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xmlns="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xmlns="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114156"/>
              </p:ext>
            </p:extLst>
          </p:nvPr>
        </p:nvGraphicFramePr>
        <p:xfrm>
          <a:off x="335969" y="1597418"/>
          <a:ext cx="5108589" cy="5642166"/>
        </p:xfrm>
        <a:graphic>
          <a:graphicData uri="http://schemas.openxmlformats.org/drawingml/2006/table">
            <a:tbl>
              <a:tblPr/>
              <a:tblGrid>
                <a:gridCol w="602235">
                  <a:extLst>
                    <a:ext uri="{9D8B030D-6E8A-4147-A177-3AD203B41FA5}">
                      <a16:colId xmlns:a16="http://schemas.microsoft.com/office/drawing/2014/main" xmlns="" val="2007336903"/>
                    </a:ext>
                  </a:extLst>
                </a:gridCol>
                <a:gridCol w="303246">
                  <a:extLst>
                    <a:ext uri="{9D8B030D-6E8A-4147-A177-3AD203B41FA5}">
                      <a16:colId xmlns:a16="http://schemas.microsoft.com/office/drawing/2014/main" xmlns="" val="3847320845"/>
                    </a:ext>
                  </a:extLst>
                </a:gridCol>
                <a:gridCol w="1200984">
                  <a:extLst>
                    <a:ext uri="{9D8B030D-6E8A-4147-A177-3AD203B41FA5}">
                      <a16:colId xmlns:a16="http://schemas.microsoft.com/office/drawing/2014/main" xmlns="" val="186233766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xmlns="" val="2542522079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xmlns="" val="324629349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xmlns="" val="1457845436"/>
                    </a:ext>
                  </a:extLst>
                </a:gridCol>
              </a:tblGrid>
              <a:tr h="500056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94794989"/>
                  </a:ext>
                </a:extLst>
              </a:tr>
              <a:tr h="5142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53,420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66,374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△12,954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21,842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32,731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△10</a:t>
                      </a:r>
                      <a:r>
                        <a:rPr 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,889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31,578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33,643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△2,065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2827297"/>
                  </a:ext>
                </a:extLst>
              </a:tr>
              <a:tr h="514211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36,951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37,187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△236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1,288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2,220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△932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35,663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34,967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696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41736517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14,804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15,004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△200</a:t>
                      </a:r>
                      <a:endParaRPr lang="ko-KR" altLang="en-US" sz="11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20,859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19,874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985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0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89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△89</a:t>
                      </a:r>
                      <a:endParaRPr lang="en-US" sz="11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03281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16,469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29,187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12,718</a:t>
                      </a:r>
                      <a:endParaRPr lang="en-US" altLang="ko-KR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3269345"/>
                  </a:ext>
                </a:extLst>
              </a:tr>
            </a:tbl>
          </a:graphicData>
        </a:graphic>
      </p:graphicFrame>
      <p:graphicFrame>
        <p:nvGraphicFramePr>
          <p:cNvPr id="43" name="차트 42"/>
          <p:cNvGraphicFramePr/>
          <p:nvPr>
            <p:extLst>
              <p:ext uri="{D42A27DB-BD31-4B8C-83A1-F6EECF244321}">
                <p14:modId xmlns:p14="http://schemas.microsoft.com/office/powerpoint/2010/main" val="3013795825"/>
              </p:ext>
            </p:extLst>
          </p:nvPr>
        </p:nvGraphicFramePr>
        <p:xfrm>
          <a:off x="5851092" y="2218222"/>
          <a:ext cx="4559211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xmlns="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xmlns="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xmlns="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xmlns="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xmlns="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xmlns="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78" name="원호 77">
            <a:extLst>
              <a:ext uri="{FF2B5EF4-FFF2-40B4-BE49-F238E27FC236}">
                <a16:creationId xmlns:a16="http://schemas.microsoft.com/office/drawing/2014/main" xmlns="" id="{8559567F-F2DD-83C0-DA79-83174131C8AA}"/>
              </a:ext>
            </a:extLst>
          </p:cNvPr>
          <p:cNvSpPr/>
          <p:nvPr/>
        </p:nvSpPr>
        <p:spPr>
          <a:xfrm rot="11022898">
            <a:off x="6547543" y="1420581"/>
            <a:ext cx="2829960" cy="784135"/>
          </a:xfrm>
          <a:prstGeom prst="arc">
            <a:avLst>
              <a:gd name="adj1" fmla="val 11109843"/>
              <a:gd name="adj2" fmla="val 0"/>
            </a:avLst>
          </a:prstGeom>
          <a:noFill/>
          <a:ln w="38100">
            <a:solidFill>
              <a:srgbClr val="FF9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xmlns="" id="{CA0CC3B8-F852-77C7-406F-F0C94C12F140}"/>
              </a:ext>
            </a:extLst>
          </p:cNvPr>
          <p:cNvSpPr/>
          <p:nvPr/>
        </p:nvSpPr>
        <p:spPr>
          <a:xfrm>
            <a:off x="5968706" y="1631513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783%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xmlns="" id="{10AF6C94-9A1A-28B4-DD6E-E858A700F189}"/>
              </a:ext>
            </a:extLst>
          </p:cNvPr>
          <p:cNvSpPr/>
          <p:nvPr/>
        </p:nvSpPr>
        <p:spPr>
          <a:xfrm>
            <a:off x="6969934" y="1923709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192%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xmlns="" id="{DE6F0B3D-E671-340F-95EA-29B4A3F2D76C}"/>
              </a:ext>
            </a:extLst>
          </p:cNvPr>
          <p:cNvSpPr/>
          <p:nvPr/>
        </p:nvSpPr>
        <p:spPr>
          <a:xfrm>
            <a:off x="7910444" y="2062650"/>
            <a:ext cx="862552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127%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xmlns="" id="{274794D2-05C2-D28D-D547-4B65C8BA9AE2}"/>
              </a:ext>
            </a:extLst>
          </p:cNvPr>
          <p:cNvSpPr/>
          <p:nvPr/>
        </p:nvSpPr>
        <p:spPr>
          <a:xfrm>
            <a:off x="8871358" y="1838257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224%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xmlns="" id="{FF528131-EE79-B048-60AA-5B7267CBC929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DBDDFC37-8C2E-3BEA-4BCD-88FBA1E2B4DA}"/>
              </a:ext>
            </a:extLst>
          </p:cNvPr>
          <p:cNvGrpSpPr/>
          <p:nvPr/>
        </p:nvGrpSpPr>
        <p:grpSpPr>
          <a:xfrm>
            <a:off x="5767060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xmlns="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xmlns="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xmlns="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xmlns="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xmlns="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xmlns="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xmlns="" id="{C88367A9-0263-B04B-ADC0-9D717C8BE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0977947"/>
              </p:ext>
            </p:extLst>
          </p:nvPr>
        </p:nvGraphicFramePr>
        <p:xfrm>
          <a:off x="5598505" y="2010188"/>
          <a:ext cx="4957525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711585"/>
              </p:ext>
            </p:extLst>
          </p:nvPr>
        </p:nvGraphicFramePr>
        <p:xfrm>
          <a:off x="331980" y="1597417"/>
          <a:ext cx="5108585" cy="5642169"/>
        </p:xfrm>
        <a:graphic>
          <a:graphicData uri="http://schemas.openxmlformats.org/drawingml/2006/table">
            <a:tbl>
              <a:tblPr/>
              <a:tblGrid>
                <a:gridCol w="549258">
                  <a:extLst>
                    <a:ext uri="{9D8B030D-6E8A-4147-A177-3AD203B41FA5}">
                      <a16:colId xmlns:a16="http://schemas.microsoft.com/office/drawing/2014/main" xmlns="" val="1962306963"/>
                    </a:ext>
                  </a:extLst>
                </a:gridCol>
                <a:gridCol w="1440332">
                  <a:extLst>
                    <a:ext uri="{9D8B030D-6E8A-4147-A177-3AD203B41FA5}">
                      <a16:colId xmlns:a16="http://schemas.microsoft.com/office/drawing/2014/main" xmlns="" val="180577149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xmlns="" val="1469890937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xmlns="" val="2783017400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xmlns="" val="3633414030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13,014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29,879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16,865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10,927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12,380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</a:t>
                      </a:r>
                      <a:r>
                        <a:rPr 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,453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2,087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17,499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15,412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19,875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20,914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1,039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13,776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15,067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1,291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1,738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1,510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228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3,320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3,450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130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1,041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887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6,861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8,965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15,826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xmlns="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433211"/>
              </p:ext>
            </p:extLst>
          </p:nvPr>
        </p:nvGraphicFramePr>
        <p:xfrm>
          <a:off x="5665208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xmlns="" val="1415530669"/>
                    </a:ext>
                  </a:extLst>
                </a:gridCol>
              </a:tblGrid>
              <a:tr h="87962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’23</a:t>
                      </a:r>
                      <a:r>
                        <a:rPr lang="ko-KR" altLang="en-US" sz="160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</a:t>
                      </a:r>
                      <a:r>
                        <a:rPr lang="ko-KR" altLang="en-US" sz="160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당기순손실</a:t>
                      </a:r>
                      <a:r>
                        <a:rPr lang="en-US" altLang="ko-KR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6,861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당기순손실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15,826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780993"/>
                  </a:ext>
                </a:extLst>
              </a:tr>
              <a:tr h="116076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의료외수익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감소에 따른 </a:t>
                      </a:r>
                      <a:r>
                        <a:rPr lang="ko-KR" altLang="en-US" sz="160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당기순손실</a:t>
                      </a:r>
                      <a:r>
                        <a:rPr lang="ko-KR" altLang="en-US" sz="160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증가</a:t>
                      </a:r>
                      <a:endParaRPr lang="en-US" altLang="ko-KR" sz="160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’22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ko-KR" altLang="en-US" sz="120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의료손실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260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※ 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의료손익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= </a:t>
                      </a:r>
                      <a:r>
                        <a:rPr lang="ko-KR" altLang="en-US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의료비용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재료비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관리운영비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94569560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: 도형 1">
            <a:extLst>
              <a:ext uri="{FF2B5EF4-FFF2-40B4-BE49-F238E27FC236}">
                <a16:creationId xmlns:a16="http://schemas.microsoft.com/office/drawing/2014/main" xmlns="" id="{32BE343F-587B-BB85-4949-0E51C79B26EA}"/>
              </a:ext>
            </a:extLst>
          </p:cNvPr>
          <p:cNvSpPr/>
          <p:nvPr/>
        </p:nvSpPr>
        <p:spPr>
          <a:xfrm>
            <a:off x="6025415" y="1753902"/>
            <a:ext cx="3003082" cy="1050319"/>
          </a:xfrm>
          <a:custGeom>
            <a:avLst/>
            <a:gdLst>
              <a:gd name="connsiteX0" fmla="*/ 0 w 3003082"/>
              <a:gd name="connsiteY0" fmla="*/ 979673 h 1050319"/>
              <a:gd name="connsiteX1" fmla="*/ 567890 w 3003082"/>
              <a:gd name="connsiteY1" fmla="*/ 960422 h 1050319"/>
              <a:gd name="connsiteX2" fmla="*/ 981777 w 3003082"/>
              <a:gd name="connsiteY2" fmla="*/ 94149 h 1050319"/>
              <a:gd name="connsiteX3" fmla="*/ 1559292 w 3003082"/>
              <a:gd name="connsiteY3" fmla="*/ 55647 h 1050319"/>
              <a:gd name="connsiteX4" fmla="*/ 1963553 w 3003082"/>
              <a:gd name="connsiteY4" fmla="*/ 382906 h 1050319"/>
              <a:gd name="connsiteX5" fmla="*/ 2637322 w 3003082"/>
              <a:gd name="connsiteY5" fmla="*/ 431033 h 1050319"/>
              <a:gd name="connsiteX6" fmla="*/ 3003082 w 3003082"/>
              <a:gd name="connsiteY6" fmla="*/ 816043 h 1050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3082" h="1050319">
                <a:moveTo>
                  <a:pt x="0" y="979673"/>
                </a:moveTo>
                <a:cubicBezTo>
                  <a:pt x="202130" y="1043841"/>
                  <a:pt x="404260" y="1108009"/>
                  <a:pt x="567890" y="960422"/>
                </a:cubicBezTo>
                <a:cubicBezTo>
                  <a:pt x="731520" y="812835"/>
                  <a:pt x="816543" y="244945"/>
                  <a:pt x="981777" y="94149"/>
                </a:cubicBezTo>
                <a:cubicBezTo>
                  <a:pt x="1147011" y="-56647"/>
                  <a:pt x="1395663" y="7521"/>
                  <a:pt x="1559292" y="55647"/>
                </a:cubicBezTo>
                <a:cubicBezTo>
                  <a:pt x="1722921" y="103773"/>
                  <a:pt x="1783881" y="320342"/>
                  <a:pt x="1963553" y="382906"/>
                </a:cubicBezTo>
                <a:cubicBezTo>
                  <a:pt x="2143225" y="445470"/>
                  <a:pt x="2464067" y="358844"/>
                  <a:pt x="2637322" y="431033"/>
                </a:cubicBezTo>
                <a:cubicBezTo>
                  <a:pt x="2810577" y="503222"/>
                  <a:pt x="2879558" y="719790"/>
                  <a:pt x="3003082" y="816043"/>
                </a:cubicBezTo>
              </a:path>
            </a:pathLst>
          </a:custGeom>
          <a:noFill/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xmlns="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xmlns="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xmlns="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xmlns="" id="{86063E71-2F7A-A66F-6CE5-6EB8F0B41B63}"/>
              </a:ext>
            </a:extLst>
          </p:cNvPr>
          <p:cNvSpPr/>
          <p:nvPr/>
        </p:nvSpPr>
        <p:spPr>
          <a:xfrm>
            <a:off x="5705946" y="2534774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1600" dirty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60</a:t>
            </a:r>
            <a:r>
              <a:rPr lang="ko-KR" altLang="en-US" sz="1600" dirty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xmlns="" id="{78FFDC4C-54D5-B930-CA82-91312B52A257}"/>
              </a:ext>
            </a:extLst>
          </p:cNvPr>
          <p:cNvSpPr/>
          <p:nvPr/>
        </p:nvSpPr>
        <p:spPr>
          <a:xfrm>
            <a:off x="6649176" y="1637116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131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xmlns="" id="{3DBB3B31-8B25-CC5C-16D1-BB97BBFF3CB4}"/>
              </a:ext>
            </a:extLst>
          </p:cNvPr>
          <p:cNvSpPr/>
          <p:nvPr/>
        </p:nvSpPr>
        <p:spPr>
          <a:xfrm>
            <a:off x="7763830" y="2000226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85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xmlns="" id="{E085DDFF-18C2-6098-334C-B9B51F6EC345}"/>
              </a:ext>
            </a:extLst>
          </p:cNvPr>
          <p:cNvSpPr/>
          <p:nvPr/>
        </p:nvSpPr>
        <p:spPr>
          <a:xfrm>
            <a:off x="8710795" y="2435214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16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69</a:t>
            </a:r>
            <a:r>
              <a:rPr lang="ko-KR" altLang="en-US" sz="16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3D8EE777-D29E-D85C-AC75-42519D5763B1}"/>
              </a:ext>
            </a:extLst>
          </p:cNvPr>
          <p:cNvGrpSpPr/>
          <p:nvPr/>
        </p:nvGrpSpPr>
        <p:grpSpPr>
          <a:xfrm>
            <a:off x="5767060" y="4702825"/>
            <a:ext cx="3184966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xmlns="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xmlns="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xmlns="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xmlns="" id="{E3F64A31-E30D-4953-F173-2238F45BA6CE}"/>
              </a:ext>
            </a:extLst>
          </p:cNvPr>
          <p:cNvGrpSpPr/>
          <p:nvPr/>
        </p:nvGrpSpPr>
        <p:grpSpPr>
          <a:xfrm>
            <a:off x="5766537" y="1162143"/>
            <a:ext cx="3400430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xmlns="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xmlns="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xmlns="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당기순손익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xmlns="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xmlns="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xmlns="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xmlns="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xmlns="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/>
          <p:nvPr/>
        </p:nvSpPr>
        <p:spPr>
          <a:xfrm>
            <a:off x="323273" y="4878611"/>
            <a:ext cx="3549878" cy="818105"/>
          </a:xfrm>
          <a:custGeom>
            <a:avLst/>
            <a:gdLst>
              <a:gd name="connsiteX0" fmla="*/ 0 w 3549878"/>
              <a:gd name="connsiteY0" fmla="*/ 413825 h 818105"/>
              <a:gd name="connsiteX1" fmla="*/ 979054 w 3549878"/>
              <a:gd name="connsiteY1" fmla="*/ 413825 h 818105"/>
              <a:gd name="connsiteX2" fmla="*/ 1006763 w 3549878"/>
              <a:gd name="connsiteY2" fmla="*/ 764807 h 818105"/>
              <a:gd name="connsiteX3" fmla="*/ 1828800 w 3549878"/>
              <a:gd name="connsiteY3" fmla="*/ 746334 h 818105"/>
              <a:gd name="connsiteX4" fmla="*/ 1801091 w 3549878"/>
              <a:gd name="connsiteY4" fmla="*/ 99789 h 818105"/>
              <a:gd name="connsiteX5" fmla="*/ 2733963 w 3549878"/>
              <a:gd name="connsiteY5" fmla="*/ 25898 h 818105"/>
              <a:gd name="connsiteX6" fmla="*/ 2706254 w 3549878"/>
              <a:gd name="connsiteY6" fmla="*/ 339934 h 818105"/>
              <a:gd name="connsiteX7" fmla="*/ 3491345 w 3549878"/>
              <a:gd name="connsiteY7" fmla="*/ 376880 h 818105"/>
              <a:gd name="connsiteX8" fmla="*/ 3454400 w 3549878"/>
              <a:gd name="connsiteY8" fmla="*/ 478480 h 81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9878" h="818105">
                <a:moveTo>
                  <a:pt x="0" y="413825"/>
                </a:moveTo>
                <a:cubicBezTo>
                  <a:pt x="405630" y="384576"/>
                  <a:pt x="811260" y="355328"/>
                  <a:pt x="979054" y="413825"/>
                </a:cubicBezTo>
                <a:cubicBezTo>
                  <a:pt x="1146848" y="472322"/>
                  <a:pt x="865139" y="709389"/>
                  <a:pt x="1006763" y="764807"/>
                </a:cubicBezTo>
                <a:cubicBezTo>
                  <a:pt x="1148387" y="820225"/>
                  <a:pt x="1696412" y="857170"/>
                  <a:pt x="1828800" y="746334"/>
                </a:cubicBezTo>
                <a:cubicBezTo>
                  <a:pt x="1961188" y="635498"/>
                  <a:pt x="1650231" y="219862"/>
                  <a:pt x="1801091" y="99789"/>
                </a:cubicBezTo>
                <a:cubicBezTo>
                  <a:pt x="1951951" y="-20284"/>
                  <a:pt x="2583103" y="-14126"/>
                  <a:pt x="2733963" y="25898"/>
                </a:cubicBezTo>
                <a:cubicBezTo>
                  <a:pt x="2884823" y="65922"/>
                  <a:pt x="2580024" y="281437"/>
                  <a:pt x="2706254" y="339934"/>
                </a:cubicBezTo>
                <a:cubicBezTo>
                  <a:pt x="2832484" y="398431"/>
                  <a:pt x="3366654" y="353789"/>
                  <a:pt x="3491345" y="376880"/>
                </a:cubicBezTo>
                <a:cubicBezTo>
                  <a:pt x="3616036" y="399971"/>
                  <a:pt x="3511358" y="466165"/>
                  <a:pt x="3454400" y="478480"/>
                </a:cubicBezTo>
              </a:path>
            </a:pathLst>
          </a:custGeom>
          <a:noFill/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xmlns="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226836"/>
              </p:ext>
            </p:extLst>
          </p:nvPr>
        </p:nvGraphicFramePr>
        <p:xfrm>
          <a:off x="5570209" y="4905269"/>
          <a:ext cx="4743312" cy="2548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xmlns="" val="1415530669"/>
                    </a:ext>
                  </a:extLst>
                </a:gridCol>
              </a:tblGrid>
              <a:tr h="9263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진료인원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: 95,722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’23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계획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54,796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’23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계획 대비 목표 달성도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63.6%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780993"/>
                  </a:ext>
                </a:extLst>
              </a:tr>
              <a:tr h="665500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600" b="1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입원환자 증가</a:t>
                      </a:r>
                      <a:r>
                        <a:rPr lang="en-US" altLang="ko-KR" sz="1600" b="1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: 4,632</a:t>
                      </a:r>
                      <a:r>
                        <a:rPr lang="ko-KR" altLang="en-US" sz="1600" b="1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명</a:t>
                      </a:r>
                      <a:endParaRPr lang="en-US" altLang="ko-KR" sz="1600" b="1" spc="0" dirty="0" smtClean="0">
                        <a:solidFill>
                          <a:prstClr val="black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-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전담 병원 운영 종료에 따른 입원환자 증가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69853893"/>
                  </a:ext>
                </a:extLst>
              </a:tr>
              <a:tr h="81146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 smtClean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외래환자 감소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39,873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재택치료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(44,652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3317075"/>
                  </a:ext>
                </a:extLst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048680"/>
              </p:ext>
            </p:extLst>
          </p:nvPr>
        </p:nvGraphicFramePr>
        <p:xfrm>
          <a:off x="331979" y="1590451"/>
          <a:ext cx="10000032" cy="2568577"/>
        </p:xfrm>
        <a:graphic>
          <a:graphicData uri="http://schemas.openxmlformats.org/drawingml/2006/table">
            <a:tbl>
              <a:tblPr firstRow="1" bandRow="1"/>
              <a:tblGrid>
                <a:gridCol w="14285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/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전년동기대비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150,518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95,722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128,203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32,481</a:t>
                      </a:r>
                      <a:endParaRPr lang="en-US" altLang="ko-KR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63.60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74.66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30,480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14,520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9,888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4,632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47.64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146.84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105,572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70,186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110,059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39,873</a:t>
                      </a:r>
                      <a:endParaRPr lang="en-US" altLang="ko-KR" sz="1300" b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66.48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63.77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14,250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10,807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8,044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2,763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75.84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134.35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216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</a:t>
                      </a:r>
                      <a:endParaRPr lang="en-US" altLang="ko-KR" sz="1300" b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96.76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98.58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xmlns="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xmlns="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xmlns="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xmlns="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xmlns="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xmlns="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xmlns="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xmlns="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xmlns="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xmlns="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xmlns="" id="{B67E40D2-AC0A-26F4-6369-A99A1E4867FF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xmlns="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xmlns="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xmlns="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xmlns="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2" name="차트 31">
            <a:extLst>
              <a:ext uri="{FF2B5EF4-FFF2-40B4-BE49-F238E27FC236}">
                <a16:creationId xmlns:a16="http://schemas.microsoft.com/office/drawing/2014/main" xmlns="" id="{C88367A9-0263-B04B-ADC0-9D717C8BE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7101896"/>
              </p:ext>
            </p:extLst>
          </p:nvPr>
        </p:nvGraphicFramePr>
        <p:xfrm>
          <a:off x="374470" y="5047004"/>
          <a:ext cx="4957525" cy="2208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" name="사각형: 둥근 모서리 30">
            <a:extLst>
              <a:ext uri="{FF2B5EF4-FFF2-40B4-BE49-F238E27FC236}">
                <a16:creationId xmlns:a16="http://schemas.microsoft.com/office/drawing/2014/main" xmlns="" id="{86063E71-2F7A-A66F-6CE5-6EB8F0B41B63}"/>
              </a:ext>
            </a:extLst>
          </p:cNvPr>
          <p:cNvSpPr/>
          <p:nvPr/>
        </p:nvSpPr>
        <p:spPr>
          <a:xfrm>
            <a:off x="331979" y="5118262"/>
            <a:ext cx="964731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81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천명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8" name="사각형: 둥근 모서리 31">
            <a:extLst>
              <a:ext uri="{FF2B5EF4-FFF2-40B4-BE49-F238E27FC236}">
                <a16:creationId xmlns:a16="http://schemas.microsoft.com/office/drawing/2014/main" xmlns="" id="{78FFDC4C-54D5-B930-CA82-91312B52A257}"/>
              </a:ext>
            </a:extLst>
          </p:cNvPr>
          <p:cNvSpPr/>
          <p:nvPr/>
        </p:nvSpPr>
        <p:spPr>
          <a:xfrm>
            <a:off x="1338421" y="5490584"/>
            <a:ext cx="983236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66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천명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9" name="사각형: 둥근 모서리 32">
            <a:extLst>
              <a:ext uri="{FF2B5EF4-FFF2-40B4-BE49-F238E27FC236}">
                <a16:creationId xmlns:a16="http://schemas.microsoft.com/office/drawing/2014/main" xmlns="" id="{3DBB3B31-8B25-CC5C-16D1-BB97BBFF3CB4}"/>
              </a:ext>
            </a:extLst>
          </p:cNvPr>
          <p:cNvSpPr/>
          <p:nvPr/>
        </p:nvSpPr>
        <p:spPr>
          <a:xfrm>
            <a:off x="2097872" y="4751942"/>
            <a:ext cx="995648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115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천명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1" name="사각형: 둥근 모서리 33">
            <a:extLst>
              <a:ext uri="{FF2B5EF4-FFF2-40B4-BE49-F238E27FC236}">
                <a16:creationId xmlns:a16="http://schemas.microsoft.com/office/drawing/2014/main" xmlns="" id="{E085DDFF-18C2-6098-334C-B9B51F6EC345}"/>
              </a:ext>
            </a:extLst>
          </p:cNvPr>
          <p:cNvSpPr/>
          <p:nvPr/>
        </p:nvSpPr>
        <p:spPr>
          <a:xfrm>
            <a:off x="2969642" y="5122025"/>
            <a:ext cx="93656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85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천명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12433"/>
              </p:ext>
            </p:extLst>
          </p:nvPr>
        </p:nvGraphicFramePr>
        <p:xfrm>
          <a:off x="326185" y="1594882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xmlns="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xmlns="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xmlns="" val="4045595856"/>
                    </a:ext>
                  </a:extLst>
                </a:gridCol>
                <a:gridCol w="1094559">
                  <a:extLst>
                    <a:ext uri="{9D8B030D-6E8A-4147-A177-3AD203B41FA5}">
                      <a16:colId xmlns:a16="http://schemas.microsoft.com/office/drawing/2014/main" xmlns="" val="3212466808"/>
                    </a:ext>
                  </a:extLst>
                </a:gridCol>
                <a:gridCol w="1089708">
                  <a:extLst>
                    <a:ext uri="{9D8B030D-6E8A-4147-A177-3AD203B41FA5}">
                      <a16:colId xmlns:a16="http://schemas.microsoft.com/office/drawing/2014/main" xmlns="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</a:t>
                      </a: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86,713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119,947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33,234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14,520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9,888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4,632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10,994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4,840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6,154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401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564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437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287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719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346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</a:t>
                      </a: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1,036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3,697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2,661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72,193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110,059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37,866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54,069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74,698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20,629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1,826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389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1,717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2,656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939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2,303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1,876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2,304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2,173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3,433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5,714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2,281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116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6,489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20,791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14,302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xmlns="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AEDBB092-9FAD-20A2-1301-D8E284187108}"/>
              </a:ext>
            </a:extLst>
          </p:cNvPr>
          <p:cNvSpPr/>
          <p:nvPr/>
        </p:nvSpPr>
        <p:spPr>
          <a:xfrm>
            <a:off x="3414199" y="1239614"/>
            <a:ext cx="2154992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xmlns="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245002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xmlns="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xmlns="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xmlns="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321513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xmlns="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xmlns="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xmlns="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xmlns="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086482"/>
              </p:ext>
            </p:extLst>
          </p:nvPr>
        </p:nvGraphicFramePr>
        <p:xfrm>
          <a:off x="5816231" y="5351014"/>
          <a:ext cx="457023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5">
                  <a:extLst>
                    <a:ext uri="{9D8B030D-6E8A-4147-A177-3AD203B41FA5}">
                      <a16:colId xmlns:a16="http://schemas.microsoft.com/office/drawing/2014/main" xmlns="" val="1415530669"/>
                    </a:ext>
                  </a:extLst>
                </a:gridCol>
              </a:tblGrid>
              <a:tr h="94261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총 진료</a:t>
                      </a:r>
                      <a:r>
                        <a:rPr lang="en-US" altLang="ko-KR" sz="14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4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지역별</a:t>
                      </a:r>
                      <a:r>
                        <a:rPr lang="en-US" altLang="ko-KR" sz="14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인원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86,713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27.7% </a:t>
                      </a:r>
                      <a:r>
                        <a:rPr lang="ko-KR" altLang="en-US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ko-KR" altLang="en-US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33,234</a:t>
                      </a:r>
                      <a:r>
                        <a:rPr lang="ko-KR" altLang="en-US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명 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780993"/>
                  </a:ext>
                </a:extLst>
              </a:tr>
              <a:tr h="942619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지역별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진료인원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감소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400" b="0" kern="1100" spc="-10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남원시</a:t>
                      </a:r>
                      <a:r>
                        <a:rPr lang="en-US" altLang="ko-KR" sz="1400" b="0" kern="1100" spc="-10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400" b="0" kern="1100" spc="-10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임실군</a:t>
                      </a:r>
                      <a:r>
                        <a:rPr lang="en-US" altLang="ko-KR" sz="1400" b="0" kern="1100" spc="-10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400" b="0" kern="1100" spc="-10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순창군</a:t>
                      </a:r>
                      <a:r>
                        <a:rPr lang="en-US" altLang="ko-KR" sz="1400" b="0" kern="1100" spc="-10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400" b="0" kern="1100" spc="-10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장수군 등</a:t>
                      </a:r>
                      <a:endParaRPr lang="en-US" altLang="ko-KR" sz="1400" b="0" kern="1100" spc="-100" baseline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-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재택치료환자 감소 등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xmlns="" id="{33609F04-7183-D506-5649-C7EFFC423DB8}"/>
              </a:ext>
            </a:extLst>
          </p:cNvPr>
          <p:cNvGrpSpPr/>
          <p:nvPr/>
        </p:nvGrpSpPr>
        <p:grpSpPr>
          <a:xfrm>
            <a:off x="6136439" y="3853721"/>
            <a:ext cx="4078403" cy="766180"/>
            <a:chOff x="5795393" y="4070330"/>
            <a:chExt cx="4078403" cy="76618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xmlns="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xmlns="" id="{8CB58636-7FEF-AC03-8CF2-21C138970CA9}"/>
                </a:ext>
              </a:extLst>
            </p:cNvPr>
            <p:cNvSpPr/>
            <p:nvPr/>
          </p:nvSpPr>
          <p:spPr>
            <a:xfrm>
              <a:off x="68875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xmlns="" id="{7612A7BF-F4D8-4BA4-BAA9-84E3ECE8C2AB}"/>
                </a:ext>
              </a:extLst>
            </p:cNvPr>
            <p:cNvSpPr/>
            <p:nvPr/>
          </p:nvSpPr>
          <p:spPr>
            <a:xfrm>
              <a:off x="799503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xmlns="" id="{3C4EAF1F-4CAF-2854-AEAF-AE4543DF02B1}"/>
                </a:ext>
              </a:extLst>
            </p:cNvPr>
            <p:cNvSpPr/>
            <p:nvPr/>
          </p:nvSpPr>
          <p:spPr>
            <a:xfrm>
              <a:off x="910755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xmlns="" id="{817109ED-1EE0-B2ED-3CDF-D649C507043F}"/>
                </a:ext>
              </a:extLst>
            </p:cNvPr>
            <p:cNvSpPr/>
            <p:nvPr/>
          </p:nvSpPr>
          <p:spPr>
            <a:xfrm>
              <a:off x="57953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xmlns="" id="{FB365EC0-9A5C-00D1-9313-A7DF9D19A9B5}"/>
                </a:ext>
              </a:extLst>
            </p:cNvPr>
            <p:cNvSpPr/>
            <p:nvPr/>
          </p:nvSpPr>
          <p:spPr>
            <a:xfrm>
              <a:off x="68875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xmlns="" id="{B9D09D04-20FB-DFEF-4723-55780D93AAC2}"/>
                </a:ext>
              </a:extLst>
            </p:cNvPr>
            <p:cNvSpPr/>
            <p:nvPr/>
          </p:nvSpPr>
          <p:spPr>
            <a:xfrm>
              <a:off x="7992546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순창군</a:t>
              </a:r>
              <a:endParaRPr lang="ko-KR" altLang="en-US" sz="12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xmlns="" id="{19F825EF-2FDF-2B1D-8693-A5D211D0CF2D}"/>
                </a:ext>
              </a:extLst>
            </p:cNvPr>
            <p:cNvSpPr/>
            <p:nvPr/>
          </p:nvSpPr>
          <p:spPr>
            <a:xfrm>
              <a:off x="910755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xmlns="" id="{D6F95C15-0F0A-E7D9-1BC7-5E1B5973E501}"/>
              </a:ext>
            </a:extLst>
          </p:cNvPr>
          <p:cNvGrpSpPr/>
          <p:nvPr/>
        </p:nvGrpSpPr>
        <p:grpSpPr>
          <a:xfrm>
            <a:off x="5705946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13" name="차트 12">
              <a:extLst>
                <a:ext uri="{FF2B5EF4-FFF2-40B4-BE49-F238E27FC236}">
                  <a16:creationId xmlns:a16="http://schemas.microsoft.com/office/drawing/2014/main" xmlns="" id="{89794DA4-21EB-475E-7AA1-E581A7E1C0D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84152661"/>
                </p:ext>
              </p:extLst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8EAD7E5F-C189-8CAB-39F0-655B84D88B47}"/>
                </a:ext>
              </a:extLst>
            </p:cNvPr>
            <p:cNvSpPr txBox="1"/>
            <p:nvPr/>
          </p:nvSpPr>
          <p:spPr>
            <a:xfrm>
              <a:off x="6580134" y="3037719"/>
              <a:ext cx="629906" cy="4461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xmlns="" id="{60B35AC3-AF9B-715C-47FA-2C81F0D93A51}"/>
              </a:ext>
            </a:extLst>
          </p:cNvPr>
          <p:cNvGrpSpPr/>
          <p:nvPr/>
        </p:nvGrpSpPr>
        <p:grpSpPr>
          <a:xfrm>
            <a:off x="8185333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50" name="차트 49">
              <a:extLst>
                <a:ext uri="{FF2B5EF4-FFF2-40B4-BE49-F238E27FC236}">
                  <a16:creationId xmlns:a16="http://schemas.microsoft.com/office/drawing/2014/main" xmlns="" id="{7359AD25-3D53-907C-2A9C-1ED0E3D116B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43942180"/>
                </p:ext>
              </p:extLst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1F567F70-5E78-2F9C-B7CA-6A7C81A53B70}"/>
                </a:ext>
              </a:extLst>
            </p:cNvPr>
            <p:cNvSpPr txBox="1"/>
            <p:nvPr/>
          </p:nvSpPr>
          <p:spPr>
            <a:xfrm>
              <a:off x="6580134" y="3037719"/>
              <a:ext cx="629906" cy="4461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2FF7CA47-803C-0426-137B-001E96E86CA4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xmlns="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xmlns="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xmlns="" id="{11B7B210-2CFB-6C5F-8EFF-23BA75362D45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xmlns="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29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표 86">
            <a:extLst>
              <a:ext uri="{FF2B5EF4-FFF2-40B4-BE49-F238E27FC236}">
                <a16:creationId xmlns:a16="http://schemas.microsoft.com/office/drawing/2014/main" xmlns="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991261"/>
              </p:ext>
            </p:extLst>
          </p:nvPr>
        </p:nvGraphicFramePr>
        <p:xfrm>
          <a:off x="5570209" y="4905268"/>
          <a:ext cx="4743312" cy="257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xmlns="" val="1415530669"/>
                    </a:ext>
                  </a:extLst>
                </a:gridCol>
              </a:tblGrid>
              <a:tr h="1503599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총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진료수익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11,686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-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‘23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계획 대비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8,820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endParaRPr lang="en-US" altLang="ko-KR" sz="1200" b="0" spc="0" baseline="0" dirty="0" smtClean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    -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‘23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계획 대비 목표 달성도 </a:t>
                      </a:r>
                      <a:r>
                        <a:rPr lang="en-US" altLang="ko-KR" sz="12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57.0%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600" b="1" spc="0" dirty="0" err="1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입원수익</a:t>
                      </a:r>
                      <a:r>
                        <a:rPr lang="ko-KR" altLang="en-US" sz="1600" b="1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</a:t>
                      </a:r>
                      <a:r>
                        <a:rPr lang="en-US" altLang="ko-KR" sz="1600" b="1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: 1,345</a:t>
                      </a:r>
                      <a:r>
                        <a:rPr lang="ko-KR" altLang="en-US" sz="1600" b="1" spc="0" dirty="0" smtClean="0">
                          <a:solidFill>
                            <a:prstClr val="black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endParaRPr lang="en-US" altLang="ko-KR" sz="1600" b="1" spc="0" dirty="0" smtClean="0">
                        <a:solidFill>
                          <a:prstClr val="black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-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전담 병원 운영 종료에 따른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증가</a:t>
                      </a:r>
                      <a:endParaRPr lang="en-US" altLang="ko-KR" sz="1200" b="0" kern="1200" spc="0" baseline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0780993"/>
                  </a:ext>
                </a:extLst>
              </a:tr>
              <a:tr h="964741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외래 감소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3,189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</a:t>
                      </a:r>
                      <a:r>
                        <a:rPr lang="en-US" altLang="ko-KR" sz="1200" b="0" kern="12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200" b="0" kern="12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재택치료</a:t>
                      </a:r>
                      <a:r>
                        <a:rPr lang="ko-KR" altLang="en-US" sz="1200" b="0" kern="12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 수익 감소</a:t>
                      </a:r>
                      <a:r>
                        <a:rPr lang="en-US" altLang="ko-KR" sz="1200" b="0" kern="12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(3,189</a:t>
                      </a:r>
                      <a:r>
                        <a:rPr lang="ko-KR" altLang="en-US" sz="1200" b="0" kern="12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kern="12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b="0" kern="12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94569560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xmlns="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473360"/>
              </p:ext>
            </p:extLst>
          </p:nvPr>
        </p:nvGraphicFramePr>
        <p:xfrm>
          <a:off x="331979" y="1590451"/>
          <a:ext cx="9981538" cy="2568577"/>
        </p:xfrm>
        <a:graphic>
          <a:graphicData uri="http://schemas.openxmlformats.org/drawingml/2006/table">
            <a:tbl>
              <a:tblPr firstRow="1" bandRow="1"/>
              <a:tblGrid>
                <a:gridCol w="14259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23.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/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전년동기대비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20,506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11,686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13,140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dirty="0">
                          <a:solidFill>
                            <a:srgbClr val="FF000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dirty="0" smtClean="0">
                          <a:solidFill>
                            <a:srgbClr val="FF0000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1,454</a:t>
                      </a:r>
                      <a:endParaRPr lang="en-US" altLang="ko-KR" sz="1300" b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57.0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88.9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10,668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4,541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3,196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1,345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42.6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142.1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7,790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5,342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8,531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kumimoji="1" lang="ko-KR" altLang="en-US" sz="1300" b="0" i="0" u="none" strike="noStrike" kern="1200" cap="none" spc="0" normalizeH="0" baseline="0" dirty="0" smtClean="0">
                          <a:solidFill>
                            <a:srgbClr val="FF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kumimoji="0" lang="en-US" altLang="ko-KR" sz="1300" b="0" i="0" u="none" strike="noStrike" kern="1200" cap="none" spc="0" normalizeH="0" baseline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</a:t>
                      </a:r>
                      <a:r>
                        <a:rPr lang="en-US" altLang="ko-KR" sz="13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,189</a:t>
                      </a:r>
                      <a:endParaRPr lang="en-US" altLang="ko-KR" sz="1300" b="0" i="0" u="none" strike="noStrike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68.6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62.6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1,050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606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225</a:t>
                      </a:r>
                      <a:endParaRPr lang="en-US" altLang="ko-KR" sz="1300" dirty="0"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79.1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137.1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998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972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807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97.4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120.4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xmlns="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xmlns="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xmlns="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xmlns="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xmlns="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xmlns="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xmlns="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xmlns="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xmlns="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xmlns="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xmlns="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xmlns="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xmlns="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xmlns="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xmlns="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8" name="차트 37">
            <a:extLst>
              <a:ext uri="{FF2B5EF4-FFF2-40B4-BE49-F238E27FC236}">
                <a16:creationId xmlns:a16="http://schemas.microsoft.com/office/drawing/2014/main" xmlns="" id="{C88367A9-0263-B04B-ADC0-9D717C8BE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4334950"/>
              </p:ext>
            </p:extLst>
          </p:nvPr>
        </p:nvGraphicFramePr>
        <p:xfrm>
          <a:off x="551560" y="5093162"/>
          <a:ext cx="4971436" cy="1846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사각형: 둥근 모서리 30">
            <a:extLst>
              <a:ext uri="{FF2B5EF4-FFF2-40B4-BE49-F238E27FC236}">
                <a16:creationId xmlns:a16="http://schemas.microsoft.com/office/drawing/2014/main" xmlns="" id="{86063E71-2F7A-A66F-6CE5-6EB8F0B41B63}"/>
              </a:ext>
            </a:extLst>
          </p:cNvPr>
          <p:cNvSpPr/>
          <p:nvPr/>
        </p:nvSpPr>
        <p:spPr>
          <a:xfrm>
            <a:off x="456612" y="5101073"/>
            <a:ext cx="926024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54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1" name="사각형: 둥근 모서리 31">
            <a:extLst>
              <a:ext uri="{FF2B5EF4-FFF2-40B4-BE49-F238E27FC236}">
                <a16:creationId xmlns:a16="http://schemas.microsoft.com/office/drawing/2014/main" xmlns="" id="{78FFDC4C-54D5-B930-CA82-91312B52A257}"/>
              </a:ext>
            </a:extLst>
          </p:cNvPr>
          <p:cNvSpPr/>
          <p:nvPr/>
        </p:nvSpPr>
        <p:spPr>
          <a:xfrm>
            <a:off x="1466440" y="5478155"/>
            <a:ext cx="983236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28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6" name="사각형: 둥근 모서리 32">
            <a:extLst>
              <a:ext uri="{FF2B5EF4-FFF2-40B4-BE49-F238E27FC236}">
                <a16:creationId xmlns:a16="http://schemas.microsoft.com/office/drawing/2014/main" xmlns="" id="{3DBB3B31-8B25-CC5C-16D1-BB97BBFF3CB4}"/>
              </a:ext>
            </a:extLst>
          </p:cNvPr>
          <p:cNvSpPr/>
          <p:nvPr/>
        </p:nvSpPr>
        <p:spPr>
          <a:xfrm>
            <a:off x="2275880" y="4930463"/>
            <a:ext cx="995648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65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8" name="사각형: 둥근 모서리 33">
            <a:extLst>
              <a:ext uri="{FF2B5EF4-FFF2-40B4-BE49-F238E27FC236}">
                <a16:creationId xmlns:a16="http://schemas.microsoft.com/office/drawing/2014/main" xmlns="" id="{E085DDFF-18C2-6098-334C-B9B51F6EC345}"/>
              </a:ext>
            </a:extLst>
          </p:cNvPr>
          <p:cNvSpPr/>
          <p:nvPr/>
        </p:nvSpPr>
        <p:spPr>
          <a:xfrm>
            <a:off x="3390590" y="4811101"/>
            <a:ext cx="93656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99</a:t>
            </a:r>
            <a:r>
              <a:rPr lang="ko-KR" altLang="en-US" sz="16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xmlns="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xmlns="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xmlns="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8641167"/>
              </p:ext>
            </p:extLst>
          </p:nvPr>
        </p:nvGraphicFramePr>
        <p:xfrm>
          <a:off x="4625826" y="2546225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xmlns="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xmlns="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28137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xmlns="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xmlns="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21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xmlns="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xmlns="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xmlns="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xmlns="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xmlns="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xmlns="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xmlns="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xmlns="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26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313009"/>
              </p:ext>
            </p:extLst>
          </p:nvPr>
        </p:nvGraphicFramePr>
        <p:xfrm>
          <a:off x="331979" y="1590454"/>
          <a:ext cx="9981538" cy="5690244"/>
        </p:xfrm>
        <a:graphic>
          <a:graphicData uri="http://schemas.openxmlformats.org/drawingml/2006/table">
            <a:tbl>
              <a:tblPr/>
              <a:tblGrid>
                <a:gridCol w="477423">
                  <a:extLst>
                    <a:ext uri="{9D8B030D-6E8A-4147-A177-3AD203B41FA5}">
                      <a16:colId xmlns:a16="http://schemas.microsoft.com/office/drawing/2014/main" xmlns="" val="1203055863"/>
                    </a:ext>
                  </a:extLst>
                </a:gridCol>
                <a:gridCol w="769659">
                  <a:extLst>
                    <a:ext uri="{9D8B030D-6E8A-4147-A177-3AD203B41FA5}">
                      <a16:colId xmlns:a16="http://schemas.microsoft.com/office/drawing/2014/main" xmlns="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xmlns="" val="3025315995"/>
                    </a:ext>
                  </a:extLst>
                </a:gridCol>
                <a:gridCol w="2854462">
                  <a:extLst>
                    <a:ext uri="{9D8B030D-6E8A-4147-A177-3AD203B41FA5}">
                      <a16:colId xmlns:a16="http://schemas.microsoft.com/office/drawing/2014/main" xmlns="" val="390493516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53568927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502419346"/>
                    </a:ext>
                  </a:extLst>
                </a:gridCol>
                <a:gridCol w="639035">
                  <a:extLst>
                    <a:ext uri="{9D8B030D-6E8A-4147-A177-3AD203B41FA5}">
                      <a16:colId xmlns:a16="http://schemas.microsoft.com/office/drawing/2014/main" xmlns="" val="2668196913"/>
                    </a:ext>
                  </a:extLst>
                </a:gridCol>
                <a:gridCol w="840270">
                  <a:extLst>
                    <a:ext uri="{9D8B030D-6E8A-4147-A177-3AD203B41FA5}">
                      <a16:colId xmlns:a16="http://schemas.microsoft.com/office/drawing/2014/main" xmlns="" val="467992727"/>
                    </a:ext>
                  </a:extLst>
                </a:gridCol>
                <a:gridCol w="1256058">
                  <a:extLst>
                    <a:ext uri="{9D8B030D-6E8A-4147-A177-3AD203B41FA5}">
                      <a16:colId xmlns:a16="http://schemas.microsoft.com/office/drawing/2014/main" xmlns="" val="222063342"/>
                    </a:ext>
                  </a:extLst>
                </a:gridCol>
              </a:tblGrid>
              <a:tr h="3897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774300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3.46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3.55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7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5996021"/>
                  </a:ext>
                </a:extLst>
              </a:tr>
              <a:tr h="5925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9284236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증가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2%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10193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96%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97.8%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101.9%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913118"/>
                  </a:ext>
                </a:extLst>
              </a:tr>
              <a:tr h="4296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99.4%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651766"/>
                  </a:ext>
                </a:extLst>
              </a:tr>
              <a:tr h="4296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내실화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유지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 ‘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A’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경영평가 ‘가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A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가등급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7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8510325"/>
                  </a:ext>
                </a:extLst>
              </a:tr>
              <a:tr h="51813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사회적가치 실현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의무고용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사회적약자 생산품 구매비율 준수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개항목달성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115.4%</a:t>
                      </a:r>
                      <a:endParaRPr lang="en-US" altLang="ko-KR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 </a:t>
                      </a:r>
                      <a:r>
                        <a:rPr lang="ko-KR" altLang="en-US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사전모니터링을 통한 </a:t>
                      </a:r>
                      <a:endParaRPr lang="en-US" altLang="ko-KR" sz="1100" kern="0" spc="-15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100" kern="0" spc="-100" baseline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사회적약자</a:t>
                      </a:r>
                      <a:r>
                        <a:rPr lang="ko-KR" altLang="en-US" sz="1100" kern="0" spc="-10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생산품 </a:t>
                      </a:r>
                      <a:endParaRPr lang="en-US" altLang="ko-KR" sz="1100" kern="0" spc="-10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0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100" kern="0" spc="-10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우선구매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7831777"/>
                  </a:ext>
                </a:extLst>
              </a:tr>
              <a:tr h="431900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지역주민과 소통하는 홍보활동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지역주민과 소통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53.0</a:t>
                      </a:r>
                      <a:r>
                        <a:rPr lang="en-US" altLang="ko-KR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925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「참여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협력적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노사관계」로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파트너십 구축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협력적 노사 관계 유지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50.0</a:t>
                      </a:r>
                      <a:r>
                        <a:rPr 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8671388"/>
                  </a:ext>
                </a:extLst>
              </a:tr>
              <a:tr h="26676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1,620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1,168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72.1%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545363"/>
                  </a:ext>
                </a:extLst>
              </a:tr>
              <a:tr h="3098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 건립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지리산권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건립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위수탁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계약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부지매입협의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4393814"/>
                  </a:ext>
                </a:extLst>
              </a:tr>
              <a:tr h="30988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절감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효율화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‘탄소중립’ 친환경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신재생에너지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공모사업선정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9239058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xmlns="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xmlns="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xmlns="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xmlns="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622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058202"/>
              </p:ext>
            </p:extLst>
          </p:nvPr>
        </p:nvGraphicFramePr>
        <p:xfrm>
          <a:off x="292119" y="1436838"/>
          <a:ext cx="9981538" cy="5955064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xmlns="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xmlns="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xmlns="" val="3025315995"/>
                    </a:ext>
                  </a:extLst>
                </a:gridCol>
                <a:gridCol w="2675418">
                  <a:extLst>
                    <a:ext uri="{9D8B030D-6E8A-4147-A177-3AD203B41FA5}">
                      <a16:colId xmlns:a16="http://schemas.microsoft.com/office/drawing/2014/main" xmlns="" val="3904935163"/>
                    </a:ext>
                  </a:extLst>
                </a:gridCol>
                <a:gridCol w="934215">
                  <a:extLst>
                    <a:ext uri="{9D8B030D-6E8A-4147-A177-3AD203B41FA5}">
                      <a16:colId xmlns:a16="http://schemas.microsoft.com/office/drawing/2014/main" xmlns="" val="2535689270"/>
                    </a:ext>
                  </a:extLst>
                </a:gridCol>
                <a:gridCol w="862352">
                  <a:extLst>
                    <a:ext uri="{9D8B030D-6E8A-4147-A177-3AD203B41FA5}">
                      <a16:colId xmlns:a16="http://schemas.microsoft.com/office/drawing/2014/main" xmlns="" val="3502419346"/>
                    </a:ext>
                  </a:extLst>
                </a:gridCol>
                <a:gridCol w="646764">
                  <a:extLst>
                    <a:ext uri="{9D8B030D-6E8A-4147-A177-3AD203B41FA5}">
                      <a16:colId xmlns:a16="http://schemas.microsoft.com/office/drawing/2014/main" xmlns="" val="2668196913"/>
                    </a:ext>
                  </a:extLst>
                </a:gridCol>
                <a:gridCol w="862352">
                  <a:extLst>
                    <a:ext uri="{9D8B030D-6E8A-4147-A177-3AD203B41FA5}">
                      <a16:colId xmlns:a16="http://schemas.microsoft.com/office/drawing/2014/main" xmlns="" val="467992727"/>
                    </a:ext>
                  </a:extLst>
                </a:gridCol>
                <a:gridCol w="1240871">
                  <a:extLst>
                    <a:ext uri="{9D8B030D-6E8A-4147-A177-3AD203B41FA5}">
                      <a16:colId xmlns:a16="http://schemas.microsoft.com/office/drawing/2014/main" xmlns="" val="222063342"/>
                    </a:ext>
                  </a:extLst>
                </a:gridCol>
              </a:tblGrid>
              <a:tr h="3877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68774300"/>
                  </a:ext>
                </a:extLst>
              </a:tr>
              <a:tr h="4409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인플루엔자 예방접종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인원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400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</a:t>
                      </a:r>
                      <a:r>
                        <a:rPr lang="ko-KR" altLang="en-US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인플루엔자 예방접종 </a:t>
                      </a:r>
                      <a:endParaRPr lang="en-US" altLang="ko-KR" sz="1100" kern="0" spc="-15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’23</a:t>
                      </a:r>
                      <a:r>
                        <a:rPr lang="ko-KR" altLang="en-US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lang="ko-KR" altLang="en-US" sz="1100" kern="0" spc="-15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예정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65996021"/>
                  </a:ext>
                </a:extLst>
              </a:tr>
              <a:tr h="3480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9284236"/>
                  </a:ext>
                </a:extLst>
              </a:tr>
              <a:tr h="48503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영양관리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건수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1,000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1,017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810193"/>
                  </a:ext>
                </a:extLst>
              </a:tr>
              <a:tr h="4409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 서비스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 실적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460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192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•전반적인 환자 감  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소에 따른 진료의뢰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대상 발굴 어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려움</a:t>
                      </a:r>
                      <a:endParaRPr lang="ko-KR" altLang="en-US" sz="1100" spc="0" dirty="0">
                        <a:solidFill>
                          <a:srgbClr val="FF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58913118"/>
                  </a:ext>
                </a:extLst>
              </a:tr>
              <a:tr h="3480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 홍보 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마케팅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rgbClr val="FF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5651766"/>
                  </a:ext>
                </a:extLst>
              </a:tr>
              <a:tr h="4339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활성화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2,100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831</a:t>
                      </a:r>
                      <a:r>
                        <a:rPr lang="ko-KR" altLang="en-US" sz="1100" kern="0" spc="0" baseline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39.6%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하반기 검진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선호</a:t>
                      </a:r>
                      <a:endParaRPr lang="en-US" altLang="ko-KR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8510325"/>
                  </a:ext>
                </a:extLst>
              </a:tr>
              <a:tr h="4409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미시행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미도래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-10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8671388"/>
                  </a:ext>
                </a:extLst>
              </a:tr>
              <a:tr h="4409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감염병센터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 교육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교육 인원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1,000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1,244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124.4%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48545363"/>
                  </a:ext>
                </a:extLst>
              </a:tr>
              <a:tr h="44097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 질 및 환자안전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건수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•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절차대로 진행</a:t>
                      </a:r>
                      <a:endParaRPr lang="en-US" altLang="ko-KR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24393814"/>
                  </a:ext>
                </a:extLst>
              </a:tr>
              <a:tr h="485036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필수공공보건의료 제공 체계 확충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공공보건의료서비스 사업 인원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17,151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13,436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78.3%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59239058"/>
                  </a:ext>
                </a:extLst>
              </a:tr>
              <a:tr h="4409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역책임의료기관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 인원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2,345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2,108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89.9%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565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 보호자 없는 안심병원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제공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r>
                        <a:rPr lang="en-US" altLang="ko-KR" sz="1100" kern="0" spc="0" baseline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xmlns="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xmlns="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xmlns="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xmlns="" id="{9AAFA765-28E2-C8B4-56CD-B0D6B34BCDD4}"/>
              </a:ext>
            </a:extLst>
          </p:cNvPr>
          <p:cNvGrpSpPr/>
          <p:nvPr/>
        </p:nvGrpSpPr>
        <p:grpSpPr>
          <a:xfrm>
            <a:off x="378292" y="978003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xmlns="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xmlns="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xmlns="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276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2023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분기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xmlns="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xmlns="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xmlns="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xmlns="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xmlns="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2023</a:t>
              </a:r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3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분기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xmlns="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xmlns="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xmlns="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25135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처방건당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약품 품목 수 감소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(3.46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품목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3.55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품목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97.5%)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품목 수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3.55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- 2022</a:t>
                      </a:r>
                      <a:r>
                        <a:rPr kumimoji="1" lang="ko-KR" altLang="en-US" sz="14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3.50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약제급여 적정성 평가 항목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kern="12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kern="12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kern="12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평가 결과 </a:t>
                      </a:r>
                      <a:r>
                        <a:rPr kumimoji="1" lang="ko-KR" altLang="en-US" sz="1800" kern="12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kern="12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sp>
        <p:nvSpPr>
          <p:cNvPr id="32" name="모서리가 둥근 직사각형 31"/>
          <p:cNvSpPr/>
          <p:nvPr/>
        </p:nvSpPr>
        <p:spPr>
          <a:xfrm>
            <a:off x="455381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xmlns="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xmlns="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xmlns="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xmlns="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6268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xmlns="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xmlns="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xmlns="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xmlns="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xmlns="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07020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간병 통합서비스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24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유지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(100%)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86.48%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93.61%, </a:t>
                      </a:r>
                      <a:r>
                        <a:rPr kumimoji="1"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79.44%, 6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86.39%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낙상발생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3.52% → 2.64%(0.88%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로 감소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 안전사고 예방을 위한 간호업무 일상 점검 정기적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확인 및 교육 지속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 통합서비스 병동 운영 중단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재가동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xmlns="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xmlns="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17"/>
          <p:cNvSpPr/>
          <p:nvPr/>
        </p:nvSpPr>
        <p:spPr>
          <a:xfrm>
            <a:off x="594531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xmlns="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010918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고가 의료장비 검사 건수 증가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10,420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(118%)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’22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고가의료장비 검사 건수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10,420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화질개선 노력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화질개선을 위한 지속적인 교육과 노력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 대해 직원 교육과 대 내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604582"/>
              </p:ext>
            </p:extLst>
          </p:nvPr>
        </p:nvGraphicFramePr>
        <p:xfrm>
          <a:off x="2949409" y="4209928"/>
          <a:ext cx="7148995" cy="1504788"/>
        </p:xfrm>
        <a:graphic>
          <a:graphicData uri="http://schemas.openxmlformats.org/drawingml/2006/table">
            <a:tbl>
              <a:tblPr/>
              <a:tblGrid>
                <a:gridCol w="1021285">
                  <a:extLst>
                    <a:ext uri="{9D8B030D-6E8A-4147-A177-3AD203B41FA5}">
                      <a16:colId xmlns:a16="http://schemas.microsoft.com/office/drawing/2014/main" xmlns="" val="1410421496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xmlns="" val="858178020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xmlns="" val="3399913784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xmlns="" val="1635432601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xmlns="" val="3741910887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xmlns="" val="1103686161"/>
                    </a:ext>
                  </a:extLst>
                </a:gridCol>
                <a:gridCol w="1021285">
                  <a:extLst>
                    <a:ext uri="{9D8B030D-6E8A-4147-A177-3AD203B41FA5}">
                      <a16:colId xmlns:a16="http://schemas.microsoft.com/office/drawing/2014/main" xmlns="" val="1276472120"/>
                    </a:ext>
                  </a:extLst>
                </a:gridCol>
              </a:tblGrid>
              <a:tr h="250798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검사건수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검사금액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8252273"/>
                  </a:ext>
                </a:extLst>
              </a:tr>
              <a:tr h="2507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r>
                        <a:rPr lang="en-US" altLang="ko-KR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06</a:t>
                      </a:r>
                      <a:r>
                        <a:rPr lang="ko-KR" altLang="en-US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r>
                        <a:rPr lang="en-US" altLang="ko-KR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06</a:t>
                      </a:r>
                      <a:r>
                        <a:rPr lang="ko-KR" altLang="en-US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증감율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r>
                        <a:rPr lang="en-US" altLang="ko-KR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06</a:t>
                      </a:r>
                      <a:r>
                        <a:rPr lang="ko-KR" altLang="en-US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</a:t>
                      </a:r>
                      <a:r>
                        <a:rPr lang="en-US" altLang="ko-KR" sz="1200" b="0" kern="0" spc="0" baseline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r>
                        <a:rPr lang="en-US" altLang="ko-KR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06</a:t>
                      </a:r>
                      <a:r>
                        <a:rPr lang="ko-KR" altLang="en-US" sz="1200" b="0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증감율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2016523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10,420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8,858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18%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1,049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861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22%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8912768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CT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5,421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4,999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</a:t>
                      </a: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</a:t>
                      </a: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5818450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MRI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3,081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2,216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506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364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3591458"/>
                  </a:ext>
                </a:extLst>
              </a:tr>
              <a:tr h="2507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SONO 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1,918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1,643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150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126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600" marR="756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5539820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8658274" y="3887409"/>
            <a:ext cx="1512141" cy="27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건</a:t>
            </a:r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prstClr val="black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%)</a:t>
            </a:r>
            <a:endParaRPr lang="ko-KR" altLang="en-US" sz="1169" dirty="0">
              <a:solidFill>
                <a:prstClr val="black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xmlns="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xmlns="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xmlns="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xmlns="" id="{9A7F70C0-906E-1444-2B1C-4D2E31E07913}"/>
              </a:ext>
            </a:extLst>
          </p:cNvPr>
          <p:cNvSpPr/>
          <p:nvPr/>
        </p:nvSpPr>
        <p:spPr>
          <a:xfrm>
            <a:off x="532321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xmlns="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xmlns="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xmlns="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xmlns="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xmlns="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55819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xmlns="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075990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(96%)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97.8%(101.9%)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97.7%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xmlns="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xmlns="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관리</a:t>
              </a: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xmlns="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xmlns="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xmlns="" id="{B55C1A36-EAE4-F37F-1AAC-7A2FBCB026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969756"/>
              </p:ext>
            </p:extLst>
          </p:nvPr>
        </p:nvGraphicFramePr>
        <p:xfrm>
          <a:off x="2982491" y="4211885"/>
          <a:ext cx="7115942" cy="1739170"/>
        </p:xfrm>
        <a:graphic>
          <a:graphicData uri="http://schemas.openxmlformats.org/drawingml/2006/table">
            <a:tbl>
              <a:tblPr/>
              <a:tblGrid>
                <a:gridCol w="2663906">
                  <a:extLst>
                    <a:ext uri="{9D8B030D-6E8A-4147-A177-3AD203B41FA5}">
                      <a16:colId xmlns:a16="http://schemas.microsoft.com/office/drawing/2014/main" xmlns="" val="979229824"/>
                    </a:ext>
                  </a:extLst>
                </a:gridCol>
                <a:gridCol w="1231536">
                  <a:extLst>
                    <a:ext uri="{9D8B030D-6E8A-4147-A177-3AD203B41FA5}">
                      <a16:colId xmlns:a16="http://schemas.microsoft.com/office/drawing/2014/main" xmlns="" val="1876426281"/>
                    </a:ext>
                  </a:extLst>
                </a:gridCol>
                <a:gridCol w="1073500">
                  <a:extLst>
                    <a:ext uri="{9D8B030D-6E8A-4147-A177-3AD203B41FA5}">
                      <a16:colId xmlns:a16="http://schemas.microsoft.com/office/drawing/2014/main" xmlns="" val="2658977403"/>
                    </a:ext>
                  </a:extLst>
                </a:gridCol>
                <a:gridCol w="1073500">
                  <a:extLst>
                    <a:ext uri="{9D8B030D-6E8A-4147-A177-3AD203B41FA5}">
                      <a16:colId xmlns:a16="http://schemas.microsoft.com/office/drawing/2014/main" xmlns="" val="3199887758"/>
                    </a:ext>
                  </a:extLst>
                </a:gridCol>
                <a:gridCol w="1073500">
                  <a:extLst>
                    <a:ext uri="{9D8B030D-6E8A-4147-A177-3AD203B41FA5}">
                      <a16:colId xmlns:a16="http://schemas.microsoft.com/office/drawing/2014/main" xmlns="" val="3085949977"/>
                    </a:ext>
                  </a:extLst>
                </a:gridCol>
              </a:tblGrid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8687070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전체 처방 건수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10,067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2,805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3,519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3,743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79251676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수행 건수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B)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9,840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2,749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3,441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3,650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60318625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미수행 건수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A-B)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227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56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93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53947186"/>
                  </a:ext>
                </a:extLst>
              </a:tr>
              <a:tr h="3478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수행율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97.7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97.8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97.5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8206193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7E41543A-2CFC-46AB-3A44-9B10F824541C}"/>
              </a:ext>
            </a:extLst>
          </p:cNvPr>
          <p:cNvSpPr txBox="1"/>
          <p:nvPr/>
        </p:nvSpPr>
        <p:spPr>
          <a:xfrm>
            <a:off x="9138115" y="3907001"/>
            <a:ext cx="960318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건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%)</a:t>
            </a:r>
            <a:endParaRPr lang="ko-KR" altLang="en-US" sz="117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xmlns="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4" name="모서리가 둥근 직사각형 23"/>
          <p:cNvSpPr/>
          <p:nvPr/>
        </p:nvSpPr>
        <p:spPr>
          <a:xfrm>
            <a:off x="4121770" y="116287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</p:spTree>
    <p:extLst>
      <p:ext uri="{BB962C8B-B14F-4D97-AF65-F5344CB8AC3E}">
        <p14:creationId xmlns:p14="http://schemas.microsoft.com/office/powerpoint/2010/main" val="316929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xmlns="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xmlns="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718105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(99.4%)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99.7%(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100%)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99.7%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0%(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충족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자동분석기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매뉴얼 숙지로 검사실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직원역량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기송관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적극활용으로 대기시간 단축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혈액은행 냉장고 시간대별로 점검을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회에서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회로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내부교육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강화로 전문화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 대기시간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단축으로 환자만족도 기대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xmlns="" id="{3ABABE86-0850-0BB0-45E7-4F01514B93C7}"/>
              </a:ext>
            </a:extLst>
          </p:cNvPr>
          <p:cNvSpPr/>
          <p:nvPr/>
        </p:nvSpPr>
        <p:spPr>
          <a:xfrm>
            <a:off x="47736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평가 내실화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xmlns="" id="{647412B3-5961-3DF5-B473-AF904BF03A58}"/>
              </a:ext>
            </a:extLst>
          </p:cNvPr>
          <p:cNvSpPr/>
          <p:nvPr/>
        </p:nvSpPr>
        <p:spPr>
          <a:xfrm>
            <a:off x="3529831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xmlns="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B5F9F4EB-3CDD-435B-193E-71102307F67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F57D74B7-C75C-52DD-C26A-4758F79DFE1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xmlns="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xmlns="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xmlns="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125527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상위등급 유지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운영평가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‘A’ /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경영평가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‘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’)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업무개선이 필요한 지표의 환류체계 구축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부서별 평가지표 확정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391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기관장 성과목표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보직자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직무성과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경영평가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사업계획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공공보건의료계획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연중 목표관리 및 평가지표 회의 실시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전라북도 출연기관 등 경영평가 자체평가 실시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각종 평가에 따른 지표 현행화 실시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운영평가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현장평가에 따른 준비 철저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2023.07.28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예정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3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xmlns="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433507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장애인 의무고용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/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사회적 약자 생산품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준수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의무고용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사회적 약자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생산품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개항목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미준수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고용 인프라 구축 및 사회적약자 생산품 구매 준수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의무고용 인원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4.3%)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신규직원 채용 시 채용공고문 장애인 우대 표기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물품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구매시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사전 모니터링 제도 활성화를 통한 사회적약자 생산품 구매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사회적가치 실현</a:t>
              </a: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xmlns="" id="{4C57B9B9-E5F2-951A-293E-BC9A8A68F4F0}"/>
              </a:ext>
            </a:extLst>
          </p:cNvPr>
          <p:cNvSpPr/>
          <p:nvPr/>
        </p:nvSpPr>
        <p:spPr>
          <a:xfrm>
            <a:off x="40497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xmlns="" id="{647BB9A0-8EE0-00E7-E349-08AB19DA1A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233270"/>
              </p:ext>
            </p:extLst>
          </p:nvPr>
        </p:nvGraphicFramePr>
        <p:xfrm>
          <a:off x="2969640" y="4617778"/>
          <a:ext cx="7128793" cy="1394305"/>
        </p:xfrm>
        <a:graphic>
          <a:graphicData uri="http://schemas.openxmlformats.org/drawingml/2006/table">
            <a:tbl>
              <a:tblPr/>
              <a:tblGrid>
                <a:gridCol w="1438533">
                  <a:extLst>
                    <a:ext uri="{9D8B030D-6E8A-4147-A177-3AD203B41FA5}">
                      <a16:colId xmlns:a16="http://schemas.microsoft.com/office/drawing/2014/main" xmlns="" val="979229824"/>
                    </a:ext>
                  </a:extLst>
                </a:gridCol>
                <a:gridCol w="9377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xmlns="" val="1876426281"/>
                    </a:ext>
                  </a:extLst>
                </a:gridCol>
                <a:gridCol w="1411325">
                  <a:extLst>
                    <a:ext uri="{9D8B030D-6E8A-4147-A177-3AD203B41FA5}">
                      <a16:colId xmlns:a16="http://schemas.microsoft.com/office/drawing/2014/main" xmlns="" val="2658977403"/>
                    </a:ext>
                  </a:extLst>
                </a:gridCol>
                <a:gridCol w="964940">
                  <a:extLst>
                    <a:ext uri="{9D8B030D-6E8A-4147-A177-3AD203B41FA5}">
                      <a16:colId xmlns:a16="http://schemas.microsoft.com/office/drawing/2014/main" xmlns="" val="3199887758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xmlns="" val="3085949977"/>
                    </a:ext>
                  </a:extLst>
                </a:gridCol>
              </a:tblGrid>
              <a:tr h="2788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8687070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중증장애인 생산품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1.4%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장애인기업 생산품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1.2%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79251676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녹색제품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80%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32.8%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창업기업 생산품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1.4%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60318625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사회적기업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 생산품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5%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5.0%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중소기업 생산품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15%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96.5</a:t>
                      </a: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%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53947186"/>
                  </a:ext>
                </a:extLst>
              </a:tr>
              <a:tr h="2788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여성기업 제품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5%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17.0%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기술개발 제품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1%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이상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 Light" panose="02000403000000020004" pitchFamily="2" charset="-127"/>
                        </a:rPr>
                        <a:t>0.9%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 Light" panose="02000403000000020004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08206193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EE88851-16CB-67C3-45D7-7DF672C15D00}"/>
              </a:ext>
            </a:extLst>
          </p:cNvPr>
          <p:cNvSpPr txBox="1"/>
          <p:nvPr/>
        </p:nvSpPr>
        <p:spPr>
          <a:xfrm>
            <a:off x="8218279" y="4304085"/>
            <a:ext cx="1880154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(2023</a:t>
            </a:r>
            <a:r>
              <a:rPr kumimoji="1"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kumimoji="1"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5</a:t>
            </a:r>
            <a:r>
              <a:rPr kumimoji="1" lang="ko-KR" altLang="en-US" sz="1170" dirty="0" smtClean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kumimoji="1"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원인행위 기준</a:t>
            </a:r>
            <a:r>
              <a:rPr kumimoji="1"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7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22" name="모서리가 둥근 직사각형 31">
            <a:extLst>
              <a:ext uri="{FF2B5EF4-FFF2-40B4-BE49-F238E27FC236}">
                <a16:creationId xmlns:a16="http://schemas.microsoft.com/office/drawing/2014/main" xmlns="" id="{8F0F6F70-CF8F-D36B-F22C-4BACC29DEA74}"/>
              </a:ext>
            </a:extLst>
          </p:cNvPr>
          <p:cNvSpPr/>
          <p:nvPr/>
        </p:nvSpPr>
        <p:spPr>
          <a:xfrm>
            <a:off x="2969994" y="4253766"/>
            <a:ext cx="2224302" cy="288986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사회적약자 생산품 구매비율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xmlns="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8493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지역주민과 소통하는 홍보활동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xmlns="" id="{C4664D49-3DD8-93B0-336C-9942BBFEE174}"/>
              </a:ext>
            </a:extLst>
          </p:cNvPr>
          <p:cNvSpPr/>
          <p:nvPr/>
        </p:nvSpPr>
        <p:spPr>
          <a:xfrm>
            <a:off x="6498035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xmlns="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506994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홍보활동 강화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53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(53%)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맞춤형 홍보활성화 강화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홈페이지 및 홍보용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 홍보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주년 기념관 개관을 통한 홍보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플래카드 게시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개시 등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언론보도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혁신도정상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수상 등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 시책 사업 전략적 홍보활동으로 지역주민 이미지 향상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핵심사업에 대해 홈페이지 게시 및 홍보용 모니터 활용을 통해 소통강화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23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xmlns="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「참여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협력적 노사관계」 로 파트너쉽 구축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xmlns="" id="{3ABABE86-0850-0BB0-45E7-4F01514B93C7}"/>
              </a:ext>
            </a:extLst>
          </p:cNvPr>
          <p:cNvSpPr/>
          <p:nvPr/>
        </p:nvSpPr>
        <p:spPr>
          <a:xfrm>
            <a:off x="72181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xmlns="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xmlns="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066528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참여 협력적 노사관계 유지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(50%)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간담회 개최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제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차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노사협력을 위한 간담회 개최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일시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2023.06.05.(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참석자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의료원 현안 및 개선사항 등에 대한 노동조합의 의견 수렴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간담회 개최 예정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비용절감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xmlns="" id="{F76349EE-BA95-8E47-90C5-252310A8CB15}"/>
              </a:ext>
            </a:extLst>
          </p:cNvPr>
          <p:cNvSpPr/>
          <p:nvPr/>
        </p:nvSpPr>
        <p:spPr>
          <a:xfrm>
            <a:off x="31136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xmlns="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3586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비용절감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(1,620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1,168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(72.1%)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및 약품 성분 별 입찰 추진 등 원가절감 노력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1,168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추진을 통한 재료비 절감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품목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-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자본형성적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투자비용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자산취득비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절감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568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-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신재생에너지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활용으로 전기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연료비 절감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127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 비용할인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자체수리를 통한 수선비 절감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단축을 통한 할인율 적용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시설물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전산장비 등 자체수리 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xmlns="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774767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공공산후조리원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건립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구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119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구조대 토지 및 건물 남원시 매각 완료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전락북도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남원의료원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→ 남원시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출산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산후조리 취약지역 산후조리 인프라 구축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협업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남원시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을 통한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지리산권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공공산후조리원 건립 지원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112476"/>
              </p:ext>
            </p:extLst>
          </p:nvPr>
        </p:nvGraphicFramePr>
        <p:xfrm>
          <a:off x="3007219" y="4394141"/>
          <a:ext cx="7091215" cy="1565721"/>
        </p:xfrm>
        <a:graphic>
          <a:graphicData uri="http://schemas.openxmlformats.org/drawingml/2006/table">
            <a:tbl>
              <a:tblPr/>
              <a:tblGrid>
                <a:gridCol w="1836309">
                  <a:extLst>
                    <a:ext uri="{9D8B030D-6E8A-4147-A177-3AD203B41FA5}">
                      <a16:colId xmlns:a16="http://schemas.microsoft.com/office/drawing/2014/main" xmlns="" val="1004212535"/>
                    </a:ext>
                  </a:extLst>
                </a:gridCol>
                <a:gridCol w="4117859">
                  <a:extLst>
                    <a:ext uri="{9D8B030D-6E8A-4147-A177-3AD203B41FA5}">
                      <a16:colId xmlns:a16="http://schemas.microsoft.com/office/drawing/2014/main" xmlns="" val="2376833677"/>
                    </a:ext>
                  </a:extLst>
                </a:gridCol>
                <a:gridCol w="1137047">
                  <a:extLst>
                    <a:ext uri="{9D8B030D-6E8A-4147-A177-3AD203B41FA5}">
                      <a16:colId xmlns:a16="http://schemas.microsoft.com/office/drawing/2014/main" xmlns="" val="3550458509"/>
                    </a:ext>
                  </a:extLst>
                </a:gridCol>
              </a:tblGrid>
              <a:tr h="4044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ysClr val="windowText" lastClr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ysClr val="windowText" lastClr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주요사항</a:t>
                      </a: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ysClr val="windowText" lastClr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비고</a:t>
                      </a:r>
                      <a:endParaRPr lang="ko-KR" altLang="en-US" sz="1200" kern="0" spc="0" dirty="0">
                        <a:solidFill>
                          <a:sysClr val="windowText" lastClr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604370"/>
                  </a:ext>
                </a:extLst>
              </a:tr>
              <a:tr h="387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대부 계약해지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대한적십자사 계약 해지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25256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4132089"/>
                  </a:ext>
                </a:extLst>
              </a:tr>
              <a:tr h="387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토지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건물 매각계약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 토지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건물 소유권 이전 및 전세권 설정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25256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62971590"/>
                  </a:ext>
                </a:extLst>
              </a:tr>
              <a:tr h="3870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소유권 이전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-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 매각대금 납부 후 소유권 이전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25256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972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백만원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3915390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공공산후조리원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건립</a:t>
              </a:r>
            </a:p>
          </p:txBody>
        </p:sp>
      </p:grpSp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xmlns="" id="{B92932EB-1D19-6D28-6670-7EFE7803E818}"/>
              </a:ext>
            </a:extLst>
          </p:cNvPr>
          <p:cNvSpPr/>
          <p:nvPr/>
        </p:nvSpPr>
        <p:spPr>
          <a:xfrm>
            <a:off x="3007219" y="3945514"/>
            <a:ext cx="3850855" cy="328472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공공산후조리원 건립 토지 및 건물 매각 완료 </a:t>
            </a:r>
            <a:endParaRPr lang="ko-KR" altLang="en-US" sz="1600" dirty="0">
              <a:solidFill>
                <a:schemeClr val="bg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1" name="모서리가 둥근 직사각형 31">
            <a:extLst>
              <a:ext uri="{FF2B5EF4-FFF2-40B4-BE49-F238E27FC236}">
                <a16:creationId xmlns:a16="http://schemas.microsoft.com/office/drawing/2014/main" xmlns="" id="{63C5CBD9-A801-21C1-555A-78E011D947C9}"/>
              </a:ext>
            </a:extLst>
          </p:cNvPr>
          <p:cNvSpPr/>
          <p:nvPr/>
        </p:nvSpPr>
        <p:spPr>
          <a:xfrm>
            <a:off x="4625826" y="1157961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37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37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xmlns="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605402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‘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탄소중립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’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친환경 신재생에너지 확대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127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절감활동을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전기 사용량 절감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예산절감 및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저탄소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녹색성장을 위한 중추적 대처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에너지 절감목표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200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(127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/63.5%)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그린리모델링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 선정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태양광 설치계획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사업 태양광 착공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645998"/>
              </p:ext>
            </p:extLst>
          </p:nvPr>
        </p:nvGraphicFramePr>
        <p:xfrm>
          <a:off x="3025811" y="5357208"/>
          <a:ext cx="5207329" cy="772559"/>
        </p:xfrm>
        <a:graphic>
          <a:graphicData uri="http://schemas.openxmlformats.org/drawingml/2006/table">
            <a:tbl>
              <a:tblPr/>
              <a:tblGrid>
                <a:gridCol w="6408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07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06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806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067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4090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40908">
                  <a:extLst>
                    <a:ext uri="{9D8B030D-6E8A-4147-A177-3AD203B41FA5}">
                      <a16:colId xmlns:a16="http://schemas.microsoft.com/office/drawing/2014/main" xmlns="" val="3494844677"/>
                    </a:ext>
                  </a:extLst>
                </a:gridCol>
                <a:gridCol w="640908">
                  <a:extLst>
                    <a:ext uri="{9D8B030D-6E8A-4147-A177-3AD203B41FA5}">
                      <a16:colId xmlns:a16="http://schemas.microsoft.com/office/drawing/2014/main" xmlns="" val="1274000170"/>
                    </a:ext>
                  </a:extLst>
                </a:gridCol>
                <a:gridCol w="640908">
                  <a:extLst>
                    <a:ext uri="{9D8B030D-6E8A-4147-A177-3AD203B41FA5}">
                      <a16:colId xmlns:a16="http://schemas.microsoft.com/office/drawing/2014/main" xmlns="" val="353889848"/>
                    </a:ext>
                  </a:extLst>
                </a:gridCol>
              </a:tblGrid>
              <a:tr h="307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비고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47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절감</a:t>
                      </a:r>
                      <a:endParaRPr lang="en-US" altLang="ko-KR" sz="12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금액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127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52</a:t>
                      </a: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30</a:t>
                      </a: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26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에너지 절감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56" name="모서리가 둥근 직사각형 31">
            <a:extLst>
              <a:ext uri="{FF2B5EF4-FFF2-40B4-BE49-F238E27FC236}">
                <a16:creationId xmlns:a16="http://schemas.microsoft.com/office/drawing/2014/main" xmlns="" id="{2A958C5E-B5AA-AFC5-5BB1-6E8B5135F564}"/>
              </a:ext>
            </a:extLst>
          </p:cNvPr>
          <p:cNvSpPr/>
          <p:nvPr/>
        </p:nvSpPr>
        <p:spPr>
          <a:xfrm>
            <a:off x="3025811" y="4921155"/>
            <a:ext cx="1656184" cy="3197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에너지 절감 금액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E78819F6-5731-9E88-2C28-9BBC42945D86}"/>
              </a:ext>
            </a:extLst>
          </p:cNvPr>
          <p:cNvSpPr txBox="1"/>
          <p:nvPr/>
        </p:nvSpPr>
        <p:spPr>
          <a:xfrm>
            <a:off x="7263488" y="5004930"/>
            <a:ext cx="1080119" cy="27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7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70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3" name="모서리가 둥근 직사각형 31">
            <a:extLst>
              <a:ext uri="{FF2B5EF4-FFF2-40B4-BE49-F238E27FC236}">
                <a16:creationId xmlns:a16="http://schemas.microsoft.com/office/drawing/2014/main" xmlns="" id="{9D0F0BFC-98B4-2F05-00D7-7CCE5731A76D}"/>
              </a:ext>
            </a:extLst>
          </p:cNvPr>
          <p:cNvSpPr/>
          <p:nvPr/>
        </p:nvSpPr>
        <p:spPr>
          <a:xfrm>
            <a:off x="448181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xmlns="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80193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xmlns="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61616"/>
              </p:ext>
            </p:extLst>
          </p:nvPr>
        </p:nvGraphicFramePr>
        <p:xfrm>
          <a:off x="331980" y="1712721"/>
          <a:ext cx="9982479" cy="5508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347851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인플루엔자 예방접종 인원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4044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61924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인플루엔자 예방접종 인원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349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인플루엔자 신청 현황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 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570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어르신 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200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어린이 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355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임산부 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추진 실적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22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어린이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22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431,640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2023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종료 시</a:t>
                      </a:r>
                      <a:endParaRPr kumimoji="1" lang="en-US" altLang="ko-KR" sz="18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어르신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2023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소진 시</a:t>
                      </a:r>
                      <a:endParaRPr kumimoji="1" lang="en-US" altLang="ko-KR" sz="18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임신부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2023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종료 시</a:t>
                      </a:r>
                      <a:endParaRPr kumimoji="1" lang="en-US" altLang="ko-KR" sz="18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55877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협력체계 활성화 → 예방접종 시기 등 사전 안내</a:t>
                      </a:r>
                      <a:endParaRPr kumimoji="1" lang="en-US" altLang="ko-KR" sz="18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접종 시기에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맟춰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강화 → 포스터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홈페이지 등</a:t>
                      </a:r>
                      <a:endParaRPr kumimoji="1" lang="en-US" altLang="ko-KR" sz="14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4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인플루엔자 예방접종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xmlns="" id="{9F411E2B-F972-30D4-922A-B4DE10BA7350}"/>
              </a:ext>
            </a:extLst>
          </p:cNvPr>
          <p:cNvSpPr/>
          <p:nvPr/>
        </p:nvSpPr>
        <p:spPr>
          <a:xfrm>
            <a:off x="4625826" y="1167852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65255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xmlns="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457011"/>
              </p:ext>
            </p:extLst>
          </p:nvPr>
        </p:nvGraphicFramePr>
        <p:xfrm>
          <a:off x="331980" y="1725512"/>
          <a:ext cx="9982479" cy="550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7467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 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 이상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12228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63368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도출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70409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폐쇄성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폐질환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915318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적극적 설명 및 협의로 평가지표 향상을 위해 노력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3529761"/>
                  </a:ext>
                </a:extLst>
              </a:tr>
              <a:tr h="1456221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평가의 수술의 예방적 항생제 투여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종료율이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6.9%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로 저 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조하여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진료과의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지속적인 협조 요청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 진료과장 및 협력부서의 협의 진행 예정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맞춤형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QI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전문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컨설팅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기관방문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예정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예정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xmlns="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xmlns="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graphicFrame>
        <p:nvGraphicFramePr>
          <p:cNvPr id="18" name="표 18">
            <a:extLst>
              <a:ext uri="{FF2B5EF4-FFF2-40B4-BE49-F238E27FC236}">
                <a16:creationId xmlns:a16="http://schemas.microsoft.com/office/drawing/2014/main" xmlns="" id="{FCD2B10A-2758-0E36-5027-6801539DE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889035"/>
              </p:ext>
            </p:extLst>
          </p:nvPr>
        </p:nvGraphicFramePr>
        <p:xfrm>
          <a:off x="2910103" y="2447970"/>
          <a:ext cx="323549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007">
                  <a:extLst>
                    <a:ext uri="{9D8B030D-6E8A-4147-A177-3AD203B41FA5}">
                      <a16:colId xmlns:a16="http://schemas.microsoft.com/office/drawing/2014/main" xmlns="" val="3057845808"/>
                    </a:ext>
                  </a:extLst>
                </a:gridCol>
                <a:gridCol w="1056488">
                  <a:extLst>
                    <a:ext uri="{9D8B030D-6E8A-4147-A177-3AD203B41FA5}">
                      <a16:colId xmlns:a16="http://schemas.microsoft.com/office/drawing/2014/main" xmlns="" val="2908780279"/>
                    </a:ext>
                  </a:extLst>
                </a:gridCol>
              </a:tblGrid>
              <a:tr h="23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폐렴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3589862"/>
                  </a:ext>
                </a:extLst>
              </a:tr>
              <a:tr h="23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수혈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en-US" altLang="ko-KR" sz="1600" b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26168607"/>
                  </a:ext>
                </a:extLst>
              </a:tr>
              <a:tr h="23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만성 폐쇄성 폐질환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rgbClr val="FF9429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rgbClr val="FF9429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en-US" altLang="ko-KR" sz="1600" b="0" dirty="0">
                        <a:solidFill>
                          <a:srgbClr val="FF9429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59162610"/>
                  </a:ext>
                </a:extLst>
              </a:tr>
              <a:tr h="2385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수술의 예방적 항생제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rgbClr val="FFC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</a:t>
                      </a:r>
                      <a:r>
                        <a:rPr lang="ko-KR" altLang="en-US" sz="1600" b="0" dirty="0">
                          <a:solidFill>
                            <a:srgbClr val="FFC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endParaRPr lang="en-US" altLang="ko-KR" sz="1600" b="0" dirty="0">
                        <a:solidFill>
                          <a:srgbClr val="FFC00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30054164"/>
                  </a:ext>
                </a:extLst>
              </a:tr>
            </a:tbl>
          </a:graphicData>
        </a:graphic>
      </p:graphicFrame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xmlns="" id="{0B59EA8D-9679-25C0-2588-F95321F1F913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xmlns="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0" name="모서리가 둥근 직사각형 19"/>
          <p:cNvSpPr/>
          <p:nvPr/>
        </p:nvSpPr>
        <p:spPr>
          <a:xfrm>
            <a:off x="6313685" y="2454435"/>
            <a:ext cx="792088" cy="659461"/>
          </a:xfrm>
          <a:prstGeom prst="roundRect">
            <a:avLst>
              <a:gd name="adj" fmla="val 25333"/>
            </a:avLst>
          </a:prstGeom>
          <a:solidFill>
            <a:srgbClr val="30D80E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37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달 성</a:t>
            </a:r>
            <a:endParaRPr lang="en-US" altLang="ko-KR" sz="1637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3" name="모서리가 둥근 직사각형 31">
            <a:extLst>
              <a:ext uri="{FF2B5EF4-FFF2-40B4-BE49-F238E27FC236}">
                <a16:creationId xmlns:a16="http://schemas.microsoft.com/office/drawing/2014/main" xmlns="" id="{07F273C4-C999-CD7B-FFFC-B5DA17A578C1}"/>
              </a:ext>
            </a:extLst>
          </p:cNvPr>
          <p:cNvSpPr/>
          <p:nvPr/>
        </p:nvSpPr>
        <p:spPr>
          <a:xfrm>
            <a:off x="6313685" y="3200475"/>
            <a:ext cx="792088" cy="222855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37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 진</a:t>
            </a:r>
          </a:p>
        </p:txBody>
      </p:sp>
    </p:spTree>
    <p:extLst>
      <p:ext uri="{BB962C8B-B14F-4D97-AF65-F5344CB8AC3E}">
        <p14:creationId xmlns:p14="http://schemas.microsoft.com/office/powerpoint/2010/main" val="254832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xmlns="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792164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입원환자 영양관리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1,017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(113%)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설명환자 누락사유 현황파악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감소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내 공공병원 역할강화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921970" y="1168966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xmlns="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423763"/>
              </p:ext>
            </p:extLst>
          </p:nvPr>
        </p:nvGraphicFramePr>
        <p:xfrm>
          <a:off x="331980" y="1725513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2527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 실적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(460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252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192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(41.7%)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52527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9546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192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147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4,142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5,924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 : 122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▷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980302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외래진료과와 유기적 관계 형성을 통한 진료의뢰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관리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Q&amp;A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강좌를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통한 진료의뢰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시범사업 홍보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xmlns="" id="{8927087D-1B23-D233-2FA5-E9578DAB3A53}"/>
              </a:ext>
            </a:extLst>
          </p:cNvPr>
          <p:cNvSpPr/>
          <p:nvPr/>
        </p:nvSpPr>
        <p:spPr>
          <a:xfrm>
            <a:off x="4773638" y="1184632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xmlns="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xmlns="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xmlns="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xmlns="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22614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적극적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홍보를 통한 고객만족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xmlns="" id="{72C86EC2-D64D-9B7A-7F54-812F8ECC0F44}"/>
              </a:ext>
            </a:extLst>
          </p:cNvPr>
          <p:cNvSpPr/>
          <p:nvPr/>
        </p:nvSpPr>
        <p:spPr>
          <a:xfrm>
            <a:off x="5561930" y="1168966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xmlns="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717261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대면 홍보 확대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확대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마케팅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확대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사업장 및 단체를 대상으로 홍보의 적극성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현지출장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유인물 배포 등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마케팅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명함 배포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팜플렛 비치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/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홍보물 부착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우편물 발송 등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선진장례문화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도입 추진 중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관리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음식주문 전산화 등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프로그램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- 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하반기 </a:t>
                      </a:r>
                      <a:r>
                        <a:rPr kumimoji="1" lang="ko-KR" altLang="en-US" sz="14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김천의료원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선진지 벤치마킹 예정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고객만족도 조사결과를 반영한 업무개선 등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grpSp>
        <p:nvGrpSpPr>
          <p:cNvPr id="36" name="그룹 35"/>
          <p:cNvGrpSpPr/>
          <p:nvPr/>
        </p:nvGrpSpPr>
        <p:grpSpPr>
          <a:xfrm>
            <a:off x="6706464" y="1339171"/>
            <a:ext cx="3527229" cy="1753810"/>
            <a:chOff x="6706464" y="1339171"/>
            <a:chExt cx="3527229" cy="1753810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7673079" y="1880697"/>
              <a:ext cx="2560614" cy="1212284"/>
            </a:xfrm>
            <a:prstGeom prst="roundRect">
              <a:avLst>
                <a:gd name="adj" fmla="val 14333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ysClr val="windowText" lastClr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화재로 인한 전기공급 복구 지연으로 잠정 </a:t>
              </a:r>
              <a:r>
                <a:rPr lang="ko-KR" altLang="en-US" sz="1600" dirty="0" err="1" smtClean="0">
                  <a:solidFill>
                    <a:sysClr val="windowText" lastClr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장례업무</a:t>
              </a:r>
              <a:endParaRPr lang="en-US" altLang="ko-KR" sz="1600" dirty="0" smtClean="0">
                <a:solidFill>
                  <a:sysClr val="windowText" lastClr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  <a:p>
              <a:pPr algn="ctr"/>
              <a:r>
                <a:rPr lang="ko-KR" altLang="en-US" sz="1600" dirty="0" smtClean="0">
                  <a:solidFill>
                    <a:sysClr val="windowText" lastClr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중단에 </a:t>
              </a:r>
              <a:r>
                <a:rPr lang="ko-KR" altLang="en-US" sz="1600" dirty="0">
                  <a:solidFill>
                    <a:sysClr val="windowText" lastClr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의한 </a:t>
              </a:r>
              <a:r>
                <a:rPr lang="ko-KR" altLang="en-US" sz="1600" dirty="0" err="1">
                  <a:solidFill>
                    <a:sysClr val="windowText" lastClr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대면홍보</a:t>
              </a:r>
              <a:r>
                <a:rPr lang="ko-KR" altLang="en-US" sz="1600" dirty="0">
                  <a:solidFill>
                    <a:sysClr val="windowText" lastClr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</a:t>
              </a:r>
              <a:r>
                <a:rPr lang="ko-KR" altLang="en-US" sz="1600" dirty="0" smtClean="0">
                  <a:solidFill>
                    <a:sysClr val="windowText" lastClr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및</a:t>
              </a:r>
              <a:endParaRPr lang="en-US" altLang="ko-KR" sz="1600" dirty="0" smtClean="0">
                <a:solidFill>
                  <a:sysClr val="windowText" lastClr="0000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  <a:p>
              <a:pPr algn="ctr"/>
              <a:r>
                <a:rPr lang="ko-KR" altLang="en-US" sz="1600" dirty="0" smtClean="0">
                  <a:solidFill>
                    <a:sysClr val="windowText" lastClr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조문객 </a:t>
              </a:r>
              <a:r>
                <a:rPr lang="ko-KR" altLang="en-US" sz="1600" dirty="0">
                  <a:solidFill>
                    <a:sysClr val="windowText" lastClr="000000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마케팅 강화 어려움</a:t>
              </a:r>
            </a:p>
          </p:txBody>
        </p:sp>
        <p:sp>
          <p:nvSpPr>
            <p:cNvPr id="33" name="타원 32"/>
            <p:cNvSpPr/>
            <p:nvPr/>
          </p:nvSpPr>
          <p:spPr>
            <a:xfrm>
              <a:off x="7601071" y="2414831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5" name="꺾인 연결선 34"/>
            <p:cNvCxnSpPr>
              <a:stCxn id="26" idx="3"/>
              <a:endCxn id="33" idx="2"/>
            </p:cNvCxnSpPr>
            <p:nvPr/>
          </p:nvCxnSpPr>
          <p:spPr>
            <a:xfrm>
              <a:off x="6706464" y="1339171"/>
              <a:ext cx="894607" cy="1147668"/>
            </a:xfrm>
            <a:prstGeom prst="bentConnector3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224407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활성화</a:t>
              </a: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xmlns="" id="{EDEF4E37-314F-D352-2FF6-8DE9BC02F756}"/>
              </a:ext>
            </a:extLst>
          </p:cNvPr>
          <p:cNvSpPr/>
          <p:nvPr/>
        </p:nvSpPr>
        <p:spPr>
          <a:xfrm>
            <a:off x="462582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xmlns="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235422"/>
              </p:ext>
            </p:extLst>
          </p:nvPr>
        </p:nvGraphicFramePr>
        <p:xfrm>
          <a:off x="331980" y="1725515"/>
          <a:ext cx="9982479" cy="5510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615822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수익증대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(2,100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913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83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(39.6%)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90541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적극적인 홍보활동을 통한 검진 유치로 목표 달성</a:t>
                      </a:r>
                      <a:endParaRPr kumimoji="0"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고객의 </a:t>
                      </a:r>
                      <a:r>
                        <a:rPr kumimoji="1" lang="ko-KR" altLang="en-US" sz="180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니즈에</a:t>
                      </a:r>
                      <a:r>
                        <a:rPr kumimoji="1" lang="ko-KR" altLang="en-US" sz="180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맞춘 검진프로그램 개발 및 사전교육으로 목표 달성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15254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노인 검진 및 급식종사자 폐암검진 유치로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성과향상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사업장 검진협약을 통한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성과향상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상반기 종합검진 및 사업장검진 수검자 추가 검사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(Vitamin D)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시행으로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수검률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향상에 기여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고객의 검진 데이터를 반영한 맞춤형 검진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가이딩으로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만족도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향상 및 검진 효율                  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marB="3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245559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진정관리 인력 부족으로 낙상 위험성 노출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장애친화검진 수행을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위한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및 장비 검토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홍보에 대한 직원들의 적극적인 활동 참여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외국인 계절 근로자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마약검사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다양한 검진 사업을 통한 수익 창출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95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xmlns="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sp>
        <p:nvSpPr>
          <p:cNvPr id="17" name="모서리가 둥근 직사각형 31">
            <a:extLst>
              <a:ext uri="{FF2B5EF4-FFF2-40B4-BE49-F238E27FC236}">
                <a16:creationId xmlns:a16="http://schemas.microsoft.com/office/drawing/2014/main" xmlns="" id="{4C5502A7-BE23-44E6-A6C5-DA59B076D82C}"/>
              </a:ext>
            </a:extLst>
          </p:cNvPr>
          <p:cNvSpPr/>
          <p:nvPr/>
        </p:nvSpPr>
        <p:spPr>
          <a:xfrm>
            <a:off x="498586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94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37" dirty="0" err="1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37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xmlns="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xmlns="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469172"/>
              </p:ext>
            </p:extLst>
          </p:nvPr>
        </p:nvGraphicFramePr>
        <p:xfrm>
          <a:off x="331980" y="1725511"/>
          <a:ext cx="9982479" cy="5510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297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598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응급의료기관 평가 관련 순회 컨설팅 실시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전라북도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5712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1323474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 지표관리실적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21415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 환자 진료 가능하도록 의료진 확보 및 진료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영역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3529761"/>
                  </a:ext>
                </a:extLst>
              </a:tr>
              <a:tr h="973134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공석인 </a:t>
                      </a:r>
                      <a:r>
                        <a:rPr kumimoji="1" lang="ko-KR" altLang="en-US" sz="1800" kern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의사 충원으로 지역 응급의료기관 역할 향상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전원 제고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466503"/>
              </p:ext>
            </p:extLst>
          </p:nvPr>
        </p:nvGraphicFramePr>
        <p:xfrm>
          <a:off x="2893784" y="4100042"/>
          <a:ext cx="715170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1900">
                  <a:extLst>
                    <a:ext uri="{9D8B030D-6E8A-4147-A177-3AD203B41FA5}">
                      <a16:colId xmlns:a16="http://schemas.microsoft.com/office/drawing/2014/main" xmlns="" val="638331159"/>
                    </a:ext>
                  </a:extLst>
                </a:gridCol>
                <a:gridCol w="1107452">
                  <a:extLst>
                    <a:ext uri="{9D8B030D-6E8A-4147-A177-3AD203B41FA5}">
                      <a16:colId xmlns:a16="http://schemas.microsoft.com/office/drawing/2014/main" xmlns="" val="1922390057"/>
                    </a:ext>
                  </a:extLst>
                </a:gridCol>
                <a:gridCol w="1107452">
                  <a:extLst>
                    <a:ext uri="{9D8B030D-6E8A-4147-A177-3AD203B41FA5}">
                      <a16:colId xmlns:a16="http://schemas.microsoft.com/office/drawing/2014/main" xmlns="" val="1386849516"/>
                    </a:ext>
                  </a:extLst>
                </a:gridCol>
                <a:gridCol w="1107452">
                  <a:extLst>
                    <a:ext uri="{9D8B030D-6E8A-4147-A177-3AD203B41FA5}">
                      <a16:colId xmlns:a16="http://schemas.microsoft.com/office/drawing/2014/main" xmlns="" val="3963577612"/>
                    </a:ext>
                  </a:extLst>
                </a:gridCol>
                <a:gridCol w="1107452">
                  <a:extLst>
                    <a:ext uri="{9D8B030D-6E8A-4147-A177-3AD203B41FA5}">
                      <a16:colId xmlns:a16="http://schemas.microsoft.com/office/drawing/2014/main" xmlns="" val="1402810963"/>
                    </a:ext>
                  </a:extLst>
                </a:gridCol>
              </a:tblGrid>
              <a:tr h="225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4741622"/>
                  </a:ext>
                </a:extLst>
              </a:tr>
              <a:tr h="269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중증상병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해당환자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구성비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5.5%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4.53%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82.4%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5087675"/>
                  </a:ext>
                </a:extLst>
              </a:tr>
              <a:tr h="2362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최종 치료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제공율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65.0%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34.2%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52.6%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1137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감염예방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교육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xmlns="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876325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감염예방 교육인원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1,244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(124.4%)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교육인원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접점부서 직원 손 위생 증진활동 강화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(527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올바른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 여부에 대해 현장 방문을 통한 모니터링 실시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주기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급성기병원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인증 대비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부서순회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 위생 증진활동 우수직원 및 우수 부서에 대한 포상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계획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(2023.11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예정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xmlns="" id="{63C5CBD9-A801-21C1-555A-78E011D947C9}"/>
              </a:ext>
            </a:extLst>
          </p:cNvPr>
          <p:cNvSpPr/>
          <p:nvPr/>
        </p:nvSpPr>
        <p:spPr>
          <a:xfrm>
            <a:off x="5201890" y="1168966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37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의료 질 및 환자 안전 향상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xmlns="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44038"/>
              </p:ext>
            </p:extLst>
          </p:nvPr>
        </p:nvGraphicFramePr>
        <p:xfrm>
          <a:off x="331980" y="1725511"/>
          <a:ext cx="9982479" cy="5798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표준진료지침 개발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갱신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건수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    - </a:t>
                      </a:r>
                      <a:r>
                        <a:rPr kumimoji="1" lang="ko-KR" altLang="en-US" sz="14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신규질환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계획서 제출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    -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공공의료 표준진료지침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CP</a:t>
                      </a:r>
                      <a:r>
                        <a:rPr kumimoji="1" lang="en-US" altLang="ko-KR" sz="14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국립중앙의료원 연계 적용확대질환 참여 개발</a:t>
                      </a:r>
                      <a:endParaRPr kumimoji="1" lang="en-US" altLang="ko-KR" sz="14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신규질환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계획서 제출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정형외과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슬관절치환술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비뇨의학과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쇄석술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신경과   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대상포진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표준화된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 과정 및 양질의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연계 표준진료지침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적용확대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질환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개발 참여 및 자체개발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- 2023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신규질환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계획서 제출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- 2023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 표준진료지침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적용 확대 질환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정형외과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슬관절치환술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개발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   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- 2023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자체 개발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비뇨의학과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쇄석술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1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  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- 2023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주기적 갱신 질환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신경과 대상포진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회의 진행 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1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개발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갱신</a:t>
                      </a:r>
                      <a:r>
                        <a:rPr kumimoji="1" lang="en-US" altLang="ko-KR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자발적 참여 유도 및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적용율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향상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 개발 및 적용을 통한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포상금 지급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xmlns="" id="{7590A5D7-6B79-BED7-F06B-B13CF35B671C}"/>
              </a:ext>
            </a:extLst>
          </p:cNvPr>
          <p:cNvSpPr/>
          <p:nvPr/>
        </p:nvSpPr>
        <p:spPr>
          <a:xfrm>
            <a:off x="520189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</p:spTree>
    <p:extLst>
      <p:ext uri="{BB962C8B-B14F-4D97-AF65-F5344CB8AC3E}">
        <p14:creationId xmlns:p14="http://schemas.microsoft.com/office/powerpoint/2010/main" val="72655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xmlns="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904194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공공보건의료서비스 사업 인원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(17,151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13,436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(78.3%)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의료안전망 구축 등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구축 등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재가장애인 무료 건강검진 시행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~11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연구지원 사업 시행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55981"/>
              </p:ext>
            </p:extLst>
          </p:nvPr>
        </p:nvGraphicFramePr>
        <p:xfrm>
          <a:off x="2893779" y="4208703"/>
          <a:ext cx="7151711" cy="1910279"/>
        </p:xfrm>
        <a:graphic>
          <a:graphicData uri="http://schemas.openxmlformats.org/drawingml/2006/table">
            <a:tbl>
              <a:tblPr/>
              <a:tblGrid>
                <a:gridCol w="2808874">
                  <a:extLst>
                    <a:ext uri="{9D8B030D-6E8A-4147-A177-3AD203B41FA5}">
                      <a16:colId xmlns:a16="http://schemas.microsoft.com/office/drawing/2014/main" xmlns="" val="3717080001"/>
                    </a:ext>
                  </a:extLst>
                </a:gridCol>
                <a:gridCol w="668780">
                  <a:extLst>
                    <a:ext uri="{9D8B030D-6E8A-4147-A177-3AD203B41FA5}">
                      <a16:colId xmlns:a16="http://schemas.microsoft.com/office/drawing/2014/main" xmlns="" val="1553004491"/>
                    </a:ext>
                  </a:extLst>
                </a:gridCol>
                <a:gridCol w="2931611">
                  <a:extLst>
                    <a:ext uri="{9D8B030D-6E8A-4147-A177-3AD203B41FA5}">
                      <a16:colId xmlns:a16="http://schemas.microsoft.com/office/drawing/2014/main" xmlns="" val="2291797079"/>
                    </a:ext>
                  </a:extLst>
                </a:gridCol>
                <a:gridCol w="742446">
                  <a:extLst>
                    <a:ext uri="{9D8B030D-6E8A-4147-A177-3AD203B41FA5}">
                      <a16:colId xmlns:a16="http://schemas.microsoft.com/office/drawing/2014/main" xmlns="" val="3509370478"/>
                    </a:ext>
                  </a:extLst>
                </a:gridCol>
              </a:tblGrid>
              <a:tr h="297409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40251997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구축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735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치매노인 맞춤형 건강관리 서비스 지원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2,078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7314672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취약계층 아동 건강관리 서비스 지원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6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노화 연구 지원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0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00152941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호흡기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질환자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맞춤형 재활서비스 지원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2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사회활동 공헌 강화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149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90269067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운영 지원 활성화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8,841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호스피스 완화의료병동 운영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0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18432427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재가장애인 복지프로그램</a:t>
                      </a:r>
                      <a:r>
                        <a:rPr lang="ko-KR" altLang="en-US" sz="1200" b="0" kern="0" spc="0" baseline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 제공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연명의료결정제도 활성화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5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35764191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300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l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정신건강 네트워크 구축</a:t>
                      </a:r>
                    </a:p>
                  </a:txBody>
                  <a:tcPr marL="180000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384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7484929"/>
                  </a:ext>
                </a:extLst>
              </a:tr>
              <a:tr h="230410">
                <a:tc>
                  <a:txBody>
                    <a:bodyPr/>
                    <a:lstStyle/>
                    <a:p>
                      <a:pPr marL="0" marR="2540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</a:p>
                  </a:txBody>
                  <a:tcPr marL="180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418</a:t>
                      </a:r>
                    </a:p>
                  </a:txBody>
                  <a:tcPr marL="0" marR="42094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합계</a:t>
                      </a:r>
                    </a:p>
                  </a:txBody>
                  <a:tcPr marL="20938" marR="2093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13,436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88891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sp>
        <p:nvSpPr>
          <p:cNvPr id="6" name="TextBox 5"/>
          <p:cNvSpPr txBox="1"/>
          <p:nvPr/>
        </p:nvSpPr>
        <p:spPr>
          <a:xfrm>
            <a:off x="9312630" y="3893505"/>
            <a:ext cx="808724" cy="27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xmlns="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xmlns="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xmlns="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필수공공보건의료 제공 체계 확충</a:t>
              </a: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xmlns="" id="{93E205E0-C252-84EB-32D6-BBEC02A60139}"/>
              </a:ext>
            </a:extLst>
          </p:cNvPr>
          <p:cNvSpPr/>
          <p:nvPr/>
        </p:nvSpPr>
        <p:spPr>
          <a:xfrm>
            <a:off x="62121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xmlns="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281425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xmlns="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72646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지역책임의료기관 사업 인원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(2,345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2,108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(89.9%)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지역책임의료기관 역할 강화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지역책임의료기관 역할 강화</a:t>
                      </a:r>
                      <a:r>
                        <a:rPr kumimoji="0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kumimoji="0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kumimoji="0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연계 사업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연계기관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간담회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보건인력교육 시행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572530"/>
              </p:ext>
            </p:extLst>
          </p:nvPr>
        </p:nvGraphicFramePr>
        <p:xfrm>
          <a:off x="2893779" y="4275280"/>
          <a:ext cx="7151711" cy="1643293"/>
        </p:xfrm>
        <a:graphic>
          <a:graphicData uri="http://schemas.openxmlformats.org/drawingml/2006/table">
            <a:tbl>
              <a:tblPr/>
              <a:tblGrid>
                <a:gridCol w="2809512">
                  <a:extLst>
                    <a:ext uri="{9D8B030D-6E8A-4147-A177-3AD203B41FA5}">
                      <a16:colId xmlns:a16="http://schemas.microsoft.com/office/drawing/2014/main" xmlns="" val="3717080001"/>
                    </a:ext>
                  </a:extLst>
                </a:gridCol>
                <a:gridCol w="767157">
                  <a:extLst>
                    <a:ext uri="{9D8B030D-6E8A-4147-A177-3AD203B41FA5}">
                      <a16:colId xmlns:a16="http://schemas.microsoft.com/office/drawing/2014/main" xmlns="" val="1553004491"/>
                    </a:ext>
                  </a:extLst>
                </a:gridCol>
                <a:gridCol w="2809200">
                  <a:extLst>
                    <a:ext uri="{9D8B030D-6E8A-4147-A177-3AD203B41FA5}">
                      <a16:colId xmlns:a16="http://schemas.microsoft.com/office/drawing/2014/main" xmlns="" val="2291797079"/>
                    </a:ext>
                  </a:extLst>
                </a:gridCol>
                <a:gridCol w="765842">
                  <a:extLst>
                    <a:ext uri="{9D8B030D-6E8A-4147-A177-3AD203B41FA5}">
                      <a16:colId xmlns:a16="http://schemas.microsoft.com/office/drawing/2014/main" xmlns="" val="3509370478"/>
                    </a:ext>
                  </a:extLst>
                </a:gridCol>
              </a:tblGrid>
              <a:tr h="385797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사업실적</a:t>
                      </a:r>
                    </a:p>
                  </a:txBody>
                  <a:tcPr marL="20938" marR="2093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40251997"/>
                  </a:ext>
                </a:extLst>
              </a:tr>
              <a:tr h="314374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필수보건의료 네트워크 구축</a:t>
                      </a:r>
                    </a:p>
                  </a:txBody>
                  <a:tcPr marL="108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124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감염관리 및 환자안전 관리 강화</a:t>
                      </a:r>
                    </a:p>
                  </a:txBody>
                  <a:tcPr marL="108000" marR="20938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744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7314672"/>
                  </a:ext>
                </a:extLst>
              </a:tr>
              <a:tr h="314374">
                <a:tc>
                  <a:txBody>
                    <a:bodyPr/>
                    <a:lstStyle/>
                    <a:p>
                      <a:pPr marL="0" marR="25400" lvl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퇴원환자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 지역사회 연계 활성화</a:t>
                      </a:r>
                    </a:p>
                  </a:txBody>
                  <a:tcPr marL="108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남원권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맞춤형 재활 운동 구축</a:t>
                      </a:r>
                    </a:p>
                  </a:txBody>
                  <a:tcPr marL="108000" marR="20938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00152941"/>
                  </a:ext>
                </a:extLst>
              </a:tr>
              <a:tr h="314374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중증응급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이송〮전원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프로세스 구축</a:t>
                      </a:r>
                    </a:p>
                  </a:txBody>
                  <a:tcPr marL="108000" marR="20938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만성질환 예방 및 관리서비스 강화</a:t>
                      </a:r>
                    </a:p>
                  </a:txBody>
                  <a:tcPr marL="108000" marR="20938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1,107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90269067"/>
                  </a:ext>
                </a:extLst>
              </a:tr>
              <a:tr h="314374">
                <a:tc gridSpan="4">
                  <a:txBody>
                    <a:bodyPr/>
                    <a:lstStyle/>
                    <a:p>
                      <a:pPr marL="0" marR="254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     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I</a:t>
                      </a:r>
                      <a:r>
                        <a:rPr kumimoji="0" lang="en-US" altLang="ko-KR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     </a:t>
                      </a:r>
                      <a:r>
                        <a:rPr kumimoji="0" lang="en-US" altLang="ko-KR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2,108</a:t>
                      </a:r>
                      <a:endParaRPr lang="en-US" altLang="ko-KR" sz="180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0938" marR="20938" marT="0" marB="1800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254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3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 (본문)"/>
                        <a:ea typeface="+mn-ea"/>
                        <a:cs typeface="+mn-cs"/>
                      </a:endParaRPr>
                    </a:p>
                  </a:txBody>
                  <a:tcPr marL="20938" marR="20938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나눔스퀘어OTF Bold" panose="020B0600000101010101" pitchFamily="34" charset="-127"/>
                          <a:ea typeface="나눔스퀘어OTF Bold" panose="020B0600000101010101" pitchFamily="34" charset="-127"/>
                        </a:rPr>
                        <a:t>405</a:t>
                      </a:r>
                    </a:p>
                  </a:txBody>
                  <a:tcPr marL="0" marR="84188" marT="0" marB="0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8889100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C8C5452-C40E-233B-9634-DFD502B3AB2C}"/>
              </a:ext>
            </a:extLst>
          </p:cNvPr>
          <p:cNvSpPr txBox="1"/>
          <p:nvPr/>
        </p:nvSpPr>
        <p:spPr>
          <a:xfrm>
            <a:off x="9312630" y="4003026"/>
            <a:ext cx="808724" cy="27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xmlns="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xmlns="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xmlns="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필수공공보건의료 제도 기반 강화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xmlns="" id="{FB80939F-4C8F-1BC6-001C-E468D1FC9A16}"/>
              </a:ext>
            </a:extLst>
          </p:cNvPr>
          <p:cNvSpPr/>
          <p:nvPr/>
        </p:nvSpPr>
        <p:spPr>
          <a:xfrm>
            <a:off x="619658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xmlns="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xmlns="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03609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xmlns="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007791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(100.0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 보호자 없는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제공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추후 확대방안 검토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→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병상가동율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90%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유지시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확대운영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71436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xmlns="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xmlns="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xmlns="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xmlns="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안심병원 운영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xmlns="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xmlns="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62121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232546"/>
              </p:ext>
            </p:extLst>
          </p:nvPr>
        </p:nvGraphicFramePr>
        <p:xfrm>
          <a:off x="2893782" y="4715941"/>
          <a:ext cx="7151711" cy="1202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673">
                  <a:extLst>
                    <a:ext uri="{9D8B030D-6E8A-4147-A177-3AD203B41FA5}">
                      <a16:colId xmlns:a16="http://schemas.microsoft.com/office/drawing/2014/main" xmlns="" val="638331159"/>
                    </a:ext>
                  </a:extLst>
                </a:gridCol>
                <a:gridCol w="1021673">
                  <a:extLst>
                    <a:ext uri="{9D8B030D-6E8A-4147-A177-3AD203B41FA5}">
                      <a16:colId xmlns:a16="http://schemas.microsoft.com/office/drawing/2014/main" xmlns="" val="1922390057"/>
                    </a:ext>
                  </a:extLst>
                </a:gridCol>
                <a:gridCol w="1021673">
                  <a:extLst>
                    <a:ext uri="{9D8B030D-6E8A-4147-A177-3AD203B41FA5}">
                      <a16:colId xmlns:a16="http://schemas.microsoft.com/office/drawing/2014/main" xmlns="" val="1386849516"/>
                    </a:ext>
                  </a:extLst>
                </a:gridCol>
                <a:gridCol w="1021673">
                  <a:extLst>
                    <a:ext uri="{9D8B030D-6E8A-4147-A177-3AD203B41FA5}">
                      <a16:colId xmlns:a16="http://schemas.microsoft.com/office/drawing/2014/main" xmlns="" val="3963577612"/>
                    </a:ext>
                  </a:extLst>
                </a:gridCol>
                <a:gridCol w="1021673">
                  <a:extLst>
                    <a:ext uri="{9D8B030D-6E8A-4147-A177-3AD203B41FA5}">
                      <a16:colId xmlns:a16="http://schemas.microsoft.com/office/drawing/2014/main" xmlns="" val="1402810963"/>
                    </a:ext>
                  </a:extLst>
                </a:gridCol>
                <a:gridCol w="1021673">
                  <a:extLst>
                    <a:ext uri="{9D8B030D-6E8A-4147-A177-3AD203B41FA5}">
                      <a16:colId xmlns:a16="http://schemas.microsoft.com/office/drawing/2014/main" xmlns="" val="2866417106"/>
                    </a:ext>
                  </a:extLst>
                </a:gridCol>
                <a:gridCol w="1021673">
                  <a:extLst>
                    <a:ext uri="{9D8B030D-6E8A-4147-A177-3AD203B41FA5}">
                      <a16:colId xmlns:a16="http://schemas.microsoft.com/office/drawing/2014/main" xmlns="" val="3229141255"/>
                    </a:ext>
                  </a:extLst>
                </a:gridCol>
              </a:tblGrid>
              <a:tr h="3006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712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호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713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호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남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812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호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남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813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호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814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호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여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4741622"/>
                  </a:ext>
                </a:extLst>
              </a:tr>
              <a:tr h="3006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456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128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82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122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111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5087675"/>
                  </a:ext>
                </a:extLst>
              </a:tr>
              <a:tr h="3006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‘23. 5.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1137214"/>
                  </a:ext>
                </a:extLst>
              </a:tr>
              <a:tr h="3006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‘23. 6.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453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128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82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119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111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5750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05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xmlns="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998917"/>
              </p:ext>
            </p:extLst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xmlns="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09207"/>
              </p:ext>
            </p:extLst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xmlns="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xmlns="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xmlns="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xmlns="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2023</a:t>
              </a:r>
              <a:r>
                <a:rPr lang="ko-KR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3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분기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xmlns="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xmlns="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174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xmlns="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xmlns="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xmlns="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009379"/>
              </p:ext>
            </p:extLst>
          </p:nvPr>
        </p:nvGraphicFramePr>
        <p:xfrm>
          <a:off x="330822" y="1763611"/>
          <a:ext cx="9982477" cy="5475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356">
                  <a:extLst>
                    <a:ext uri="{9D8B030D-6E8A-4147-A177-3AD203B41FA5}">
                      <a16:colId xmlns:a16="http://schemas.microsoft.com/office/drawing/2014/main" xmlns="" val="3407573035"/>
                    </a:ext>
                  </a:extLst>
                </a:gridCol>
                <a:gridCol w="8150121">
                  <a:extLst>
                    <a:ext uri="{9D8B030D-6E8A-4147-A177-3AD203B41FA5}">
                      <a16:colId xmlns:a16="http://schemas.microsoft.com/office/drawing/2014/main" xmlns="" val="1952252168"/>
                    </a:ext>
                  </a:extLst>
                </a:gridCol>
              </a:tblGrid>
              <a:tr h="34639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향후일정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endParaRPr lang="ko-KR" altLang="en-US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99275"/>
                  </a:ext>
                </a:extLst>
              </a:tr>
              <a:tr h="20120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 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회의자료 제출기한 준수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- 2023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경영전략회의자료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2023·10·05(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목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까지 제출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4112689"/>
                  </a:ext>
                </a:extLst>
              </a:tr>
            </a:tbl>
          </a:graphicData>
        </a:graphic>
      </p:graphicFrame>
      <p:graphicFrame>
        <p:nvGraphicFramePr>
          <p:cNvPr id="18" name="표 19">
            <a:extLst>
              <a:ext uri="{FF2B5EF4-FFF2-40B4-BE49-F238E27FC236}">
                <a16:creationId xmlns:a16="http://schemas.microsoft.com/office/drawing/2014/main" xmlns="" id="{13127F94-32F1-B0C3-E02D-0755EC366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189563"/>
              </p:ext>
            </p:extLst>
          </p:nvPr>
        </p:nvGraphicFramePr>
        <p:xfrm>
          <a:off x="2609602" y="1763611"/>
          <a:ext cx="7344816" cy="3456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1699">
                  <a:extLst>
                    <a:ext uri="{9D8B030D-6E8A-4147-A177-3AD203B41FA5}">
                      <a16:colId xmlns:a16="http://schemas.microsoft.com/office/drawing/2014/main" xmlns="" val="956744368"/>
                    </a:ext>
                  </a:extLst>
                </a:gridCol>
                <a:gridCol w="5963117">
                  <a:extLst>
                    <a:ext uri="{9D8B030D-6E8A-4147-A177-3AD203B41FA5}">
                      <a16:colId xmlns:a16="http://schemas.microsoft.com/office/drawing/2014/main" xmlns="" val="324370156"/>
                    </a:ext>
                  </a:extLst>
                </a:gridCol>
              </a:tblGrid>
              <a:tr h="864097">
                <a:tc gridSpan="2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400" b="0" dirty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I</a:t>
                      </a:r>
                      <a:r>
                        <a:rPr kumimoji="1" lang="en-US" altLang="ko-KR" sz="24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</a:t>
                      </a:r>
                      <a:r>
                        <a:rPr kumimoji="1" lang="en-US" altLang="ko-KR" sz="2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2023</a:t>
                      </a:r>
                      <a:r>
                        <a:rPr kumimoji="1" lang="ko-KR" altLang="en-US" sz="2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년 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</a:t>
                      </a:r>
                      <a:r>
                        <a:rPr kumimoji="1" lang="ko-KR" altLang="en-US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분기 </a:t>
                      </a:r>
                      <a:r>
                        <a:rPr kumimoji="1" lang="ko-KR" altLang="en-US" sz="2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경영전략회의    </a:t>
                      </a:r>
                      <a:r>
                        <a:rPr kumimoji="1" lang="en-US" altLang="ko-KR" sz="2400" b="0" dirty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I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3375396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일정</a:t>
                      </a:r>
                      <a:r>
                        <a:rPr lang="en-US" alt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2023·10·18(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대회의실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83078061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 부서장 및 계장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79183751"/>
                  </a:ext>
                </a:extLst>
              </a:tr>
              <a:tr h="864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1" lang="ko-KR" altLang="en-US" sz="16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○ </a:t>
                      </a:r>
                      <a:r>
                        <a:rPr lang="en-US" altLang="ko-KR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2023·3</a:t>
                      </a:r>
                      <a:r>
                        <a:rPr lang="ko-KR" altLang="en-US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분기 </a:t>
                      </a:r>
                      <a:r>
                        <a:rPr lang="ko-KR" altLang="en-US" sz="160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주요업무 추진실적 보고 및 현안사항</a:t>
                      </a:r>
                      <a:endParaRPr lang="en-US" altLang="ko-KR" sz="160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○ </a:t>
                      </a:r>
                      <a:r>
                        <a:rPr lang="en-US" altLang="ko-KR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2023·4</a:t>
                      </a:r>
                      <a:r>
                        <a:rPr lang="ko-KR" altLang="en-US" sz="160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분기 </a:t>
                      </a:r>
                      <a:r>
                        <a:rPr lang="ko-KR" altLang="en-US" sz="160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주요업무 추진계획 보고</a:t>
                      </a:r>
                      <a:endParaRPr lang="en-US" altLang="ko-KR" sz="160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85243434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xmlns="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xmlns="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7149412" cy="596189"/>
            <a:chOff x="2886352" y="946343"/>
            <a:chExt cx="6114420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xmlns="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xmlns="" id="{91091932-FE53-87D4-AE25-7834EF9EEC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492259" y="6482063"/>
            <a:ext cx="3115651" cy="630083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xmlns="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3337193" cy="584775"/>
            <a:chOff x="465556" y="395461"/>
            <a:chExt cx="3337193" cy="584775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xmlns="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xmlns="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xmlns="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3280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불필요한 검사나 수술은 하지 않는 병원</a:t>
              </a:r>
              <a:endParaRPr lang="en-US" altLang="ko-KR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친절하고 설명 잘해주는 병원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xmlns="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2023</a:t>
            </a:r>
            <a:r>
              <a:rPr lang="ko-KR" altLang="en-US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3</a:t>
            </a:r>
            <a:r>
              <a:rPr lang="ko-KR" altLang="en-US" sz="3600" dirty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분기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C81ED68-FDFA-2A5D-A81F-E7CA37F243B6}"/>
              </a:ext>
            </a:extLst>
          </p:cNvPr>
          <p:cNvSpPr txBox="1"/>
          <p:nvPr/>
        </p:nvSpPr>
        <p:spPr>
          <a:xfrm>
            <a:off x="4193778" y="2023341"/>
            <a:ext cx="6339577" cy="1967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2023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3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분기 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다가올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4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분기에는 더욱 발전된 남원의료원이</a:t>
            </a:r>
            <a:endParaRPr lang="en-US" altLang="ko-KR" sz="2400" dirty="0">
              <a:solidFill>
                <a:schemeClr val="bg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될 수 있도록 목표 달성에 정진해 주시기 바랍니다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2023.07.19.(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24825</TotalTime>
  <Words>5145</Words>
  <Application>Microsoft Office PowerPoint</Application>
  <PresentationFormat>사용자 지정</PresentationFormat>
  <Paragraphs>1807</Paragraphs>
  <Slides>44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64" baseType="lpstr">
      <vt:lpstr>굴림</vt:lpstr>
      <vt:lpstr>Arial</vt:lpstr>
      <vt:lpstr>Pretendard Black</vt:lpstr>
      <vt:lpstr>KoPubWorld돋움체 Bold</vt:lpstr>
      <vt:lpstr>KoPubWorld돋움체 Light</vt:lpstr>
      <vt:lpstr>나눔스퀘어 Bold</vt:lpstr>
      <vt:lpstr>Pretendard ExtraBold</vt:lpstr>
      <vt:lpstr>맑은 고딕</vt:lpstr>
      <vt:lpstr>G마켓 산스 TTF Bold</vt:lpstr>
      <vt:lpstr>한컴돋움</vt:lpstr>
      <vt:lpstr>Pretendard Light</vt:lpstr>
      <vt:lpstr>Pretendard</vt:lpstr>
      <vt:lpstr>강원교육튼튼</vt:lpstr>
      <vt:lpstr>Pretendard SemiBold</vt:lpstr>
      <vt:lpstr>나눔스퀘어</vt:lpstr>
      <vt:lpstr>G마켓 산스 TTF Light</vt:lpstr>
      <vt:lpstr>KoPub돋움체 Bold</vt:lpstr>
      <vt:lpstr>Pretendard Medium</vt:lpstr>
      <vt:lpstr>KOHI배움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2386</cp:revision>
  <cp:lastPrinted>2023-07-19T09:21:39Z</cp:lastPrinted>
  <dcterms:created xsi:type="dcterms:W3CDTF">2019-08-13T02:34:25Z</dcterms:created>
  <dcterms:modified xsi:type="dcterms:W3CDTF">2023-07-19T09:35:04Z</dcterms:modified>
</cp:coreProperties>
</file>