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258" r:id="rId3"/>
    <p:sldId id="266" r:id="rId4"/>
    <p:sldId id="267" r:id="rId5"/>
    <p:sldId id="268" r:id="rId6"/>
    <p:sldId id="272" r:id="rId7"/>
    <p:sldId id="271" r:id="rId8"/>
    <p:sldId id="270" r:id="rId9"/>
    <p:sldId id="274" r:id="rId10"/>
    <p:sldId id="269" r:id="rId11"/>
    <p:sldId id="278" r:id="rId12"/>
    <p:sldId id="281" r:id="rId13"/>
    <p:sldId id="277" r:id="rId14"/>
    <p:sldId id="285" r:id="rId15"/>
    <p:sldId id="296" r:id="rId16"/>
    <p:sldId id="294" r:id="rId17"/>
    <p:sldId id="276" r:id="rId18"/>
    <p:sldId id="300" r:id="rId19"/>
    <p:sldId id="287" r:id="rId20"/>
    <p:sldId id="286" r:id="rId21"/>
    <p:sldId id="284" r:id="rId22"/>
    <p:sldId id="283" r:id="rId23"/>
    <p:sldId id="282" r:id="rId24"/>
    <p:sldId id="293" r:id="rId25"/>
    <p:sldId id="292" r:id="rId26"/>
    <p:sldId id="291" r:id="rId27"/>
    <p:sldId id="297" r:id="rId28"/>
    <p:sldId id="290" r:id="rId29"/>
    <p:sldId id="289" r:id="rId30"/>
    <p:sldId id="288" r:id="rId31"/>
    <p:sldId id="273" r:id="rId3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946A"/>
    <a:srgbClr val="4EC4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53685;&#54633;%20&#47928;&#49436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dLbls>
            <c:txPr>
              <a:bodyPr/>
              <a:lstStyle/>
              <a:p>
                <a:pPr>
                  <a:defRPr sz="800"/>
                </a:pPr>
                <a:endParaRPr lang="ko-K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Sheet1!$A$5:$L$5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Sheet1!$A$6:$L$6</c:f>
              <c:numCache>
                <c:formatCode>0.0%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0.996</c:v>
                </c:pt>
                <c:pt idx="6">
                  <c:v>0.997</c:v>
                </c:pt>
                <c:pt idx="7">
                  <c:v>0.99399999999999999</c:v>
                </c:pt>
                <c:pt idx="8">
                  <c:v>0.99399999999999999</c:v>
                </c:pt>
                <c:pt idx="9">
                  <c:v>0.99299999999999999</c:v>
                </c:pt>
                <c:pt idx="10">
                  <c:v>0.99399999999999999</c:v>
                </c:pt>
                <c:pt idx="11">
                  <c:v>0.99299999999999999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523200"/>
        <c:axId val="207946880"/>
      </c:lineChart>
      <c:catAx>
        <c:axId val="207523200"/>
        <c:scaling>
          <c:orientation val="minMax"/>
        </c:scaling>
        <c:delete val="0"/>
        <c:axPos val="b"/>
        <c:majorTickMark val="out"/>
        <c:minorTickMark val="none"/>
        <c:tickLblPos val="nextTo"/>
        <c:crossAx val="207946880"/>
        <c:crosses val="autoZero"/>
        <c:auto val="1"/>
        <c:lblAlgn val="ctr"/>
        <c:lblOffset val="100"/>
        <c:noMultiLvlLbl val="0"/>
      </c:catAx>
      <c:valAx>
        <c:axId val="207946880"/>
        <c:scaling>
          <c:orientation val="minMax"/>
          <c:max val="1"/>
          <c:min val="0.98799999999999999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07523200"/>
        <c:crosses val="autoZero"/>
        <c:crossBetween val="between"/>
        <c:majorUnit val="2.0000000000000005E-3"/>
        <c:minorUnit val="1.0000000000000003E-4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42102-9450-4580-8D79-6444AC8AEC5C}" type="datetimeFigureOut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2DB28-1F3B-4081-B136-99739B8BC4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86029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06310-AE9D-4FDA-AF60-964D6B6519C9}" type="datetimeFigureOut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B9792-68AC-43E4-9022-CF331BB218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18752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B9792-68AC-43E4-9022-CF331BB218B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52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B9792-68AC-43E4-9022-CF331BB218B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401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E329-DC70-431E-89E0-10265C0199ED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218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99D33-E1AB-433D-8026-2750C4661F1D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167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25DD0-40A6-411F-8F97-85262D2297C7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000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F4605-6BF4-4345-B3EA-521E8E9293EA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570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3F02-41DF-4105-92E3-F8FABECB6D0B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898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5514-A402-4401-9002-B63E137B0D67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608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2822-3888-4669-812B-6E26D231318C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675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6950-8B89-481B-9F52-102BE38BD876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6831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82DD2-98D1-4BEE-9577-83CFB6BCC6C1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304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11C6-E32D-40F8-A70E-F42BAC7D30BF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541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0EE2-D9CC-4790-B84D-E4248CDEAEB3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6725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DCE16-10AC-46E1-8C8A-CE0DE9C78CD0}" type="datetime1">
              <a:rPr lang="ko-KR" altLang="en-US" smtClean="0"/>
              <a:t>2023-07-26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B1AC7-9BA9-44FA-A21A-D7AD4D9C2C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62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microsoft.com/office/2007/relationships/hdphoto" Target="../media/hdphoto2.wdp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649" y="-1095"/>
            <a:ext cx="9159519" cy="6886480"/>
            <a:chOff x="-2649" y="-1095"/>
            <a:chExt cx="9159519" cy="6886480"/>
          </a:xfrm>
        </p:grpSpPr>
        <p:sp>
          <p:nvSpPr>
            <p:cNvPr id="4" name="직사각형 3"/>
            <p:cNvSpPr/>
            <p:nvPr/>
          </p:nvSpPr>
          <p:spPr>
            <a:xfrm>
              <a:off x="2997315" y="6813376"/>
              <a:ext cx="3189157" cy="45719"/>
            </a:xfrm>
            <a:prstGeom prst="rect">
              <a:avLst/>
            </a:prstGeom>
            <a:solidFill>
              <a:srgbClr val="4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 flipH="1">
              <a:off x="6186472" y="6813376"/>
              <a:ext cx="2957528" cy="45719"/>
            </a:xfrm>
            <a:prstGeom prst="rect">
              <a:avLst/>
            </a:prstGeom>
            <a:solidFill>
              <a:srgbClr val="115B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0" y="6813376"/>
              <a:ext cx="2997315" cy="45719"/>
            </a:xfrm>
            <a:prstGeom prst="rect">
              <a:avLst/>
            </a:prstGeom>
            <a:solidFill>
              <a:srgbClr val="40C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2997315" y="-1095"/>
              <a:ext cx="3189157" cy="45719"/>
            </a:xfrm>
            <a:prstGeom prst="rect">
              <a:avLst/>
            </a:prstGeom>
            <a:solidFill>
              <a:srgbClr val="4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 flipH="1">
              <a:off x="6186472" y="-1095"/>
              <a:ext cx="2957528" cy="45719"/>
            </a:xfrm>
            <a:prstGeom prst="rect">
              <a:avLst/>
            </a:prstGeom>
            <a:solidFill>
              <a:srgbClr val="115B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0" y="-1095"/>
              <a:ext cx="2997315" cy="45719"/>
            </a:xfrm>
            <a:prstGeom prst="rect">
              <a:avLst/>
            </a:prstGeom>
            <a:solidFill>
              <a:srgbClr val="40C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 rot="5400000">
              <a:off x="7539432" y="2912489"/>
              <a:ext cx="3189157" cy="45719"/>
            </a:xfrm>
            <a:prstGeom prst="rect">
              <a:avLst/>
            </a:prstGeom>
            <a:solidFill>
              <a:srgbClr val="4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 rot="5400000" flipH="1">
              <a:off x="7801863" y="5530377"/>
              <a:ext cx="2664296" cy="45719"/>
            </a:xfrm>
            <a:prstGeom prst="rect">
              <a:avLst/>
            </a:prstGeom>
            <a:solidFill>
              <a:srgbClr val="115B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 rot="5400000">
              <a:off x="8087248" y="1065880"/>
              <a:ext cx="2088232" cy="45719"/>
            </a:xfrm>
            <a:prstGeom prst="rect">
              <a:avLst/>
            </a:prstGeom>
            <a:solidFill>
              <a:srgbClr val="40C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 rot="5400000">
              <a:off x="-1571719" y="2840480"/>
              <a:ext cx="3189157" cy="45719"/>
            </a:xfrm>
            <a:prstGeom prst="rect">
              <a:avLst/>
            </a:prstGeom>
            <a:solidFill>
              <a:srgbClr val="4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 rot="5400000" flipH="1">
              <a:off x="-1309290" y="5530375"/>
              <a:ext cx="2664296" cy="45719"/>
            </a:xfrm>
            <a:prstGeom prst="rect">
              <a:avLst/>
            </a:prstGeom>
            <a:solidFill>
              <a:srgbClr val="115B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 rot="5400000">
              <a:off x="-1023905" y="1065880"/>
              <a:ext cx="2088232" cy="45719"/>
            </a:xfrm>
            <a:prstGeom prst="rect">
              <a:avLst/>
            </a:prstGeom>
            <a:solidFill>
              <a:srgbClr val="40C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37033"/>
              <a:ext cx="2771800" cy="28876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5286556" y="6537033"/>
              <a:ext cx="12801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전라북도</a:t>
              </a:r>
              <a:r>
                <a:rPr lang="ko-KR" altLang="en-US" sz="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8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남원의료원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6503519"/>
              <a:ext cx="270493" cy="282473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539552" y="1628800"/>
            <a:ext cx="8280920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2023</a:t>
            </a:r>
            <a:r>
              <a:rPr lang="ko-KR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 의무기록위원회 </a:t>
            </a:r>
            <a:endParaRPr lang="ko-KR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827584" y="2420888"/>
            <a:ext cx="78488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5383981" y="4941168"/>
            <a:ext cx="3436491" cy="476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   </a:t>
            </a:r>
            <a:r>
              <a:rPr lang="en-US" altLang="ko-KR" sz="24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의무기록</a:t>
            </a:r>
            <a:r>
              <a:rPr lang="en-US" altLang="ko-KR" sz="24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20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-2649" y="-1095"/>
            <a:ext cx="9159519" cy="6886479"/>
            <a:chOff x="-2649" y="-1095"/>
            <a:chExt cx="9159519" cy="6886479"/>
          </a:xfrm>
        </p:grpSpPr>
        <p:sp>
          <p:nvSpPr>
            <p:cNvPr id="6" name="직사각형 5"/>
            <p:cNvSpPr/>
            <p:nvPr/>
          </p:nvSpPr>
          <p:spPr>
            <a:xfrm>
              <a:off x="2997315" y="6813376"/>
              <a:ext cx="3189157" cy="45719"/>
            </a:xfrm>
            <a:prstGeom prst="rect">
              <a:avLst/>
            </a:prstGeom>
            <a:solidFill>
              <a:srgbClr val="4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 flipH="1">
              <a:off x="6186472" y="6813376"/>
              <a:ext cx="2957528" cy="45719"/>
            </a:xfrm>
            <a:prstGeom prst="rect">
              <a:avLst/>
            </a:prstGeom>
            <a:solidFill>
              <a:srgbClr val="115B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0" y="6813376"/>
              <a:ext cx="2997315" cy="45719"/>
            </a:xfrm>
            <a:prstGeom prst="rect">
              <a:avLst/>
            </a:prstGeom>
            <a:solidFill>
              <a:srgbClr val="40C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2997315" y="-1095"/>
              <a:ext cx="3189157" cy="45719"/>
            </a:xfrm>
            <a:prstGeom prst="rect">
              <a:avLst/>
            </a:prstGeom>
            <a:solidFill>
              <a:srgbClr val="4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 flipH="1">
              <a:off x="6186472" y="-1095"/>
              <a:ext cx="2957528" cy="45719"/>
            </a:xfrm>
            <a:prstGeom prst="rect">
              <a:avLst/>
            </a:prstGeom>
            <a:solidFill>
              <a:srgbClr val="115B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0" y="-1095"/>
              <a:ext cx="2997315" cy="45719"/>
            </a:xfrm>
            <a:prstGeom prst="rect">
              <a:avLst/>
            </a:prstGeom>
            <a:solidFill>
              <a:srgbClr val="40C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 rot="5400000">
              <a:off x="7539432" y="2840481"/>
              <a:ext cx="3189157" cy="45719"/>
            </a:xfrm>
            <a:prstGeom prst="rect">
              <a:avLst/>
            </a:prstGeom>
            <a:solidFill>
              <a:srgbClr val="4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 rot="5400000" flipH="1">
              <a:off x="7801863" y="5530376"/>
              <a:ext cx="2664296" cy="45719"/>
            </a:xfrm>
            <a:prstGeom prst="rect">
              <a:avLst/>
            </a:prstGeom>
            <a:solidFill>
              <a:srgbClr val="115B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 rot="5400000">
              <a:off x="8087248" y="1065880"/>
              <a:ext cx="2088232" cy="45719"/>
            </a:xfrm>
            <a:prstGeom prst="rect">
              <a:avLst/>
            </a:prstGeom>
            <a:solidFill>
              <a:srgbClr val="40C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 rot="5400000">
              <a:off x="-1571719" y="2840480"/>
              <a:ext cx="3189157" cy="45719"/>
            </a:xfrm>
            <a:prstGeom prst="rect">
              <a:avLst/>
            </a:prstGeom>
            <a:solidFill>
              <a:srgbClr val="409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 rot="5400000" flipH="1">
              <a:off x="-1309290" y="5530375"/>
              <a:ext cx="2664296" cy="45719"/>
            </a:xfrm>
            <a:prstGeom prst="rect">
              <a:avLst/>
            </a:prstGeom>
            <a:solidFill>
              <a:srgbClr val="115B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 rot="5400000">
              <a:off x="-1023905" y="1065880"/>
              <a:ext cx="2088232" cy="45719"/>
            </a:xfrm>
            <a:prstGeom prst="rect">
              <a:avLst/>
            </a:prstGeom>
            <a:solidFill>
              <a:srgbClr val="40C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2200" y="6597352"/>
              <a:ext cx="2771800" cy="228449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5283310" y="6597352"/>
              <a:ext cx="12801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전라북도</a:t>
              </a:r>
              <a:r>
                <a:rPr lang="ko-KR" altLang="en-US" sz="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8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남원의료원</a:t>
              </a:r>
              <a:endParaRPr lang="ko-KR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6612739"/>
              <a:ext cx="270493" cy="173253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107504" y="662792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목차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2483768" y="851522"/>
            <a:ext cx="1872208" cy="8905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주제선정배경</a:t>
            </a:r>
            <a:endParaRPr lang="ko-KR" altLang="en-US" sz="2000" b="1" dirty="0">
              <a:solidFill>
                <a:srgbClr val="E0946A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845329" y="620688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01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4716016" y="861105"/>
            <a:ext cx="1872208" cy="8905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자료수집</a:t>
            </a:r>
            <a:endParaRPr lang="ko-KR" altLang="en-US" sz="2000" b="1" dirty="0">
              <a:solidFill>
                <a:srgbClr val="E0946A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77577" y="630271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02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6876256" y="861105"/>
            <a:ext cx="1872208" cy="8905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분석 및 해석</a:t>
            </a:r>
            <a:endParaRPr lang="ko-KR" altLang="en-US" sz="2000" b="1" dirty="0">
              <a:solidFill>
                <a:srgbClr val="E0946A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37817" y="630271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03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  <p:sp>
        <p:nvSpPr>
          <p:cNvPr id="56" name="모서리가 둥근 직사각형 55"/>
          <p:cNvSpPr/>
          <p:nvPr/>
        </p:nvSpPr>
        <p:spPr>
          <a:xfrm>
            <a:off x="4716016" y="2229257"/>
            <a:ext cx="1872208" cy="8905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기대효</a:t>
            </a:r>
            <a:r>
              <a:rPr lang="ko-KR" altLang="en-US" sz="2000" b="1" dirty="0">
                <a:solidFill>
                  <a:srgbClr val="E0946A"/>
                </a:solidFill>
              </a:rPr>
              <a:t>과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077577" y="1998423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05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6876256" y="2229257"/>
            <a:ext cx="1872208" cy="8905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결론 및 제언</a:t>
            </a:r>
            <a:endParaRPr lang="ko-KR" altLang="en-US" sz="2000" b="1" dirty="0">
              <a:solidFill>
                <a:srgbClr val="E0946A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237817" y="1998423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06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2490664" y="2229257"/>
            <a:ext cx="1872208" cy="8905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추진방법 및 추진절차</a:t>
            </a:r>
            <a:endParaRPr lang="ko-KR" altLang="en-US" sz="2000" b="1" dirty="0">
              <a:solidFill>
                <a:srgbClr val="E0946A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852225" y="1998423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04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>
            <a:off x="2483768" y="3597409"/>
            <a:ext cx="1872208" cy="14665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err="1" smtClean="0">
                <a:solidFill>
                  <a:srgbClr val="E0946A"/>
                </a:solidFill>
              </a:rPr>
              <a:t>주진단으로</a:t>
            </a:r>
            <a:r>
              <a:rPr lang="ko-KR" altLang="en-US" sz="2000" b="1" dirty="0" smtClean="0">
                <a:solidFill>
                  <a:srgbClr val="E0946A"/>
                </a:solidFill>
              </a:rPr>
              <a:t> 사용 할 수  </a:t>
            </a:r>
            <a:endParaRPr lang="en-US" altLang="ko-KR" sz="2000" b="1" dirty="0" smtClean="0">
              <a:solidFill>
                <a:srgbClr val="E0946A"/>
              </a:solidFill>
            </a:endParaRPr>
          </a:p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없는 질병</a:t>
            </a:r>
            <a:endParaRPr lang="en-US" altLang="ko-KR" sz="2000" b="1" dirty="0" smtClean="0">
              <a:solidFill>
                <a:srgbClr val="E0946A"/>
              </a:solidFill>
            </a:endParaRPr>
          </a:p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코드 관리</a:t>
            </a:r>
            <a:endParaRPr lang="ko-KR" altLang="en-US" sz="2000" b="1" dirty="0">
              <a:solidFill>
                <a:srgbClr val="E0946A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845329" y="3366575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07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4716016" y="3597409"/>
            <a:ext cx="1872208" cy="14665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결장의 폴립</a:t>
            </a:r>
            <a:endParaRPr lang="ko-KR" altLang="en-US" sz="2000" b="1" dirty="0">
              <a:solidFill>
                <a:srgbClr val="E0946A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077577" y="3366575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08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  <p:sp>
        <p:nvSpPr>
          <p:cNvPr id="67" name="모서리가 둥근 직사각형 66"/>
          <p:cNvSpPr/>
          <p:nvPr/>
        </p:nvSpPr>
        <p:spPr>
          <a:xfrm>
            <a:off x="6876256" y="3597409"/>
            <a:ext cx="1872208" cy="14665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rgbClr val="E0946A"/>
                </a:solidFill>
              </a:rPr>
              <a:t>POA</a:t>
            </a:r>
            <a:r>
              <a:rPr lang="ko-KR" altLang="en-US" sz="2000" b="1" dirty="0" smtClean="0">
                <a:solidFill>
                  <a:srgbClr val="E0946A"/>
                </a:solidFill>
              </a:rPr>
              <a:t>관련</a:t>
            </a:r>
            <a:endParaRPr lang="en-US" altLang="ko-KR" sz="2000" b="1" dirty="0" smtClean="0">
              <a:solidFill>
                <a:srgbClr val="E0946A"/>
              </a:solidFill>
            </a:endParaRPr>
          </a:p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개선활</a:t>
            </a:r>
            <a:r>
              <a:rPr lang="ko-KR" altLang="en-US" sz="2000" b="1" dirty="0">
                <a:solidFill>
                  <a:srgbClr val="E0946A"/>
                </a:solidFill>
              </a:rPr>
              <a:t>동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237817" y="3366575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09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2483768" y="5469617"/>
            <a:ext cx="1872208" cy="8905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E0946A"/>
                </a:solidFill>
              </a:rPr>
              <a:t>의무기록서식</a:t>
            </a:r>
            <a:endParaRPr lang="en-US" altLang="ko-KR" sz="2000" b="1" dirty="0">
              <a:solidFill>
                <a:srgbClr val="E0946A"/>
              </a:solidFill>
            </a:endParaRPr>
          </a:p>
          <a:p>
            <a:pPr algn="ctr"/>
            <a:r>
              <a:rPr lang="ko-KR" altLang="en-US" sz="2000" b="1" dirty="0">
                <a:solidFill>
                  <a:srgbClr val="E0946A"/>
                </a:solidFill>
              </a:rPr>
              <a:t>제</a:t>
            </a:r>
            <a:r>
              <a:rPr lang="en-US" altLang="ko-KR" sz="2000" b="1" dirty="0">
                <a:solidFill>
                  <a:srgbClr val="E0946A"/>
                </a:solidFill>
              </a:rPr>
              <a:t>·</a:t>
            </a:r>
            <a:r>
              <a:rPr lang="ko-KR" altLang="en-US" sz="2000" b="1" dirty="0" smtClean="0">
                <a:solidFill>
                  <a:srgbClr val="E0946A"/>
                </a:solidFill>
              </a:rPr>
              <a:t>개정</a:t>
            </a:r>
            <a:endParaRPr lang="en-US" altLang="ko-KR" sz="2000" b="1" dirty="0">
              <a:solidFill>
                <a:srgbClr val="E0946A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45329" y="5238783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10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4788024" y="5460034"/>
            <a:ext cx="1872208" cy="8905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rgbClr val="E0946A"/>
                </a:solidFill>
              </a:rPr>
              <a:t>기타</a:t>
            </a:r>
            <a:endParaRPr lang="en-US" altLang="ko-KR" sz="2000" b="1" dirty="0" smtClean="0">
              <a:solidFill>
                <a:srgbClr val="E0946A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49585" y="5229200"/>
            <a:ext cx="6825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 smtClean="0">
                <a:solidFill>
                  <a:srgbClr val="4EC483"/>
                </a:solidFill>
              </a:rPr>
              <a:t>11</a:t>
            </a:r>
            <a:endParaRPr lang="ko-KR" altLang="en-US" sz="2000" b="1" dirty="0">
              <a:solidFill>
                <a:srgbClr val="4EC4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45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1520" y="11663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1.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주제선정배경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8" name="모서리가 둥근 직사각형 17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95536" y="2799219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주진단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및 기타 진단명 기입과 진단 코딩의 지침을 준수한 의무기록의 질적 향상 도모 목적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2865361"/>
            <a:ext cx="78581" cy="635646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2109" y="3962380"/>
            <a:ext cx="856895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기준의 해석과 포함 범위의 모호함 또는 명확한 개념 부재로 인한 진단코딩에 어려움이 있는 건들을 이슈 사례에 대한 가이드로 제시함으로써 진단코딩 업무의 적정성과 표준화를 유도 하고자 함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4028522"/>
            <a:ext cx="78581" cy="1056661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536" y="1196752"/>
            <a:ext cx="856895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환자진료정보의 정확성을 유지하고 의무기록의 정보적 가치를 높일 수 있도록 가장 중요한 환자의 질병정보인 진단명을 의무기록에 올바르게 기록하고 이를 관리 하고자 함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262894"/>
            <a:ext cx="78581" cy="1085985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891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2.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자료수집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95536" y="125946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질환별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모니터링 현황자료 공유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분석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325611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0C6793FB-B606-43DE-AF35-9DEB185FF324}"/>
              </a:ext>
            </a:extLst>
          </p:cNvPr>
          <p:cNvSpPr/>
          <p:nvPr/>
        </p:nvSpPr>
        <p:spPr>
          <a:xfrm flipV="1">
            <a:off x="598413" y="1844824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576" y="1739358"/>
            <a:ext cx="6084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조사대상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기간 중 발생된 해당 환자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0C6793FB-B606-43DE-AF35-9DEB185FF324}"/>
              </a:ext>
            </a:extLst>
          </p:cNvPr>
          <p:cNvSpPr/>
          <p:nvPr/>
        </p:nvSpPr>
        <p:spPr>
          <a:xfrm flipV="1">
            <a:off x="611560" y="2301038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8723" y="2195572"/>
            <a:ext cx="6084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조사기간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2019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년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~ 2021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년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(COVID19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전담병원이전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0C6793FB-B606-43DE-AF35-9DEB185FF324}"/>
              </a:ext>
            </a:extLst>
          </p:cNvPr>
          <p:cNvSpPr/>
          <p:nvPr/>
        </p:nvSpPr>
        <p:spPr>
          <a:xfrm flipV="1">
            <a:off x="611560" y="2733086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8723" y="2627620"/>
            <a:ext cx="6084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조사내용 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진단명의 불일치 비율이 높은 코드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743026"/>
              </p:ext>
            </p:extLst>
          </p:nvPr>
        </p:nvGraphicFramePr>
        <p:xfrm>
          <a:off x="408687" y="3415261"/>
          <a:ext cx="8366411" cy="242620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09628"/>
                <a:gridCol w="2493645"/>
                <a:gridCol w="1224136"/>
                <a:gridCol w="3339002"/>
              </a:tblGrid>
              <a:tr h="3840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년도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주진단</a:t>
                      </a:r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불가코드</a:t>
                      </a:r>
                      <a:endParaRPr lang="ko-KR" altLang="en-US" sz="105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K63.5  / K62.1</a:t>
                      </a:r>
                      <a:r>
                        <a:rPr lang="en-US" altLang="ko-KR" sz="14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</a:t>
                      </a:r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수정코드 및 진단명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rowSpan="6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2019</a:t>
                      </a:r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 </a:t>
                      </a:r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~ </a:t>
                      </a:r>
                    </a:p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       2021</a:t>
                      </a:r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년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질병이환 및 사망의 외인코드다수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수정코드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진단명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D01.0~D01.2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결장</a:t>
                      </a:r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직장의 </a:t>
                      </a:r>
                      <a:r>
                        <a:rPr lang="ko-KR" altLang="en-US" sz="1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제자리암종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D12.2~D12.8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결장</a:t>
                      </a:r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직장의 양성 </a:t>
                      </a:r>
                      <a:r>
                        <a:rPr lang="ko-KR" altLang="en-US" sz="1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신생물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검사결과 이전의 증상코드가 </a:t>
                      </a:r>
                      <a:endParaRPr lang="en-US" altLang="ko-KR" sz="14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주진단으로</a:t>
                      </a:r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 기재된 코드다수</a:t>
                      </a:r>
                    </a:p>
                    <a:p>
                      <a:pPr algn="ctr" latinLnBrk="1"/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D37.4~D37.5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결장</a:t>
                      </a:r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,</a:t>
                      </a:r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직장의 행동양식 불명 또는 이상의 </a:t>
                      </a:r>
                      <a:r>
                        <a:rPr lang="ko-KR" altLang="en-US" sz="1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신생물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C18~C20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결장 및 직장의 </a:t>
                      </a:r>
                      <a:r>
                        <a:rPr lang="ko-KR" altLang="en-US" sz="1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악성신생물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K50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HY강B" panose="02030600000101010101" pitchFamily="18" charset="-127"/>
                          <a:ea typeface="HY강B" panose="02030600000101010101" pitchFamily="18" charset="-127"/>
                        </a:rPr>
                        <a:t>크론병</a:t>
                      </a:r>
                      <a:endParaRPr lang="ko-KR" altLang="en-US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HY강B" panose="02030600000101010101" pitchFamily="18" charset="-127"/>
                        <a:ea typeface="HY강B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70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HY울릉도B" panose="02030600000101010101" pitchFamily="18" charset="-127"/>
                <a:ea typeface="HY울릉도B" panose="02030600000101010101" pitchFamily="18" charset="-127"/>
              </a:rPr>
              <a:t>3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분석 및 해석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5536" y="125946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환자에게 행해진 검사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치료 및 그 결과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325611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95536" y="1907540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이상 결과의 임상적 의의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973683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6" y="25556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환자 입원 당시의 상태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경과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치료 또는 재원기간의 영향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2621755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536" y="3203684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환자의 상태 파악을 위해 더 상세한 내용의 기록이 필요한 경우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3269827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6" y="3851756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기록 내용이 모호하거나 일치하지 않는 경우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391789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5536" y="449982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주치의와 </a:t>
            </a:r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협진의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사이에 진단이 다른 경우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4565971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399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4.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추진방법 및 추진절차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536" y="1052736"/>
            <a:ext cx="856895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월별 상병 오류 기재 자동 점검 건을 확인하여 과별 분석을 통해 원인을 파악하고 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분석된 자료를 공유 하고 사용자로 하여금 오류를 최소화할 수 있는 방안을 함께</a:t>
            </a:r>
          </a:p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모색한다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118878"/>
            <a:ext cx="78581" cy="1095278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2492896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 빈도 오류 건을 도출하고 원인 분석 결과를 토대로 진료과장과 공유하여 다 각도로 접근한다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2559038"/>
            <a:ext cx="78581" cy="725945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3573016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공통된 오류건의 사례로 재발 방지 목적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의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교육을 실시한다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363915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6" y="4233862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교육 후 일시적인 오류는 해소 될 수 있으나 일정 기간 후 점검 시 예전에 가지고 있던 잘못된 고정 개념이 습관처럼 기재 될 수 있으니 주기적인 검토가 필요하다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4300004"/>
            <a:ext cx="78581" cy="713171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536" y="530120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OCS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의사 화면 주 진단 불가 등록 저장 시 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lock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적용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5367351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6" y="5949280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주진단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불가 상병 등록 후 공인인증 서명 저장 시 팝업 안내 창 등 활용방안 모색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6015423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717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5.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기대효과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536" y="1196752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환자진료 및 병원운영의 효율성을 높이기 위하여 필요한 정보를 적시에 제공하고 </a:t>
            </a:r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보건쟁책에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필요한 정보를 제공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262894"/>
            <a:ext cx="78581" cy="65393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2422629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개선활동을 통하여 의무기록의 신뢰도 상향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2488772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690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6.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결론 및 제언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536" y="119675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의무기록의 상시적 모니터링 활동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262895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1907540"/>
            <a:ext cx="8568952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진단명 불일치 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입원서식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신체검사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수술 및 경로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치료계획 및 </a:t>
            </a:r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퇴원요약한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환자에 대한 여러 의료진의 기록내용이 일치하는지 여부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9" y="1973682"/>
            <a:ext cx="78580" cy="66323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95536" y="293771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의무기록은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진료접점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’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에서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지속적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’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으로 검토되어야 하며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정의한지표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(indicators)</a:t>
            </a:r>
          </a:p>
          <a:p>
            <a:pPr fontAlgn="base" latinLnBrk="0">
              <a:lnSpc>
                <a:spcPct val="150000"/>
              </a:lnSpc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에 근거해야 함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9" y="2996952"/>
            <a:ext cx="78580" cy="66323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35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931061" y="1988840"/>
            <a:ext cx="728596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주 진단으로 사용 할 수 없는 </a:t>
            </a:r>
            <a:endParaRPr lang="en-US" altLang="ko-KR" sz="4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질병코드 관리</a:t>
            </a:r>
            <a:endParaRPr lang="ko-KR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755576" y="3645024"/>
            <a:ext cx="748883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69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19" y="159023"/>
            <a:ext cx="6912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7.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주 진단으로 사용 할 수 없는 질병코드 관리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536" y="1259468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질병코드는 진료비 청구 내용을 설명할 수 있는 필수 요소이며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각종 보건의료 통계의 기초자료로 활용되고 있어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질병 코드 정확도 제고에 대한 필요성이 제기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325610"/>
            <a:ext cx="78581" cy="73523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26369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</a:t>
            </a:r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주진단에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대하여 부가적으로만 사용하는 코드로 잘못 기재된 건 다수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539552" y="2742378"/>
            <a:ext cx="157163" cy="15840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3140968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손상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중독 및 외인에 의한 특정 기타 결과를 나타내는 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S code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나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T code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로    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fontAlgn="base" latinLnBrk="0">
              <a:lnSpc>
                <a:spcPct val="150000"/>
              </a:lnSpc>
            </a:pP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   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변경된 건 다수 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539552" y="3342608"/>
            <a:ext cx="157163" cy="158400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629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958521"/>
              </p:ext>
            </p:extLst>
          </p:nvPr>
        </p:nvGraphicFramePr>
        <p:xfrm>
          <a:off x="323529" y="1340768"/>
          <a:ext cx="8496942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4"/>
                <a:gridCol w="2832314"/>
                <a:gridCol w="2832314"/>
              </a:tblGrid>
              <a:tr h="248427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  <a:tr h="248427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blipFill dpi="0" rotWithShape="1"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blipFill dpi="0" rotWithShape="1"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blipFill dpi="0" rotWithShape="1"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1519" y="159023"/>
            <a:ext cx="6840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7.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주 진단으로 사용 할 수 없는 질병코드 관리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528" y="980728"/>
            <a:ext cx="7056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    </a:t>
            </a:r>
            <a:r>
              <a:rPr lang="ko-KR" altLang="en-US" sz="1600" b="1" dirty="0" err="1" smtClean="0"/>
              <a:t>주진단으로</a:t>
            </a:r>
            <a:r>
              <a:rPr lang="ko-KR" altLang="en-US" sz="1600" b="1" dirty="0" smtClean="0"/>
              <a:t> 사용할 수 없는 질병코드 목록</a:t>
            </a:r>
            <a:endParaRPr lang="ko-KR" altLang="en-US" sz="1600" b="1" dirty="0"/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460970" y="107080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020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051720" y="2636912"/>
            <a:ext cx="51818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결장의 폴립</a:t>
            </a:r>
            <a:r>
              <a:rPr lang="en-US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[Polyp of colon]</a:t>
            </a:r>
            <a:endParaRPr lang="ko-KR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755576" y="3645024"/>
            <a:ext cx="748883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950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8.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결장의 폴립</a:t>
            </a:r>
            <a:r>
              <a:rPr lang="en-US" altLang="ko-KR" sz="1200" b="1" dirty="0">
                <a:latin typeface="다음_Regular" panose="02000603060000000000" pitchFamily="2" charset="-127"/>
                <a:ea typeface="다음_Regular" panose="02000603060000000000" pitchFamily="2" charset="-127"/>
              </a:rPr>
              <a:t>[Polyp of colon</a:t>
            </a:r>
            <a:r>
              <a:rPr lang="en-US" altLang="ko-KR" sz="1200" b="1" dirty="0" smtClean="0">
                <a:latin typeface="다음_Regular" panose="02000603060000000000" pitchFamily="2" charset="-127"/>
                <a:ea typeface="다음_Regular" panose="02000603060000000000" pitchFamily="2" charset="-127"/>
              </a:rPr>
              <a:t>]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536" y="125946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정의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325611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2818" y="1700808"/>
            <a:ext cx="841836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대장의 양성 종양 중 선종성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2/3~3/4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정도를 차지합니다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따라서 대장의 양성 종양을 대장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용종이라고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많은 경우를 다발성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용종이라고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하며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100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개가 넘는 경우는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용종증이라고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b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/>
            </a:r>
            <a:b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모양은 매우 다양합니다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표면이 매끈하고 주변 점막과 동일하게 보이는 점막으로 덮여 있지만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간혹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발적을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보이기도 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반달 모양의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무경성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줄기가 없는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에서 유경성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줄기가 있는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까지 여러 형태가 있습니다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두부는 대개 둥글게 돌출되었지만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별로 융기되지 않고 주변 점막과 평행하게 보이는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편평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선종도 있습니다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b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ko-KR" alt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용종의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크기는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2~3mm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부터 수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cm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에 이르기까지 다양합니다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032" y="5055153"/>
            <a:ext cx="1819043" cy="1254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4076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536" y="125946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원인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325611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8.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결장의 폴립</a:t>
            </a:r>
            <a:r>
              <a:rPr lang="en-US" altLang="ko-KR" sz="1200" b="1" dirty="0">
                <a:latin typeface="다음_Regular" panose="02000603060000000000" pitchFamily="2" charset="-127"/>
                <a:ea typeface="다음_Regular" panose="02000603060000000000" pitchFamily="2" charset="-127"/>
              </a:rPr>
              <a:t>[Polyp of colon</a:t>
            </a:r>
            <a:r>
              <a:rPr lang="en-US" altLang="ko-KR" sz="1200" b="1" dirty="0" smtClean="0">
                <a:latin typeface="다음_Regular" panose="02000603060000000000" pitchFamily="2" charset="-127"/>
                <a:ea typeface="다음_Regular" panose="02000603060000000000" pitchFamily="2" charset="-127"/>
              </a:rPr>
              <a:t>]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6" y="1772816"/>
            <a:ext cx="845765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대장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선종성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의 원인은 대장 점막 세포의 유전자에 돌연변이를 유발하는 것과 관련이 있습니다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이러한 돌연변이가 대장암으로 진행합니다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크기가 클수록 악성 세포를 포함할 가능성이 커집니다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1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인치 이상인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악성 용종일 가능성은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10%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정도입니다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또한 육류나 기름진 음식을 과도하게 섭취하면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대변이 장에 머무르는 시간이 길어집니다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이로 인해 자연스럽게 담즙산 같은 독성 물질의 분비가 촉진되며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이는 장점막 세포에 손상을 입히면서 세포 변이를 유발합니다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이러한 세포 변이는 선종 발생의 위험성을 높입니다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b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/>
            </a:r>
            <a:b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음주와 흡연도 선종 발생의 위험성을 높입니다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유전적으로 선종 환자의 가족에게 선종이 발생할 위험성이 높습니다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8684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305" y="2998252"/>
            <a:ext cx="1373989" cy="119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536" y="125946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증상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325611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8.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결장의 폴립</a:t>
            </a:r>
            <a:r>
              <a:rPr lang="en-US" altLang="ko-KR" sz="1200" b="1" dirty="0">
                <a:latin typeface="다음_Regular" panose="02000603060000000000" pitchFamily="2" charset="-127"/>
                <a:ea typeface="다음_Regular" panose="02000603060000000000" pitchFamily="2" charset="-127"/>
              </a:rPr>
              <a:t>[Polyp of colon</a:t>
            </a:r>
            <a:r>
              <a:rPr lang="en-US" altLang="ko-KR" sz="1200" b="1" dirty="0" smtClean="0">
                <a:latin typeface="다음_Regular" panose="02000603060000000000" pitchFamily="2" charset="-127"/>
                <a:ea typeface="다음_Regular" panose="02000603060000000000" pitchFamily="2" charset="-127"/>
              </a:rPr>
              <a:t>]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25498" y="1700808"/>
            <a:ext cx="85669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대장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있어도 대개 별다른 증상이 나타나지 않습니다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대장 검사 중에 우연히 발견되는 경우가 많습니다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크면 대변에 피가 묻어서 나오거나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혈변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점액변을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보기도 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매우 드물게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커서 장을 막거나 변비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설사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복통을 유발하기도 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3707740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진단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3773883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02109" y="4221088"/>
            <a:ext cx="834635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대장 용종은 대변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잠혈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반응 검사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직장 수지검사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CT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대장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조영술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및 대장 내시경 검사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에스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(S)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결장경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검사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이중바륨 대장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조영술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검사 등을 통해 진단합니다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 중에서 대장 내시경 검사가 가장 정확합니다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 검사를 통해서 전체 대장만이 아니라 회장 말단부까지 관찰할 수 있으며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조직 검사도 할 수 있습니다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b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3666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536" y="125946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치료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325611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8.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결장의 폴립</a:t>
            </a:r>
            <a:r>
              <a:rPr lang="en-US" altLang="ko-KR" sz="1200" b="1" dirty="0">
                <a:latin typeface="다음_Regular" panose="02000603060000000000" pitchFamily="2" charset="-127"/>
                <a:ea typeface="다음_Regular" panose="02000603060000000000" pitchFamily="2" charset="-127"/>
              </a:rPr>
              <a:t>[Polyp of colon</a:t>
            </a:r>
            <a:r>
              <a:rPr lang="en-US" altLang="ko-KR" sz="1200" b="1" dirty="0" smtClean="0">
                <a:latin typeface="다음_Regular" panose="02000603060000000000" pitchFamily="2" charset="-127"/>
                <a:ea typeface="다음_Regular" panose="02000603060000000000" pitchFamily="2" charset="-127"/>
              </a:rPr>
              <a:t>]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95536" y="1772816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대장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용종을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치료하기 위해서는 모든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용종을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제거합니다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이는 어떤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악성인지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또는 악성으로 진행할 것인지 확인하기 어렵기 때문입니다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용종은 대부분 대장 내시경을 삽입한 채로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겸자라고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하는 집게나 올가미를 이용해 이것을 잡은 후 전기를 통과시켜 잘라내는 내시경하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절제술로 제거할 수 있습니다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크기가 크거나 개수가 많다면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절제술을 여러 차례 시행해야 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용종을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전부 제거했더라도 조직 검사 상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용종을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떼어 낸 가장자리에 선종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암종이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남아 있다면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양성 종양의 경우 정기적인 대장 내시경 추적 검사를 시행하고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악성 종양의 경우 개복 수술을 시행할 수 있습니다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536" y="4571836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경과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/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합병증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463797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26244" y="5036983"/>
            <a:ext cx="81502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대장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크기는 시간이 지나면서 점차 커집니다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암이 되기까지는 보통 수년이 걸립니다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그러나 크기가 작은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용종임에도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암세포를 가지고 있는 경우도 있습니다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선종성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용종의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1/3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정도는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3~5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년에 걸쳐 암으로 진행합니다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대장암의 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95%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는 대장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용종에서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발생합니다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2900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8.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결장의 폴립</a:t>
            </a:r>
            <a:r>
              <a:rPr lang="en-US" altLang="ko-KR" sz="1200" b="1" dirty="0">
                <a:latin typeface="다음_Regular" panose="02000603060000000000" pitchFamily="2" charset="-127"/>
                <a:ea typeface="다음_Regular" panose="02000603060000000000" pitchFamily="2" charset="-127"/>
              </a:rPr>
              <a:t>[Polyp of colon</a:t>
            </a:r>
            <a:r>
              <a:rPr lang="en-US" altLang="ko-KR" sz="1200" b="1" dirty="0" smtClean="0">
                <a:latin typeface="다음_Regular" panose="02000603060000000000" pitchFamily="2" charset="-127"/>
                <a:ea typeface="다음_Regular" panose="02000603060000000000" pitchFamily="2" charset="-127"/>
              </a:rPr>
              <a:t>]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536" y="1052736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질병코딩 지침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11887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976" y="1484784"/>
            <a:ext cx="467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진단코드</a:t>
            </a:r>
            <a:endParaRPr lang="ko-KR" altLang="en-US" sz="2000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596991"/>
              </p:ext>
            </p:extLst>
          </p:nvPr>
        </p:nvGraphicFramePr>
        <p:xfrm>
          <a:off x="467544" y="1916832"/>
          <a:ext cx="6619881" cy="720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10165"/>
                <a:gridCol w="5109716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상병코드</a:t>
                      </a:r>
                      <a:r>
                        <a:rPr lang="en-US" altLang="ko-KR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ko-KR" altLang="en-US" sz="12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상병명</a:t>
                      </a:r>
                      <a:endParaRPr lang="ko-KR" altLang="en-US" sz="12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K62.1</a:t>
                      </a:r>
                      <a:endParaRPr lang="en-US" sz="12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직장의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폴립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(Rectal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polyp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68518" y="4797152"/>
            <a:ext cx="698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제외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결장의 선종성 폴립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(Adenomatous polyp of colon)[D12.6]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.   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결장의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폴립증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(Polyposis of colon)[D12.6]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53846"/>
              </p:ext>
            </p:extLst>
          </p:nvPr>
        </p:nvGraphicFramePr>
        <p:xfrm>
          <a:off x="457200" y="4005064"/>
          <a:ext cx="6619881" cy="720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10165"/>
                <a:gridCol w="5109716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상병코드</a:t>
                      </a:r>
                      <a:r>
                        <a:rPr lang="en-US" altLang="ko-KR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ko-KR" altLang="en-US" sz="12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상병명</a:t>
                      </a:r>
                      <a:endParaRPr lang="ko-KR" altLang="en-US" sz="12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K63.5</a:t>
                      </a:r>
                      <a:endParaRPr lang="en-US" sz="12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 결장의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폴립</a:t>
                      </a:r>
                      <a:r>
                        <a:rPr lang="en-US" altLang="ko-KR" sz="1200" b="0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(polyp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 of colon)</a:t>
                      </a:r>
                      <a:endParaRPr lang="ko-KR" altLang="en-US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67544" y="2780928"/>
            <a:ext cx="6982368" cy="425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제외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선종성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폴립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(Adenomatous polyp)[D12.8]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571206" y="1574861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976" y="3522494"/>
            <a:ext cx="467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2">
                    <a:lumMod val="1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진단코드</a:t>
            </a:r>
            <a:endParaRPr lang="ko-KR" altLang="en-US" sz="2000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571206" y="3612571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9481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8.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결장의 폴립</a:t>
            </a:r>
            <a:r>
              <a:rPr lang="en-US" altLang="ko-KR" sz="1200" b="1" dirty="0">
                <a:latin typeface="다음_Regular" panose="02000603060000000000" pitchFamily="2" charset="-127"/>
                <a:ea typeface="다음_Regular" panose="02000603060000000000" pitchFamily="2" charset="-127"/>
              </a:rPr>
              <a:t>[Polyp of colon</a:t>
            </a:r>
            <a:r>
              <a:rPr lang="en-US" altLang="ko-KR" sz="1200" b="1" dirty="0" smtClean="0">
                <a:latin typeface="다음_Regular" panose="02000603060000000000" pitchFamily="2" charset="-127"/>
                <a:ea typeface="다음_Regular" panose="02000603060000000000" pitchFamily="2" charset="-127"/>
              </a:rPr>
              <a:t>]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536" y="1052736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주요내용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04B86101-2858-4339-8188-85C43FDDB7E7}"/>
              </a:ext>
            </a:extLst>
          </p:cNvPr>
          <p:cNvSpPr/>
          <p:nvPr/>
        </p:nvSpPr>
        <p:spPr>
          <a:xfrm flipV="1">
            <a:off x="323528" y="111887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539552" y="1766978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7984" y="2579420"/>
            <a:ext cx="806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입원목적에 따라 경과 관찰만을 위한 입원이면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Z03.8(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기타 의심되는 질환 및 병태의 관찰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을 주 진단으로 선정해야 하나 진료비 청구방법상으로는 외래 당일 입원인 경우 외래 진료를 포함하여 하나의 입원명세서로 청구됨에 따라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K62.1(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직장폴립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), K63.5(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결장의 폴립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을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주 진단으로 선정해야 하므로 기준 적용에 대한 논의 필요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571206" y="2694536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58544" y="1628800"/>
            <a:ext cx="7845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결장 또는 직장 폴립으로 내시경하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polypectomy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시행 후 당일 출혈 등 경과 관찰을 위해 입원한 경우 주 진단 적용기준 필요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566041" y="4422728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5576" y="4254187"/>
            <a:ext cx="79739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진단명 불일치 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입원서식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신체검사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수술 및 경로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치료계획 및 퇴원요약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조직검사결과여부 등 한 환자에 대한 여러 의료진의 기록내용이 일치하는지 여부</a:t>
            </a:r>
          </a:p>
        </p:txBody>
      </p:sp>
    </p:spTree>
    <p:extLst>
      <p:ext uri="{BB962C8B-B14F-4D97-AF65-F5344CB8AC3E}">
        <p14:creationId xmlns:p14="http://schemas.microsoft.com/office/powerpoint/2010/main" val="414471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069711" y="2636912"/>
            <a:ext cx="48605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POA</a:t>
            </a:r>
            <a:r>
              <a:rPr lang="ko-KR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관련 개선활동</a:t>
            </a:r>
            <a:endParaRPr lang="ko-KR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755576" y="3590608"/>
            <a:ext cx="748883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415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9. POA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관련 개선 활동 사례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en-US" altLang="ko-KR" sz="2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I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1520" y="8367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최종진단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179512" y="84013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34381" y="1278052"/>
            <a:ext cx="8904844" cy="5328592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5526524"/>
            <a:ext cx="8352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담당의사가 최종진단 작성 시  입원기간 중 새로 발생한 질환으로 입원 시 상병 구분 값  </a:t>
            </a:r>
            <a:r>
              <a:rPr lang="en-US" altLang="ko-KR" sz="1400" b="1" dirty="0" smtClean="0"/>
              <a:t>“NO” </a:t>
            </a:r>
            <a:r>
              <a:rPr lang="ko-KR" altLang="en-US" sz="1400" b="1" dirty="0" smtClean="0"/>
              <a:t>입력</a:t>
            </a:r>
            <a:r>
              <a:rPr lang="en-US" altLang="ko-KR" sz="1400" b="1" dirty="0" smtClean="0"/>
              <a:t>. </a:t>
            </a:r>
            <a:endParaRPr lang="ko-KR" altLang="en-US" sz="1400" b="1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0C6793FB-B606-43DE-AF35-9DEB185FF324}"/>
              </a:ext>
            </a:extLst>
          </p:cNvPr>
          <p:cNvSpPr/>
          <p:nvPr/>
        </p:nvSpPr>
        <p:spPr>
          <a:xfrm flipV="1">
            <a:off x="323528" y="5598532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172543"/>
              </p:ext>
            </p:extLst>
          </p:nvPr>
        </p:nvGraphicFramePr>
        <p:xfrm>
          <a:off x="323528" y="1441813"/>
          <a:ext cx="8352929" cy="394069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81907"/>
                <a:gridCol w="1102384"/>
                <a:gridCol w="4703505"/>
                <a:gridCol w="1665133"/>
              </a:tblGrid>
              <a:tr h="560314">
                <a:tc gridSpan="4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aseline="0" dirty="0" smtClean="0"/>
                        <a:t>    </a:t>
                      </a:r>
                      <a:r>
                        <a:rPr lang="en-US" altLang="ko-KR" sz="1400" baseline="0" dirty="0" smtClean="0"/>
                        <a:t>                                                                                                             [</a:t>
                      </a:r>
                      <a:r>
                        <a:rPr lang="ko-KR" altLang="en-US" sz="1400" baseline="0" dirty="0" smtClean="0"/>
                        <a:t>재원기간</a:t>
                      </a:r>
                      <a:r>
                        <a:rPr lang="en-US" altLang="ko-KR" sz="1400" baseline="0" dirty="0" smtClean="0"/>
                        <a:t>6</a:t>
                      </a:r>
                      <a:r>
                        <a:rPr lang="ko-KR" altLang="en-US" sz="1400" baseline="0" dirty="0" smtClean="0"/>
                        <a:t>일</a:t>
                      </a:r>
                      <a:r>
                        <a:rPr lang="en-US" altLang="ko-KR" sz="1400" baseline="0" dirty="0" smtClean="0"/>
                        <a:t>]</a:t>
                      </a:r>
                      <a:endParaRPr lang="ko-KR" altLang="en-US" sz="1400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="0" dirty="0"/>
                    </a:p>
                  </a:txBody>
                  <a:tcPr/>
                </a:tc>
              </a:tr>
              <a:tr h="5937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err="1" smtClean="0"/>
                        <a:t>확진여부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/>
                        <a:t>상병분류기호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/>
                        <a:t>진단명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err="1" smtClean="0"/>
                        <a:t>입원시상병여부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</a:tr>
              <a:tr h="6046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err="1" smtClean="0"/>
                        <a:t>주진단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/>
                        <a:t>K80.20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err="1" smtClean="0">
                          <a:effectLst/>
                        </a:rPr>
                        <a:t>Cholelithiasis</a:t>
                      </a:r>
                      <a:r>
                        <a:rPr lang="en-US" altLang="ko-KR" sz="1100" dirty="0" smtClean="0">
                          <a:effectLst/>
                        </a:rPr>
                        <a:t> unspecified or without </a:t>
                      </a:r>
                      <a:r>
                        <a:rPr lang="en-US" altLang="ko-KR" sz="1100" dirty="0" err="1" smtClean="0">
                          <a:effectLst/>
                        </a:rPr>
                        <a:t>cholelithiasis</a:t>
                      </a:r>
                      <a:r>
                        <a:rPr lang="en-US" altLang="ko-KR" sz="1100" dirty="0" smtClean="0">
                          <a:effectLst/>
                        </a:rPr>
                        <a:t>, without mention of obstruction</a:t>
                      </a:r>
                      <a:endParaRPr lang="en-US" altLang="ko-KR" sz="1100" dirty="0" smtClean="0"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/>
                        <a:t>YES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</a:tr>
              <a:tr h="5937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err="1" smtClean="0"/>
                        <a:t>부진단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/>
                        <a:t>K85.19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effectLst/>
                        </a:rPr>
                        <a:t>Biliary acute pancreatitis, unspecified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/>
                        <a:t>NO</a:t>
                      </a:r>
                      <a:endParaRPr lang="ko-KR" alt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58824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/>
                        <a:t>경과요약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effectLst/>
                        </a:rPr>
                        <a:t>이전부터 알고 있던 담낭결석으로 수술 위해 </a:t>
                      </a:r>
                      <a:r>
                        <a:rPr lang="ko-KR" altLang="en-US" sz="1200" dirty="0" err="1" smtClean="0">
                          <a:effectLst/>
                        </a:rPr>
                        <a:t>내원</a:t>
                      </a:r>
                      <a:r>
                        <a:rPr lang="en-US" altLang="ko-KR" sz="1200" dirty="0" smtClean="0">
                          <a:effectLst/>
                        </a:rPr>
                        <a:t>, </a:t>
                      </a:r>
                      <a:r>
                        <a:rPr lang="ko-KR" altLang="en-US" sz="1200" dirty="0" smtClean="0">
                          <a:effectLst/>
                        </a:rPr>
                        <a:t>복강경적 담낭절제수술 시행하였으며</a:t>
                      </a:r>
                      <a:r>
                        <a:rPr lang="en-US" altLang="ko-KR" sz="1200" dirty="0" smtClean="0">
                          <a:effectLst/>
                        </a:rPr>
                        <a:t>, </a:t>
                      </a:r>
                      <a:r>
                        <a:rPr lang="ko-KR" altLang="en-US" sz="1200" dirty="0" smtClean="0">
                          <a:effectLst/>
                        </a:rPr>
                        <a:t>수술 후 </a:t>
                      </a:r>
                      <a:r>
                        <a:rPr lang="en-US" altLang="ko-KR" sz="1200" dirty="0" smtClean="0">
                          <a:effectLst/>
                        </a:rPr>
                        <a:t>f/u Lab </a:t>
                      </a:r>
                      <a:r>
                        <a:rPr lang="ko-KR" altLang="en-US" sz="1200" dirty="0" smtClean="0">
                          <a:effectLst/>
                        </a:rPr>
                        <a:t>에서 </a:t>
                      </a:r>
                      <a:r>
                        <a:rPr lang="en-US" altLang="ko-KR" sz="1200" dirty="0" smtClean="0">
                          <a:effectLst/>
                        </a:rPr>
                        <a:t>T-</a:t>
                      </a:r>
                      <a:r>
                        <a:rPr lang="en-US" altLang="ko-KR" sz="1200" dirty="0" err="1" smtClean="0">
                          <a:effectLst/>
                        </a:rPr>
                        <a:t>bili</a:t>
                      </a:r>
                      <a:r>
                        <a:rPr lang="en-US" altLang="ko-KR" sz="1200" dirty="0" smtClean="0">
                          <a:effectLst/>
                        </a:rPr>
                        <a:t>/D-</a:t>
                      </a:r>
                      <a:r>
                        <a:rPr lang="en-US" altLang="ko-KR" sz="1200" dirty="0" err="1" smtClean="0">
                          <a:effectLst/>
                        </a:rPr>
                        <a:t>bili</a:t>
                      </a:r>
                      <a:r>
                        <a:rPr lang="en-US" altLang="ko-KR" sz="1200" dirty="0" smtClean="0">
                          <a:effectLst/>
                        </a:rPr>
                        <a:t> </a:t>
                      </a:r>
                      <a:r>
                        <a:rPr lang="ko-KR" altLang="en-US" sz="1200" dirty="0" smtClean="0">
                          <a:effectLst/>
                        </a:rPr>
                        <a:t>및 </a:t>
                      </a:r>
                      <a:r>
                        <a:rPr lang="en-US" altLang="ko-KR" sz="1200" dirty="0" smtClean="0">
                          <a:effectLst/>
                        </a:rPr>
                        <a:t>amylase </a:t>
                      </a:r>
                      <a:r>
                        <a:rPr lang="ko-KR" altLang="en-US" sz="1200" dirty="0" smtClean="0">
                          <a:effectLst/>
                        </a:rPr>
                        <a:t>의 급격한 상승확인 되어 </a:t>
                      </a:r>
                      <a:r>
                        <a:rPr lang="en-US" altLang="ko-KR" sz="1200" dirty="0" smtClean="0">
                          <a:effectLst/>
                        </a:rPr>
                        <a:t>( </a:t>
                      </a:r>
                      <a:r>
                        <a:rPr lang="ko-KR" altLang="en-US" sz="1200" dirty="0" smtClean="0">
                          <a:effectLst/>
                        </a:rPr>
                        <a:t>수술 중 담낭조작 시 담낭 내 미세한 결석이 </a:t>
                      </a:r>
                      <a:endParaRPr lang="en-US" altLang="ko-KR" sz="1200" dirty="0" smtClean="0">
                        <a:effectLst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>
                          <a:effectLst/>
                        </a:rPr>
                        <a:t>총담관으로</a:t>
                      </a:r>
                      <a:r>
                        <a:rPr lang="ko-KR" altLang="en-US" sz="1200" dirty="0" smtClean="0">
                          <a:effectLst/>
                        </a:rPr>
                        <a:t> 흘러 들면서 </a:t>
                      </a:r>
                      <a:r>
                        <a:rPr lang="en-US" altLang="ko-KR" sz="1200" dirty="0" smtClean="0">
                          <a:effectLst/>
                        </a:rPr>
                        <a:t>distal CBD obstruction and pass to duodenum </a:t>
                      </a:r>
                      <a:r>
                        <a:rPr lang="ko-KR" altLang="en-US" sz="1200" dirty="0" smtClean="0">
                          <a:effectLst/>
                        </a:rPr>
                        <a:t>되는 과정에 일시적 </a:t>
                      </a:r>
                      <a:r>
                        <a:rPr lang="en-US" altLang="ko-KR" sz="1200" dirty="0" smtClean="0">
                          <a:effectLst/>
                        </a:rPr>
                        <a:t>CBD and pancreatic duct obstruction </a:t>
                      </a:r>
                      <a:r>
                        <a:rPr lang="ko-KR" altLang="en-US" sz="1200" dirty="0" smtClean="0">
                          <a:effectLst/>
                        </a:rPr>
                        <a:t>에 의한 </a:t>
                      </a:r>
                      <a:r>
                        <a:rPr lang="ko-KR" altLang="en-US" sz="1200" dirty="0" err="1" smtClean="0">
                          <a:effectLst/>
                        </a:rPr>
                        <a:t>담관염</a:t>
                      </a:r>
                      <a:r>
                        <a:rPr lang="ko-KR" altLang="en-US" sz="1200" dirty="0" smtClean="0">
                          <a:effectLst/>
                        </a:rPr>
                        <a:t> 및 췌장염 발생 하였을 것으로 추정 </a:t>
                      </a:r>
                      <a:r>
                        <a:rPr lang="en-US" altLang="ko-KR" sz="1200" dirty="0" smtClean="0">
                          <a:effectLst/>
                        </a:rPr>
                        <a:t>) </a:t>
                      </a:r>
                      <a:r>
                        <a:rPr lang="ko-KR" altLang="en-US" sz="1200" dirty="0" err="1" smtClean="0">
                          <a:effectLst/>
                        </a:rPr>
                        <a:t>담도급성췌장염</a:t>
                      </a:r>
                      <a:r>
                        <a:rPr lang="ko-KR" altLang="en-US" sz="1200" dirty="0" smtClean="0">
                          <a:effectLst/>
                        </a:rPr>
                        <a:t> 진단</a:t>
                      </a:r>
                      <a:r>
                        <a:rPr lang="en-US" altLang="ko-KR" sz="1200" dirty="0" smtClean="0">
                          <a:effectLst/>
                        </a:rPr>
                        <a:t>,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effectLst/>
                        </a:rPr>
                        <a:t>치료 시행하여 호전됨</a:t>
                      </a:r>
                      <a:r>
                        <a:rPr lang="en-US" altLang="ko-KR" sz="1200" dirty="0" smtClean="0">
                          <a:effectLst/>
                        </a:rPr>
                        <a:t>. </a:t>
                      </a:r>
                      <a:r>
                        <a:rPr lang="ko-KR" altLang="en-US" sz="1200" dirty="0" smtClean="0">
                          <a:effectLst/>
                        </a:rPr>
                        <a:t>퇴원 후 </a:t>
                      </a:r>
                      <a:r>
                        <a:rPr lang="en-US" altLang="ko-KR" sz="1200" dirty="0" smtClean="0">
                          <a:effectLst/>
                        </a:rPr>
                        <a:t>Lab f/u </a:t>
                      </a:r>
                      <a:r>
                        <a:rPr lang="ko-KR" altLang="en-US" sz="1200" dirty="0" smtClean="0">
                          <a:effectLst/>
                        </a:rPr>
                        <a:t>예정</a:t>
                      </a:r>
                      <a:r>
                        <a:rPr lang="en-US" altLang="ko-KR" sz="1200" dirty="0" smtClean="0">
                          <a:effectLst/>
                        </a:rPr>
                        <a:t>. </a:t>
                      </a:r>
                      <a:endParaRPr lang="ko-KR" altLang="en-US" sz="1200" b="1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987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9. POA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관련 개선 활동 사례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en-US" altLang="ko-KR" sz="2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I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520" y="7554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진료내역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179512" y="75883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134381" y="1251702"/>
            <a:ext cx="8904844" cy="1427894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40425" y="1124744"/>
            <a:ext cx="106322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  입원 </a:t>
            </a:r>
            <a:r>
              <a:rPr lang="en-US" altLang="ko-KR" sz="105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일째</a:t>
            </a:r>
            <a:endParaRPr lang="ko-KR" altLang="en-US" sz="105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281496" y="1340768"/>
            <a:ext cx="8538976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O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)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</a:t>
            </a:r>
            <a:r>
              <a:rPr kumimoji="1" lang="ko-KR" altLang="ko-K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Lab 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-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CBC : near WNL.  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/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 LFT  : near WNL.  </a:t>
            </a:r>
            <a:b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</a:b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   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 </a:t>
            </a:r>
            <a:r>
              <a:rPr kumimoji="1" lang="en-US" altLang="ko-KR" sz="900" b="1" dirty="0" err="1" smtClean="0">
                <a:solidFill>
                  <a:srgbClr val="000000"/>
                </a:solidFill>
                <a:latin typeface="+mn-ea"/>
                <a:cs typeface="굴림" pitchFamily="50" charset="-127"/>
              </a:rPr>
              <a:t>Ch</a:t>
            </a:r>
            <a:r>
              <a:rPr kumimoji="1" lang="ko-KR" altLang="ko-K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est pa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: Postinflammatory lesions such as stable pulmonary tuberculosis, both lungs </a:t>
            </a:r>
            <a:b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</a:b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   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</a:t>
            </a:r>
            <a:r>
              <a:rPr kumimoji="1" lang="ko-KR" altLang="ko-K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</a:t>
            </a:r>
            <a:r>
              <a:rPr kumimoji="1" lang="en-US" altLang="ko-K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A</a:t>
            </a:r>
            <a:r>
              <a:rPr kumimoji="1" lang="ko-KR" altLang="ko-K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bd E/S </a:t>
            </a:r>
            <a:r>
              <a:rPr kumimoji="1" lang="en-US" altLang="ko-K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 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: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N/S  </a:t>
            </a:r>
            <a:b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</a:b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   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</a:t>
            </a:r>
            <a:r>
              <a:rPr kumimoji="1" lang="ko-KR" altLang="ko-K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LGP sonogrma</a:t>
            </a:r>
            <a:r>
              <a:rPr kumimoji="1" lang="en-US" altLang="ko-KR" sz="9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 </a:t>
            </a:r>
            <a:r>
              <a:rPr kumimoji="1" lang="en-US" altLang="ko-KR" sz="9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: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[Conclusion]   GB stone and mild chronic cholecystitis      Fatty liver, mild    Lt renal cyst </a:t>
            </a:r>
            <a:b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</a:b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    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 </a:t>
            </a:r>
            <a:r>
              <a:rPr kumimoji="1" lang="en-US" altLang="ko-K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A</a:t>
            </a:r>
            <a:r>
              <a:rPr kumimoji="1" lang="ko-KR" altLang="ko-K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bd CT with enhance 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: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  GB stone.  Fatty liver.  Up to 5.4cm sized several suspected uterine myomas. No significant ascites.  No retroperitoneal LAPs. </a:t>
            </a:r>
            <a:b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</a:b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P</a:t>
            </a:r>
            <a:r>
              <a:rPr kumimoji="1" lang="en-US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)</a:t>
            </a:r>
            <a:r>
              <a:rPr kumimoji="1" lang="ko-KR" altLang="ko-KR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굴림" pitchFamily="50" charset="-127"/>
              </a:rPr>
              <a:t>  수술적 담낭절제 진행. </a:t>
            </a:r>
            <a:endParaRPr kumimoji="1" lang="ko-KR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굴림" pitchFamily="50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131652" y="2865202"/>
            <a:ext cx="8904844" cy="3732150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337696" y="2738244"/>
            <a:ext cx="106322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입원 </a:t>
            </a:r>
            <a:r>
              <a:rPr lang="en-US" altLang="ko-KR" sz="1050" b="1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일째</a:t>
            </a:r>
            <a:endParaRPr lang="ko-KR" altLang="en-US" sz="105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51520" y="2992160"/>
            <a:ext cx="8745686" cy="362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effectLst/>
                <a:latin typeface="+mn-ea"/>
              </a:rPr>
              <a:t>POD # 1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S)  </a:t>
            </a:r>
            <a:r>
              <a:rPr lang="ko-KR" altLang="en-US" sz="900" dirty="0" smtClean="0">
                <a:effectLst/>
                <a:latin typeface="+mn-ea"/>
              </a:rPr>
              <a:t>방귀는 아직 </a:t>
            </a:r>
            <a:r>
              <a:rPr lang="ko-KR" altLang="en-US" sz="900" dirty="0" err="1" smtClean="0">
                <a:effectLst/>
                <a:latin typeface="+mn-ea"/>
              </a:rPr>
              <a:t>안나왔다</a:t>
            </a:r>
            <a:r>
              <a:rPr lang="en-US" altLang="ko-KR" sz="900" dirty="0" smtClean="0">
                <a:effectLst/>
                <a:latin typeface="+mn-ea"/>
              </a:rPr>
              <a:t>.    </a:t>
            </a:r>
            <a:r>
              <a:rPr lang="ko-KR" altLang="en-US" sz="900" dirty="0" smtClean="0">
                <a:effectLst/>
                <a:latin typeface="+mn-ea"/>
              </a:rPr>
              <a:t>수술부위 </a:t>
            </a:r>
            <a:r>
              <a:rPr lang="ko-KR" altLang="en-US" sz="900" dirty="0" err="1" smtClean="0">
                <a:effectLst/>
                <a:latin typeface="+mn-ea"/>
              </a:rPr>
              <a:t>땡기고</a:t>
            </a:r>
            <a:r>
              <a:rPr lang="ko-KR" altLang="en-US" sz="900" dirty="0" smtClean="0">
                <a:effectLst/>
                <a:latin typeface="+mn-ea"/>
              </a:rPr>
              <a:t> 아프다</a:t>
            </a:r>
            <a:r>
              <a:rPr lang="en-US" altLang="ko-KR" sz="900" dirty="0" smtClean="0">
                <a:effectLst/>
                <a:latin typeface="+mn-ea"/>
              </a:rPr>
              <a:t>.  </a:t>
            </a:r>
            <a:r>
              <a:rPr lang="ko-KR" altLang="en-US" sz="900" dirty="0" smtClean="0">
                <a:effectLst/>
                <a:latin typeface="+mn-ea"/>
              </a:rPr>
              <a:t>무통주사 맞고 계속 오심이 있어서 중단 하였다</a:t>
            </a:r>
            <a:r>
              <a:rPr lang="en-US" altLang="ko-KR" sz="900" dirty="0" smtClean="0">
                <a:effectLst/>
                <a:latin typeface="+mn-ea"/>
              </a:rPr>
              <a:t>. </a:t>
            </a:r>
            <a:r>
              <a:rPr lang="ko-KR" altLang="en-US" sz="900" dirty="0" smtClean="0">
                <a:effectLst/>
                <a:latin typeface="+mn-ea"/>
              </a:rPr>
              <a:t>오심은 나아졌다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r>
              <a:rPr lang="ko-KR" altLang="en-US" sz="900" dirty="0" smtClean="0">
                <a:effectLst/>
                <a:latin typeface="+mn-ea"/>
              </a:rPr>
              <a:t>새벽에 통증이 있어서 엉덩이 주사 맞고 좀 </a:t>
            </a:r>
            <a:endParaRPr lang="en-US" altLang="ko-KR" sz="900" dirty="0" smtClean="0"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   </a:t>
            </a:r>
            <a:r>
              <a:rPr lang="ko-KR" altLang="en-US" sz="900" dirty="0" smtClean="0">
                <a:effectLst/>
                <a:latin typeface="+mn-ea"/>
              </a:rPr>
              <a:t>나아졌다</a:t>
            </a:r>
            <a:r>
              <a:rPr lang="en-US" altLang="ko-KR" sz="900" dirty="0" smtClean="0">
                <a:effectLst/>
                <a:latin typeface="+mn-ea"/>
              </a:rPr>
              <a:t>.</a:t>
            </a:r>
            <a:r>
              <a:rPr lang="ko-KR" altLang="en-US" sz="900" dirty="0" smtClean="0">
                <a:effectLst/>
                <a:latin typeface="+mn-ea"/>
              </a:rPr>
              <a:t>운동 많이 하고 기침도 많이 하였다 </a:t>
            </a:r>
            <a:r>
              <a:rPr lang="en-US" altLang="ko-KR" sz="900" dirty="0" smtClean="0">
                <a:effectLst/>
                <a:latin typeface="+mn-ea"/>
              </a:rPr>
              <a:t>( </a:t>
            </a:r>
            <a:r>
              <a:rPr lang="ko-KR" altLang="en-US" sz="900" dirty="0" smtClean="0">
                <a:effectLst/>
                <a:latin typeface="+mn-ea"/>
              </a:rPr>
              <a:t>기침 시켜보면</a:t>
            </a:r>
            <a:r>
              <a:rPr lang="en-US" altLang="ko-KR" sz="900" dirty="0" smtClean="0">
                <a:effectLst/>
                <a:latin typeface="+mn-ea"/>
              </a:rPr>
              <a:t>, effective coughing </a:t>
            </a:r>
            <a:r>
              <a:rPr lang="ko-KR" altLang="en-US" sz="900" dirty="0" smtClean="0">
                <a:effectLst/>
                <a:latin typeface="+mn-ea"/>
              </a:rPr>
              <a:t>잘 하고 계심</a:t>
            </a:r>
            <a:r>
              <a:rPr lang="en-US" altLang="ko-KR" sz="900" dirty="0" smtClean="0">
                <a:effectLst/>
                <a:latin typeface="+mn-ea"/>
              </a:rPr>
              <a:t>)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O) g/a : more well.     v/s : stable.  no fever elevation.    op wound : no bleeding and no swelling.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A)  good post cholecystectomy state.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P)  1. NPO </a:t>
            </a:r>
            <a:r>
              <a:rPr lang="ko-KR" altLang="en-US" sz="900" dirty="0" smtClean="0">
                <a:effectLst/>
                <a:latin typeface="+mn-ea"/>
              </a:rPr>
              <a:t>유지</a:t>
            </a:r>
            <a:r>
              <a:rPr lang="en-US" altLang="ko-KR" sz="900" dirty="0" smtClean="0">
                <a:effectLst/>
                <a:latin typeface="+mn-ea"/>
              </a:rPr>
              <a:t>.   2. Encourage coughing and ambulation.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[10:42:18] 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effectLst/>
                <a:latin typeface="+mn-ea"/>
              </a:rPr>
              <a:t>O</a:t>
            </a:r>
            <a:r>
              <a:rPr lang="en-US" altLang="ko-KR" sz="900" b="1" dirty="0" smtClean="0">
                <a:effectLst/>
                <a:latin typeface="+mn-ea"/>
              </a:rPr>
              <a:t>) Lab </a:t>
            </a:r>
            <a:r>
              <a:rPr lang="en-US" altLang="ko-KR" sz="900" dirty="0" smtClean="0">
                <a:effectLst/>
                <a:latin typeface="+mn-ea"/>
              </a:rPr>
              <a:t>- CBC :   WBC : 10,200 (84%).  /   LFT :    got/</a:t>
            </a:r>
            <a:r>
              <a:rPr lang="en-US" altLang="ko-KR" sz="900" dirty="0" err="1" smtClean="0">
                <a:effectLst/>
                <a:latin typeface="+mn-ea"/>
              </a:rPr>
              <a:t>gpt</a:t>
            </a:r>
            <a:r>
              <a:rPr lang="en-US" altLang="ko-KR" sz="900" dirty="0" smtClean="0">
                <a:effectLst/>
                <a:latin typeface="+mn-ea"/>
              </a:rPr>
              <a:t> :  34/36  /  T-</a:t>
            </a:r>
            <a:r>
              <a:rPr lang="en-US" altLang="ko-KR" sz="900" dirty="0" err="1" smtClean="0">
                <a:effectLst/>
                <a:latin typeface="+mn-ea"/>
              </a:rPr>
              <a:t>bili</a:t>
            </a:r>
            <a:r>
              <a:rPr lang="en-US" altLang="ko-KR" sz="900" dirty="0" smtClean="0">
                <a:effectLst/>
                <a:latin typeface="+mn-ea"/>
              </a:rPr>
              <a:t>/D-</a:t>
            </a:r>
            <a:r>
              <a:rPr lang="en-US" altLang="ko-KR" sz="900" dirty="0" err="1" smtClean="0">
                <a:effectLst/>
                <a:latin typeface="+mn-ea"/>
              </a:rPr>
              <a:t>bili</a:t>
            </a:r>
            <a:r>
              <a:rPr lang="en-US" altLang="ko-KR" sz="900" dirty="0" smtClean="0">
                <a:effectLst/>
                <a:latin typeface="+mn-ea"/>
              </a:rPr>
              <a:t> :  1.41/0.79 </a:t>
            </a:r>
            <a:r>
              <a:rPr lang="ko-KR" altLang="en-US" sz="900" dirty="0" smtClean="0">
                <a:effectLst/>
                <a:latin typeface="+mn-ea"/>
              </a:rPr>
              <a:t>상승</a:t>
            </a:r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/</a:t>
            </a:r>
            <a:r>
              <a:rPr lang="en-US" altLang="ko-KR" sz="900" dirty="0" smtClean="0">
                <a:effectLst/>
                <a:latin typeface="+mn-ea"/>
              </a:rPr>
              <a:t>  </a:t>
            </a:r>
            <a:r>
              <a:rPr lang="en-US" altLang="ko-KR" sz="900" dirty="0" err="1" smtClean="0">
                <a:effectLst/>
                <a:latin typeface="+mn-ea"/>
              </a:rPr>
              <a:t>amy</a:t>
            </a:r>
            <a:r>
              <a:rPr lang="en-US" altLang="ko-KR" sz="900" dirty="0" smtClean="0">
                <a:effectLst/>
                <a:latin typeface="+mn-ea"/>
              </a:rPr>
              <a:t>/lip  :  575/13.  /   CRP :  11.10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    </a:t>
            </a:r>
            <a:r>
              <a:rPr lang="en-US" altLang="ko-KR" sz="900" b="1" dirty="0" smtClean="0">
                <a:effectLst/>
                <a:latin typeface="+mn-ea"/>
              </a:rPr>
              <a:t>X-ray</a:t>
            </a:r>
            <a:r>
              <a:rPr lang="en-US" altLang="ko-KR" sz="900" dirty="0" smtClean="0">
                <a:effectLst/>
                <a:latin typeface="+mn-ea"/>
              </a:rPr>
              <a:t> - </a:t>
            </a:r>
            <a:r>
              <a:rPr lang="en-US" altLang="ko-KR" sz="900" b="1" dirty="0" smtClean="0">
                <a:effectLst/>
                <a:latin typeface="+mn-ea"/>
              </a:rPr>
              <a:t>chest pa </a:t>
            </a:r>
            <a:r>
              <a:rPr lang="en-US" altLang="ko-KR" sz="900" dirty="0" smtClean="0">
                <a:effectLst/>
                <a:latin typeface="+mn-ea"/>
              </a:rPr>
              <a:t>:  small </a:t>
            </a:r>
            <a:r>
              <a:rPr lang="en-US" altLang="ko-KR" sz="900" dirty="0" err="1" smtClean="0">
                <a:effectLst/>
                <a:latin typeface="+mn-ea"/>
              </a:rPr>
              <a:t>pneumoperitonium</a:t>
            </a:r>
            <a:r>
              <a:rPr lang="en-US" altLang="ko-KR" sz="900" dirty="0" smtClean="0">
                <a:effectLst/>
                <a:latin typeface="+mn-ea"/>
              </a:rPr>
              <a:t> </a:t>
            </a:r>
            <a:r>
              <a:rPr lang="ko-KR" altLang="en-US" sz="900" dirty="0" smtClean="0">
                <a:effectLst/>
                <a:latin typeface="+mn-ea"/>
              </a:rPr>
              <a:t>외 이전소견과 </a:t>
            </a:r>
            <a:r>
              <a:rPr lang="ko-KR" altLang="en-US" sz="900" dirty="0" err="1" smtClean="0">
                <a:effectLst/>
                <a:latin typeface="+mn-ea"/>
              </a:rPr>
              <a:t>비슷</a:t>
            </a:r>
            <a:r>
              <a:rPr lang="en-US" altLang="ko-KR" sz="900" dirty="0" smtClean="0">
                <a:effectLst/>
                <a:latin typeface="+mn-ea"/>
              </a:rPr>
              <a:t>.        </a:t>
            </a:r>
            <a:r>
              <a:rPr lang="en-US" altLang="ko-KR" sz="900" b="1" dirty="0" err="1" smtClean="0">
                <a:effectLst/>
                <a:latin typeface="+mn-ea"/>
              </a:rPr>
              <a:t>Abd</a:t>
            </a:r>
            <a:r>
              <a:rPr lang="en-US" altLang="ko-KR" sz="900" b="1" dirty="0" smtClean="0">
                <a:effectLst/>
                <a:latin typeface="+mn-ea"/>
              </a:rPr>
              <a:t> E/S </a:t>
            </a:r>
            <a:r>
              <a:rPr lang="en-US" altLang="ko-KR" sz="900" dirty="0" smtClean="0">
                <a:latin typeface="+mn-ea"/>
              </a:rPr>
              <a:t>:</a:t>
            </a:r>
            <a:r>
              <a:rPr lang="en-US" altLang="ko-KR" sz="900" dirty="0" smtClean="0">
                <a:effectLst/>
                <a:latin typeface="+mn-ea"/>
              </a:rPr>
              <a:t> small </a:t>
            </a:r>
            <a:r>
              <a:rPr lang="en-US" altLang="ko-KR" sz="900" dirty="0" err="1" smtClean="0">
                <a:effectLst/>
                <a:latin typeface="+mn-ea"/>
              </a:rPr>
              <a:t>pneumoperitonium</a:t>
            </a:r>
            <a:r>
              <a:rPr lang="en-US" altLang="ko-KR" sz="900" dirty="0" smtClean="0">
                <a:effectLst/>
                <a:latin typeface="+mn-ea"/>
              </a:rPr>
              <a:t>. small bowel ileus.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A) post cholecystectomy state. --&gt; bilirubin </a:t>
            </a:r>
            <a:r>
              <a:rPr lang="ko-KR" altLang="en-US" sz="900" dirty="0" smtClean="0">
                <a:effectLst/>
                <a:latin typeface="+mn-ea"/>
              </a:rPr>
              <a:t>상승</a:t>
            </a:r>
            <a:r>
              <a:rPr lang="en-US" altLang="ko-KR" sz="900" dirty="0" smtClean="0">
                <a:effectLst/>
                <a:latin typeface="+mn-ea"/>
              </a:rPr>
              <a:t>, amylase </a:t>
            </a:r>
            <a:r>
              <a:rPr lang="ko-KR" altLang="en-US" sz="900" dirty="0" smtClean="0">
                <a:effectLst/>
                <a:latin typeface="+mn-ea"/>
              </a:rPr>
              <a:t>상승 </a:t>
            </a:r>
            <a:endParaRPr lang="en-US" altLang="ko-KR" sz="900" dirty="0" smtClean="0">
              <a:effectLst/>
              <a:latin typeface="+mn-ea"/>
            </a:endParaRPr>
          </a:p>
          <a:p>
            <a:r>
              <a:rPr lang="ko-KR" altLang="en-US" sz="900" dirty="0" smtClean="0">
                <a:effectLst/>
                <a:latin typeface="+mn-ea"/>
              </a:rPr>
              <a:t>                                         </a:t>
            </a:r>
            <a:r>
              <a:rPr lang="en-US" altLang="ko-KR" sz="900" dirty="0" smtClean="0">
                <a:effectLst/>
                <a:latin typeface="+mn-ea"/>
              </a:rPr>
              <a:t>--  </a:t>
            </a:r>
            <a:r>
              <a:rPr lang="ko-KR" altLang="en-US" sz="900" dirty="0" err="1" smtClean="0">
                <a:effectLst/>
                <a:latin typeface="+mn-ea"/>
              </a:rPr>
              <a:t>수술중</a:t>
            </a:r>
            <a:r>
              <a:rPr lang="ko-KR" altLang="en-US" sz="900" dirty="0" smtClean="0">
                <a:effectLst/>
                <a:latin typeface="+mn-ea"/>
              </a:rPr>
              <a:t> </a:t>
            </a:r>
            <a:r>
              <a:rPr lang="en-US" altLang="ko-KR" sz="900" dirty="0" smtClean="0">
                <a:effectLst/>
                <a:latin typeface="+mn-ea"/>
              </a:rPr>
              <a:t>CBD </a:t>
            </a:r>
            <a:r>
              <a:rPr lang="ko-KR" altLang="en-US" sz="900" dirty="0" smtClean="0">
                <a:effectLst/>
                <a:latin typeface="+mn-ea"/>
              </a:rPr>
              <a:t>및 </a:t>
            </a:r>
            <a:r>
              <a:rPr lang="en-US" altLang="ko-KR" sz="900" dirty="0" smtClean="0">
                <a:effectLst/>
                <a:latin typeface="+mn-ea"/>
              </a:rPr>
              <a:t>pancreatic duct injury </a:t>
            </a:r>
            <a:r>
              <a:rPr lang="ko-KR" altLang="en-US" sz="900" dirty="0" smtClean="0">
                <a:effectLst/>
                <a:latin typeface="+mn-ea"/>
              </a:rPr>
              <a:t>가능성은 없으나</a:t>
            </a:r>
            <a:r>
              <a:rPr lang="en-US" altLang="ko-KR" sz="900" dirty="0" smtClean="0">
                <a:effectLst/>
                <a:latin typeface="+mn-ea"/>
              </a:rPr>
              <a:t>.  small or tiny GB stone </a:t>
            </a:r>
            <a:r>
              <a:rPr lang="ko-KR" altLang="en-US" sz="900" dirty="0" smtClean="0">
                <a:effectLst/>
                <a:latin typeface="+mn-ea"/>
              </a:rPr>
              <a:t>의 </a:t>
            </a:r>
            <a:r>
              <a:rPr lang="en-US" altLang="ko-KR" sz="900" dirty="0" smtClean="0">
                <a:effectLst/>
                <a:latin typeface="+mn-ea"/>
              </a:rPr>
              <a:t>passage into the CBD  </a:t>
            </a:r>
            <a:r>
              <a:rPr lang="ko-KR" altLang="en-US" sz="900" dirty="0" smtClean="0">
                <a:effectLst/>
                <a:latin typeface="+mn-ea"/>
              </a:rPr>
              <a:t>로 인한  </a:t>
            </a:r>
            <a:br>
              <a:rPr lang="ko-KR" altLang="en-US" sz="900" dirty="0" smtClean="0">
                <a:effectLst/>
                <a:latin typeface="+mn-ea"/>
              </a:rPr>
            </a:br>
            <a:r>
              <a:rPr lang="ko-KR" altLang="en-US" sz="900" dirty="0" smtClean="0">
                <a:effectLst/>
                <a:latin typeface="+mn-ea"/>
              </a:rPr>
              <a:t>                                             </a:t>
            </a:r>
            <a:r>
              <a:rPr lang="en-US" altLang="ko-KR" sz="900" dirty="0" smtClean="0">
                <a:effectLst/>
                <a:latin typeface="+mn-ea"/>
              </a:rPr>
              <a:t>distal CBD obstruction </a:t>
            </a:r>
            <a:r>
              <a:rPr lang="ko-KR" altLang="en-US" sz="900" dirty="0" smtClean="0">
                <a:effectLst/>
                <a:latin typeface="+mn-ea"/>
              </a:rPr>
              <a:t>가능성 배제 할 수 없음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</a:p>
          <a:p>
            <a:r>
              <a:rPr lang="en-US" altLang="ko-KR" sz="900" dirty="0" smtClean="0">
                <a:effectLst/>
                <a:latin typeface="+mn-ea"/>
              </a:rPr>
              <a:t/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P) Lab f/u </a:t>
            </a:r>
            <a:r>
              <a:rPr lang="ko-KR" altLang="en-US" sz="900" dirty="0" smtClean="0">
                <a:effectLst/>
                <a:latin typeface="+mn-ea"/>
              </a:rPr>
              <a:t>일</a:t>
            </a:r>
            <a:r>
              <a:rPr lang="ko-KR" altLang="en-US" sz="900" dirty="0">
                <a:latin typeface="+mn-ea"/>
              </a:rPr>
              <a:t>시</a:t>
            </a:r>
            <a:r>
              <a:rPr lang="ko-KR" altLang="en-US" sz="900" dirty="0" smtClean="0">
                <a:effectLst/>
                <a:latin typeface="+mn-ea"/>
              </a:rPr>
              <a:t>적으로 상승 후 회복되리라 예상 하지만</a:t>
            </a:r>
            <a:r>
              <a:rPr lang="en-US" altLang="ko-KR" sz="900" dirty="0" smtClean="0">
                <a:effectLst/>
                <a:latin typeface="+mn-ea"/>
              </a:rPr>
              <a:t>. </a:t>
            </a:r>
            <a:r>
              <a:rPr lang="ko-KR" altLang="en-US" sz="900" dirty="0" smtClean="0">
                <a:effectLst/>
                <a:latin typeface="+mn-ea"/>
              </a:rPr>
              <a:t>지속 </a:t>
            </a:r>
            <a:r>
              <a:rPr lang="ko-KR" altLang="en-US" sz="900" dirty="0" err="1" smtClean="0">
                <a:effectLst/>
                <a:latin typeface="+mn-ea"/>
              </a:rPr>
              <a:t>상승시</a:t>
            </a:r>
            <a:r>
              <a:rPr lang="ko-KR" altLang="en-US" sz="900" dirty="0" smtClean="0">
                <a:effectLst/>
                <a:latin typeface="+mn-ea"/>
              </a:rPr>
              <a:t> </a:t>
            </a:r>
            <a:r>
              <a:rPr lang="en-US" altLang="ko-KR" sz="900" dirty="0" smtClean="0">
                <a:effectLst/>
                <a:latin typeface="+mn-ea"/>
              </a:rPr>
              <a:t>ERCP </a:t>
            </a:r>
            <a:r>
              <a:rPr lang="ko-KR" altLang="en-US" sz="900" dirty="0" smtClean="0">
                <a:effectLst/>
                <a:latin typeface="+mn-ea"/>
              </a:rPr>
              <a:t>가능한 병원으로의 전원고려 하여야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[16:34:09]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ko-KR" altLang="en-US" sz="900" dirty="0" smtClean="0">
                <a:effectLst/>
                <a:latin typeface="+mn-ea"/>
              </a:rPr>
              <a:t>병동에서 환자에게 환자의 검사 결과 설명 및 이를 설명할 수 있는 현재의 환자의 상태에 대한  추정에 대하여 </a:t>
            </a:r>
            <a:r>
              <a:rPr lang="en-US" altLang="ko-KR" sz="900" dirty="0" smtClean="0">
                <a:effectLst/>
                <a:latin typeface="+mn-ea"/>
              </a:rPr>
              <a:t>( </a:t>
            </a:r>
            <a:r>
              <a:rPr lang="ko-KR" altLang="en-US" sz="900" dirty="0" err="1" smtClean="0">
                <a:effectLst/>
                <a:latin typeface="+mn-ea"/>
              </a:rPr>
              <a:t>수술중</a:t>
            </a:r>
            <a:r>
              <a:rPr lang="ko-KR" altLang="en-US" sz="900" dirty="0" smtClean="0">
                <a:effectLst/>
                <a:latin typeface="+mn-ea"/>
              </a:rPr>
              <a:t> </a:t>
            </a:r>
            <a:r>
              <a:rPr lang="en-US" altLang="ko-KR" sz="900" dirty="0" smtClean="0">
                <a:effectLst/>
                <a:latin typeface="+mn-ea"/>
              </a:rPr>
              <a:t>3 ~ 4 mm </a:t>
            </a:r>
            <a:r>
              <a:rPr lang="ko-KR" altLang="en-US" sz="900" dirty="0" smtClean="0">
                <a:effectLst/>
                <a:latin typeface="+mn-ea"/>
              </a:rPr>
              <a:t>크기의 담석이 </a:t>
            </a:r>
            <a:r>
              <a:rPr lang="en-US" altLang="ko-KR" sz="900" dirty="0" smtClean="0">
                <a:effectLst/>
                <a:latin typeface="+mn-ea"/>
              </a:rPr>
              <a:t>CBD </a:t>
            </a:r>
            <a:r>
              <a:rPr lang="ko-KR" altLang="en-US" sz="900" dirty="0" smtClean="0">
                <a:effectLst/>
                <a:latin typeface="+mn-ea"/>
              </a:rPr>
              <a:t>내로 </a:t>
            </a:r>
            <a:r>
              <a:rPr lang="en-US" altLang="ko-KR" sz="900" dirty="0" smtClean="0">
                <a:effectLst/>
                <a:latin typeface="+mn-ea"/>
              </a:rPr>
              <a:t>pass </a:t>
            </a:r>
            <a:r>
              <a:rPr lang="ko-KR" altLang="en-US" sz="900" dirty="0" smtClean="0">
                <a:effectLst/>
                <a:latin typeface="+mn-ea"/>
              </a:rPr>
              <a:t>할 </a:t>
            </a:r>
            <a:endParaRPr lang="en-US" altLang="ko-KR" sz="900" dirty="0" smtClean="0"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effectLst/>
                <a:latin typeface="+mn-ea"/>
              </a:rPr>
              <a:t>가능성 및 </a:t>
            </a:r>
            <a:r>
              <a:rPr lang="ko-KR" altLang="en-US" sz="900" dirty="0" err="1" smtClean="0">
                <a:effectLst/>
                <a:latin typeface="+mn-ea"/>
              </a:rPr>
              <a:t>이로인한</a:t>
            </a:r>
            <a:r>
              <a:rPr lang="ko-KR" altLang="en-US" sz="900" dirty="0" smtClean="0">
                <a:effectLst/>
                <a:latin typeface="+mn-ea"/>
              </a:rPr>
              <a:t> </a:t>
            </a:r>
            <a:r>
              <a:rPr lang="en-US" altLang="ko-KR" sz="900" dirty="0" smtClean="0">
                <a:effectLst/>
                <a:latin typeface="+mn-ea"/>
              </a:rPr>
              <a:t>distal CBD obstruction</a:t>
            </a:r>
            <a:r>
              <a:rPr lang="ko-KR" altLang="en-US" sz="900" dirty="0" smtClean="0">
                <a:effectLst/>
                <a:latin typeface="+mn-ea"/>
              </a:rPr>
              <a:t>에 의한 </a:t>
            </a:r>
            <a:r>
              <a:rPr lang="en-US" altLang="ko-KR" sz="900" dirty="0" smtClean="0">
                <a:effectLst/>
                <a:latin typeface="+mn-ea"/>
              </a:rPr>
              <a:t>cholangitis and pancreatitis </a:t>
            </a:r>
            <a:r>
              <a:rPr lang="ko-KR" altLang="en-US" sz="900" dirty="0" smtClean="0">
                <a:effectLst/>
                <a:latin typeface="+mn-ea"/>
              </a:rPr>
              <a:t>가능성에 대하여</a:t>
            </a:r>
            <a:r>
              <a:rPr lang="en-US" altLang="ko-KR" sz="900" dirty="0" smtClean="0">
                <a:effectLst/>
                <a:latin typeface="+mn-ea"/>
              </a:rPr>
              <a:t>) </a:t>
            </a:r>
            <a:r>
              <a:rPr lang="ko-KR" altLang="en-US" sz="900" dirty="0" smtClean="0">
                <a:effectLst/>
                <a:latin typeface="+mn-ea"/>
              </a:rPr>
              <a:t>자세하게 설명 시행하였으며</a:t>
            </a:r>
            <a:r>
              <a:rPr lang="en-US" altLang="ko-KR" sz="900" dirty="0" smtClean="0">
                <a:effectLst/>
                <a:latin typeface="+mn-ea"/>
              </a:rPr>
              <a:t>,  </a:t>
            </a:r>
            <a:r>
              <a:rPr lang="ko-KR" altLang="en-US" sz="900" dirty="0" smtClean="0">
                <a:effectLst/>
                <a:latin typeface="+mn-ea"/>
              </a:rPr>
              <a:t>이에 대한 처치는 우선은 약물</a:t>
            </a:r>
            <a:endParaRPr lang="en-US" altLang="ko-KR" sz="900" dirty="0" smtClean="0"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smtClean="0">
                <a:effectLst/>
                <a:latin typeface="+mn-ea"/>
              </a:rPr>
              <a:t>치료 </a:t>
            </a:r>
            <a:r>
              <a:rPr lang="en-US" altLang="ko-KR" sz="900" dirty="0" smtClean="0">
                <a:effectLst/>
                <a:latin typeface="+mn-ea"/>
              </a:rPr>
              <a:t>(</a:t>
            </a:r>
            <a:r>
              <a:rPr lang="en-US" altLang="ko-KR" sz="900" dirty="0" err="1" smtClean="0">
                <a:effectLst/>
                <a:latin typeface="+mn-ea"/>
              </a:rPr>
              <a:t>antispasmotics</a:t>
            </a:r>
            <a:r>
              <a:rPr lang="en-US" altLang="ko-KR" sz="900" dirty="0" smtClean="0">
                <a:effectLst/>
                <a:latin typeface="+mn-ea"/>
              </a:rPr>
              <a:t> and </a:t>
            </a:r>
            <a:r>
              <a:rPr lang="en-US" altLang="ko-KR" sz="900" dirty="0" err="1" smtClean="0">
                <a:effectLst/>
                <a:latin typeface="+mn-ea"/>
              </a:rPr>
              <a:t>foy</a:t>
            </a:r>
            <a:r>
              <a:rPr lang="en-US" altLang="ko-KR" sz="900" dirty="0" smtClean="0">
                <a:effectLst/>
                <a:latin typeface="+mn-ea"/>
              </a:rPr>
              <a:t> </a:t>
            </a:r>
            <a:r>
              <a:rPr lang="ko-KR" altLang="en-US" sz="900" dirty="0" smtClean="0">
                <a:effectLst/>
                <a:latin typeface="+mn-ea"/>
              </a:rPr>
              <a:t>사용</a:t>
            </a:r>
            <a:r>
              <a:rPr lang="en-US" altLang="ko-KR" sz="900" dirty="0" smtClean="0">
                <a:effectLst/>
                <a:latin typeface="+mn-ea"/>
              </a:rPr>
              <a:t>) </a:t>
            </a:r>
            <a:r>
              <a:rPr lang="ko-KR" altLang="en-US" sz="900" dirty="0" smtClean="0">
                <a:effectLst/>
                <a:latin typeface="+mn-ea"/>
              </a:rPr>
              <a:t>시작 하였으며</a:t>
            </a:r>
            <a:r>
              <a:rPr lang="en-US" altLang="ko-KR" sz="900" dirty="0" smtClean="0">
                <a:effectLst/>
                <a:latin typeface="+mn-ea"/>
              </a:rPr>
              <a:t>, </a:t>
            </a:r>
            <a:r>
              <a:rPr lang="ko-KR" altLang="en-US" sz="900" dirty="0" smtClean="0">
                <a:effectLst/>
                <a:latin typeface="+mn-ea"/>
              </a:rPr>
              <a:t>매일 </a:t>
            </a:r>
            <a:r>
              <a:rPr lang="en-US" altLang="ko-KR" sz="900" dirty="0" smtClean="0">
                <a:effectLst/>
                <a:latin typeface="+mn-ea"/>
              </a:rPr>
              <a:t>Lab f/u </a:t>
            </a:r>
            <a:r>
              <a:rPr lang="ko-KR" altLang="en-US" sz="900" dirty="0" smtClean="0">
                <a:effectLst/>
                <a:latin typeface="+mn-ea"/>
              </a:rPr>
              <a:t>하여 검사상 호전을 보이지 않고 더욱 심해지는 양상을 보이면 바로 </a:t>
            </a:r>
            <a:r>
              <a:rPr lang="en-US" altLang="ko-KR" sz="900" dirty="0" smtClean="0">
                <a:effectLst/>
                <a:latin typeface="+mn-ea"/>
              </a:rPr>
              <a:t>ERCP </a:t>
            </a:r>
            <a:r>
              <a:rPr lang="ko-KR" altLang="en-US" sz="900" dirty="0" smtClean="0">
                <a:effectLst/>
                <a:latin typeface="+mn-ea"/>
              </a:rPr>
              <a:t>시행할 수 있는 병원으로 </a:t>
            </a:r>
            <a:endParaRPr lang="en-US" altLang="ko-KR" sz="900" dirty="0" smtClean="0"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900" dirty="0" err="1" smtClean="0">
                <a:effectLst/>
                <a:latin typeface="+mn-ea"/>
              </a:rPr>
              <a:t>전원하여</a:t>
            </a:r>
            <a:r>
              <a:rPr lang="ko-KR" altLang="en-US" sz="900" dirty="0" smtClean="0">
                <a:effectLst/>
                <a:latin typeface="+mn-ea"/>
              </a:rPr>
              <a:t> 시술이 필요하다 설명함 </a:t>
            </a:r>
            <a:r>
              <a:rPr lang="en-US" altLang="ko-KR" sz="900" dirty="0" smtClean="0">
                <a:effectLst/>
                <a:latin typeface="+mn-ea"/>
              </a:rPr>
              <a:t>. </a:t>
            </a:r>
            <a:endParaRPr lang="ko-KR" altLang="en-US" sz="9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9130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9. POA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관련 개선 활동 사례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en-US" altLang="ko-KR" sz="2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I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7554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진료내역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179512" y="75883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31652" y="1251702"/>
            <a:ext cx="8904844" cy="5345650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37696" y="1124744"/>
            <a:ext cx="106322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  입원 </a:t>
            </a:r>
            <a:r>
              <a:rPr lang="en-US" altLang="ko-KR" sz="1050" b="1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일째</a:t>
            </a:r>
            <a:endParaRPr lang="ko-KR" altLang="en-US" sz="105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20442" y="1338340"/>
            <a:ext cx="8716054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900" dirty="0" smtClean="0">
                <a:effectLst/>
                <a:latin typeface="+mn-ea"/>
              </a:rPr>
              <a:t>POD # 2 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S)  </a:t>
            </a:r>
            <a:r>
              <a:rPr lang="ko-KR" altLang="en-US" sz="900" dirty="0" smtClean="0">
                <a:effectLst/>
                <a:latin typeface="+mn-ea"/>
              </a:rPr>
              <a:t>숨쉴 때 우측 하복부위</a:t>
            </a:r>
            <a:r>
              <a:rPr lang="en-US" altLang="ko-KR" sz="900" dirty="0" smtClean="0">
                <a:effectLst/>
                <a:latin typeface="+mn-ea"/>
              </a:rPr>
              <a:t>( trocar site ) </a:t>
            </a:r>
            <a:r>
              <a:rPr lang="ko-KR" altLang="en-US" sz="900" dirty="0" smtClean="0">
                <a:effectLst/>
                <a:latin typeface="+mn-ea"/>
              </a:rPr>
              <a:t>로 통증이 있었다</a:t>
            </a:r>
            <a:r>
              <a:rPr lang="en-US" altLang="ko-KR" sz="900" dirty="0" smtClean="0">
                <a:effectLst/>
                <a:latin typeface="+mn-ea"/>
              </a:rPr>
              <a:t>. </a:t>
            </a:r>
            <a:r>
              <a:rPr lang="ko-KR" altLang="en-US" sz="900" dirty="0" smtClean="0">
                <a:effectLst/>
                <a:latin typeface="+mn-ea"/>
              </a:rPr>
              <a:t>지금은 나아졌다</a:t>
            </a:r>
            <a:r>
              <a:rPr lang="en-US" altLang="ko-KR" sz="900" dirty="0" smtClean="0">
                <a:effectLst/>
                <a:latin typeface="+mn-ea"/>
              </a:rPr>
              <a:t>.    gas pass ( +).    defecation (-).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O)  g/a : relatively well,   not acute ill.    v/s : mild to high fever elevation ( 37.8  ~ 38 C ).  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  </a:t>
            </a:r>
            <a:r>
              <a:rPr lang="en-US" altLang="ko-KR" sz="900" dirty="0" smtClean="0">
                <a:effectLst/>
                <a:latin typeface="+mn-ea"/>
              </a:rPr>
              <a:t>  abdomen</a:t>
            </a:r>
            <a:r>
              <a:rPr lang="en-US" altLang="ko-KR" sz="900" dirty="0" smtClean="0">
                <a:latin typeface="+mn-ea"/>
              </a:rPr>
              <a:t>:</a:t>
            </a:r>
            <a:r>
              <a:rPr lang="en-US" altLang="ko-KR" sz="900" dirty="0" smtClean="0">
                <a:effectLst/>
                <a:latin typeface="+mn-ea"/>
              </a:rPr>
              <a:t> mild tenderness on </a:t>
            </a:r>
            <a:r>
              <a:rPr lang="en-US" altLang="ko-KR" sz="900" dirty="0" err="1" smtClean="0">
                <a:effectLst/>
                <a:latin typeface="+mn-ea"/>
              </a:rPr>
              <a:t>Rt</a:t>
            </a:r>
            <a:r>
              <a:rPr lang="en-US" altLang="ko-KR" sz="900" dirty="0" smtClean="0">
                <a:effectLst/>
                <a:latin typeface="+mn-ea"/>
              </a:rPr>
              <a:t> upper abdomen ( subcostal area )        Murphy's sing (+)?   op </a:t>
            </a:r>
            <a:r>
              <a:rPr lang="en-US" altLang="ko-KR" sz="900" dirty="0" err="1" smtClean="0">
                <a:effectLst/>
                <a:latin typeface="+mn-ea"/>
              </a:rPr>
              <a:t>wond</a:t>
            </a:r>
            <a:r>
              <a:rPr lang="en-US" altLang="ko-KR" sz="900" dirty="0" smtClean="0">
                <a:effectLst/>
                <a:latin typeface="+mn-ea"/>
              </a:rPr>
              <a:t> : clean,  no infection sign     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effectLst/>
                <a:latin typeface="+mn-ea"/>
              </a:rPr>
              <a:t>     </a:t>
            </a:r>
            <a:r>
              <a:rPr lang="en-US" altLang="ko-KR" sz="900" b="1" dirty="0" smtClean="0">
                <a:effectLst/>
                <a:latin typeface="+mn-ea"/>
              </a:rPr>
              <a:t>X-ray</a:t>
            </a:r>
            <a:r>
              <a:rPr lang="en-US" altLang="ko-KR" sz="900" dirty="0" smtClean="0">
                <a:effectLst/>
                <a:latin typeface="+mn-ea"/>
              </a:rPr>
              <a:t> </a:t>
            </a:r>
            <a:r>
              <a:rPr lang="en-US" altLang="ko-KR" sz="900" b="1" dirty="0" smtClean="0">
                <a:effectLst/>
                <a:latin typeface="+mn-ea"/>
              </a:rPr>
              <a:t>- Chest pa</a:t>
            </a:r>
            <a:r>
              <a:rPr lang="en-US" altLang="ko-KR" sz="900" dirty="0" smtClean="0">
                <a:effectLst/>
                <a:latin typeface="+mn-ea"/>
              </a:rPr>
              <a:t> </a:t>
            </a:r>
            <a:r>
              <a:rPr lang="en-US" altLang="ko-KR" sz="900" dirty="0" smtClean="0">
                <a:latin typeface="+mn-ea"/>
              </a:rPr>
              <a:t>: </a:t>
            </a:r>
            <a:r>
              <a:rPr lang="en-US" altLang="ko-KR" sz="900" dirty="0" smtClean="0">
                <a:effectLst/>
                <a:latin typeface="+mn-ea"/>
              </a:rPr>
              <a:t>no interval </a:t>
            </a:r>
            <a:r>
              <a:rPr lang="en-US" altLang="ko-KR" sz="900" dirty="0" err="1" smtClean="0">
                <a:effectLst/>
                <a:latin typeface="+mn-ea"/>
              </a:rPr>
              <a:t>chanage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    </a:t>
            </a:r>
            <a:r>
              <a:rPr lang="en-US" altLang="ko-KR" sz="900" b="1" dirty="0" smtClean="0">
                <a:effectLst/>
                <a:latin typeface="+mn-ea"/>
              </a:rPr>
              <a:t> </a:t>
            </a:r>
            <a:r>
              <a:rPr lang="en-US" altLang="ko-KR" sz="900" b="1" dirty="0" err="1" smtClean="0">
                <a:effectLst/>
                <a:latin typeface="+mn-ea"/>
              </a:rPr>
              <a:t>Abd</a:t>
            </a:r>
            <a:r>
              <a:rPr lang="en-US" altLang="ko-KR" sz="900" b="1" dirty="0" smtClean="0">
                <a:effectLst/>
                <a:latin typeface="+mn-ea"/>
              </a:rPr>
              <a:t> E/S : </a:t>
            </a:r>
            <a:r>
              <a:rPr lang="en-US" altLang="ko-KR" sz="900" dirty="0" smtClean="0">
                <a:effectLst/>
                <a:latin typeface="+mn-ea"/>
              </a:rPr>
              <a:t>small bowel ileus </a:t>
            </a:r>
            <a:r>
              <a:rPr lang="ko-KR" altLang="en-US" sz="900" dirty="0" smtClean="0">
                <a:effectLst/>
                <a:latin typeface="+mn-ea"/>
              </a:rPr>
              <a:t>는 호전</a:t>
            </a:r>
            <a:r>
              <a:rPr lang="en-US" altLang="ko-KR" sz="900" dirty="0" smtClean="0">
                <a:effectLst/>
                <a:latin typeface="+mn-ea"/>
              </a:rPr>
              <a:t>.   </a:t>
            </a:r>
            <a:r>
              <a:rPr lang="en-US" altLang="ko-KR" sz="900" dirty="0" err="1" smtClean="0">
                <a:effectLst/>
                <a:latin typeface="+mn-ea"/>
              </a:rPr>
              <a:t>usuall</a:t>
            </a:r>
            <a:r>
              <a:rPr lang="en-US" altLang="ko-KR" sz="900" dirty="0" smtClean="0">
                <a:effectLst/>
                <a:latin typeface="+mn-ea"/>
              </a:rPr>
              <a:t> colon gas  --&gt; </a:t>
            </a:r>
            <a:r>
              <a:rPr lang="ko-KR" altLang="en-US" sz="900" dirty="0" smtClean="0">
                <a:effectLst/>
                <a:latin typeface="+mn-ea"/>
              </a:rPr>
              <a:t>전체적으로 수술 후 있을 수 있는 정도의 </a:t>
            </a:r>
            <a:r>
              <a:rPr lang="en-US" altLang="ko-KR" sz="900" dirty="0" err="1" smtClean="0">
                <a:effectLst/>
                <a:latin typeface="+mn-ea"/>
              </a:rPr>
              <a:t>usuall</a:t>
            </a:r>
            <a:r>
              <a:rPr lang="en-US" altLang="ko-KR" sz="900" dirty="0" smtClean="0">
                <a:effectLst/>
                <a:latin typeface="+mn-ea"/>
              </a:rPr>
              <a:t> findings.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A)  good post </a:t>
            </a:r>
            <a:r>
              <a:rPr lang="en-US" altLang="ko-KR" sz="900" dirty="0" err="1" smtClean="0">
                <a:effectLst/>
                <a:latin typeface="+mn-ea"/>
              </a:rPr>
              <a:t>cholecsystectomy</a:t>
            </a:r>
            <a:r>
              <a:rPr lang="en-US" altLang="ko-KR" sz="900" dirty="0" smtClean="0">
                <a:effectLst/>
                <a:latin typeface="+mn-ea"/>
              </a:rPr>
              <a:t> state.  complication </a:t>
            </a:r>
            <a:r>
              <a:rPr lang="ko-KR" altLang="en-US" sz="900" dirty="0" smtClean="0">
                <a:effectLst/>
                <a:latin typeface="+mn-ea"/>
              </a:rPr>
              <a:t>의심</a:t>
            </a:r>
            <a:r>
              <a:rPr lang="en-US" altLang="ko-KR" sz="900" dirty="0" smtClean="0">
                <a:effectLst/>
                <a:latin typeface="+mn-ea"/>
              </a:rPr>
              <a:t>.  distal CBD stone obstruction </a:t>
            </a:r>
            <a:r>
              <a:rPr lang="ko-KR" altLang="en-US" sz="900" dirty="0" smtClean="0">
                <a:effectLst/>
                <a:latin typeface="+mn-ea"/>
              </a:rPr>
              <a:t>에 의한 </a:t>
            </a:r>
            <a:r>
              <a:rPr lang="en-US" altLang="ko-KR" sz="900" dirty="0" smtClean="0">
                <a:effectLst/>
                <a:latin typeface="+mn-ea"/>
              </a:rPr>
              <a:t>cholangitis. acute </a:t>
            </a:r>
            <a:r>
              <a:rPr lang="en-US" altLang="ko-KR" sz="900" dirty="0" err="1" smtClean="0">
                <a:effectLst/>
                <a:latin typeface="+mn-ea"/>
              </a:rPr>
              <a:t>pancreattiis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     less likely ,  COVID-19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P) 1. Lab </a:t>
            </a:r>
            <a:r>
              <a:rPr lang="ko-KR" altLang="en-US" sz="900" dirty="0" smtClean="0">
                <a:effectLst/>
                <a:latin typeface="+mn-ea"/>
              </a:rPr>
              <a:t>확인</a:t>
            </a:r>
            <a:r>
              <a:rPr lang="en-US" altLang="ko-KR" sz="900" dirty="0" smtClean="0">
                <a:effectLst/>
                <a:latin typeface="+mn-ea"/>
              </a:rPr>
              <a:t>.   2. </a:t>
            </a:r>
            <a:r>
              <a:rPr lang="en-US" altLang="ko-KR" sz="900" dirty="0" err="1" smtClean="0">
                <a:effectLst/>
                <a:latin typeface="+mn-ea"/>
              </a:rPr>
              <a:t>abd</a:t>
            </a:r>
            <a:r>
              <a:rPr lang="en-US" altLang="ko-KR" sz="900" dirty="0" smtClean="0">
                <a:effectLst/>
                <a:latin typeface="+mn-ea"/>
              </a:rPr>
              <a:t> CT with enhance f/u   3. RAT </a:t>
            </a:r>
            <a:r>
              <a:rPr lang="ko-KR" altLang="en-US" sz="900" dirty="0" smtClean="0">
                <a:effectLst/>
                <a:latin typeface="+mn-ea"/>
              </a:rPr>
              <a:t>검사 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[09:58:14] 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effectLst/>
                <a:latin typeface="+mn-ea"/>
              </a:rPr>
              <a:t>O) </a:t>
            </a:r>
            <a:r>
              <a:rPr lang="en-US" altLang="ko-KR" sz="900" b="1" dirty="0" smtClean="0">
                <a:effectLst/>
                <a:latin typeface="+mn-ea"/>
              </a:rPr>
              <a:t>Lab -</a:t>
            </a:r>
            <a:r>
              <a:rPr lang="en-US" altLang="ko-KR" sz="900" dirty="0" smtClean="0">
                <a:effectLst/>
                <a:latin typeface="+mn-ea"/>
              </a:rPr>
              <a:t> CBC :   WBC : 7.900 (</a:t>
            </a:r>
            <a:r>
              <a:rPr lang="en-US" altLang="ko-KR" sz="900" dirty="0" err="1" smtClean="0">
                <a:effectLst/>
                <a:latin typeface="+mn-ea"/>
              </a:rPr>
              <a:t>seg</a:t>
            </a:r>
            <a:r>
              <a:rPr lang="en-US" altLang="ko-KR" sz="900" dirty="0" smtClean="0">
                <a:effectLst/>
                <a:latin typeface="+mn-ea"/>
              </a:rPr>
              <a:t> 82% )  &lt;--   10,200 (84%)   </a:t>
            </a:r>
            <a:r>
              <a:rPr lang="ko-KR" altLang="en-US" sz="900" dirty="0" smtClean="0">
                <a:effectLst/>
                <a:latin typeface="+mn-ea"/>
              </a:rPr>
              <a:t>감소</a:t>
            </a:r>
            <a:r>
              <a:rPr lang="en-US" altLang="ko-KR" sz="900" dirty="0" smtClean="0">
                <a:effectLst/>
                <a:latin typeface="+mn-ea"/>
              </a:rPr>
              <a:t>,  ESR : 8 mm/</a:t>
            </a:r>
            <a:r>
              <a:rPr lang="en-US" altLang="ko-KR" sz="900" dirty="0" err="1" smtClean="0">
                <a:effectLst/>
                <a:latin typeface="+mn-ea"/>
              </a:rPr>
              <a:t>hr</a:t>
            </a:r>
            <a:r>
              <a:rPr lang="en-US" altLang="ko-KR" sz="900" dirty="0" smtClean="0">
                <a:effectLst/>
                <a:latin typeface="+mn-ea"/>
              </a:rPr>
              <a:t>   : </a:t>
            </a:r>
            <a:r>
              <a:rPr lang="ko-KR" altLang="en-US" sz="900" dirty="0" smtClean="0">
                <a:effectLst/>
                <a:latin typeface="+mn-ea"/>
              </a:rPr>
              <a:t>정상범위</a:t>
            </a:r>
            <a:r>
              <a:rPr lang="en-US" altLang="ko-KR" sz="900" dirty="0" smtClean="0">
                <a:effectLst/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          </a:t>
            </a:r>
            <a:r>
              <a:rPr lang="ko-KR" altLang="en-US" sz="900" dirty="0" smtClean="0">
                <a:effectLst/>
                <a:latin typeface="+mn-ea"/>
              </a:rPr>
              <a:t> </a:t>
            </a:r>
            <a:r>
              <a:rPr lang="en-US" altLang="ko-KR" sz="900" dirty="0" smtClean="0">
                <a:effectLst/>
                <a:latin typeface="+mn-ea"/>
              </a:rPr>
              <a:t>LFT :    got/</a:t>
            </a:r>
            <a:r>
              <a:rPr lang="en-US" altLang="ko-KR" sz="900" dirty="0" err="1" smtClean="0">
                <a:effectLst/>
                <a:latin typeface="+mn-ea"/>
              </a:rPr>
              <a:t>gpt</a:t>
            </a:r>
            <a:r>
              <a:rPr lang="en-US" altLang="ko-KR" sz="900" dirty="0" smtClean="0">
                <a:effectLst/>
                <a:latin typeface="+mn-ea"/>
              </a:rPr>
              <a:t> :  35/39    &lt;--   34/36     </a:t>
            </a:r>
            <a:r>
              <a:rPr lang="ko-KR" altLang="en-US" sz="900" dirty="0" smtClean="0">
                <a:effectLst/>
                <a:latin typeface="+mn-ea"/>
              </a:rPr>
              <a:t>유지</a:t>
            </a:r>
            <a:r>
              <a:rPr lang="en-US" altLang="ko-KR" sz="900" dirty="0" smtClean="0">
                <a:effectLst/>
                <a:latin typeface="+mn-ea"/>
              </a:rPr>
              <a:t>,( </a:t>
            </a:r>
            <a:r>
              <a:rPr lang="ko-KR" altLang="en-US" sz="900" dirty="0" smtClean="0">
                <a:effectLst/>
                <a:latin typeface="+mn-ea"/>
              </a:rPr>
              <a:t>일반적으로 담낭절제수술 시행 후 보일 수 있는 </a:t>
            </a:r>
            <a:r>
              <a:rPr lang="en-US" altLang="ko-KR" sz="900" dirty="0" smtClean="0">
                <a:effectLst/>
                <a:latin typeface="+mn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900" dirty="0">
                <a:latin typeface="+mn-ea"/>
              </a:rPr>
              <a:t> </a:t>
            </a:r>
            <a:r>
              <a:rPr lang="en-US" altLang="ko-KR" sz="900" dirty="0" smtClean="0">
                <a:latin typeface="+mn-ea"/>
              </a:rPr>
              <a:t>           </a:t>
            </a:r>
            <a:r>
              <a:rPr lang="en-US" altLang="ko-KR" sz="900" dirty="0" smtClean="0">
                <a:effectLst/>
                <a:latin typeface="+mn-ea"/>
              </a:rPr>
              <a:t>T-</a:t>
            </a:r>
            <a:r>
              <a:rPr lang="en-US" altLang="ko-KR" sz="900" dirty="0" err="1" smtClean="0">
                <a:effectLst/>
                <a:latin typeface="+mn-ea"/>
              </a:rPr>
              <a:t>bili</a:t>
            </a:r>
            <a:r>
              <a:rPr lang="en-US" altLang="ko-KR" sz="900" dirty="0" smtClean="0">
                <a:effectLst/>
                <a:latin typeface="+mn-ea"/>
              </a:rPr>
              <a:t>/ D-</a:t>
            </a:r>
            <a:r>
              <a:rPr lang="en-US" altLang="ko-KR" sz="900" dirty="0" err="1" smtClean="0">
                <a:effectLst/>
                <a:latin typeface="+mn-ea"/>
              </a:rPr>
              <a:t>bili</a:t>
            </a:r>
            <a:r>
              <a:rPr lang="en-US" altLang="ko-KR" sz="900" dirty="0" smtClean="0">
                <a:effectLst/>
                <a:latin typeface="+mn-ea"/>
              </a:rPr>
              <a:t>  :  1.40/ 0.89     &lt;--  1.41/0.79   (  1</a:t>
            </a:r>
            <a:r>
              <a:rPr lang="ko-KR" altLang="en-US" sz="900" dirty="0" smtClean="0">
                <a:effectLst/>
                <a:latin typeface="+mn-ea"/>
              </a:rPr>
              <a:t>일전과 비슷한 결과 </a:t>
            </a:r>
            <a:r>
              <a:rPr lang="en-US" altLang="ko-KR" sz="900" dirty="0" smtClean="0">
                <a:effectLst/>
                <a:latin typeface="+mn-ea"/>
              </a:rPr>
              <a:t>)  </a:t>
            </a:r>
            <a:r>
              <a:rPr lang="en-US" altLang="ko-KR" sz="900" dirty="0" err="1" smtClean="0">
                <a:effectLst/>
                <a:latin typeface="+mn-ea"/>
              </a:rPr>
              <a:t>amy</a:t>
            </a:r>
            <a:r>
              <a:rPr lang="en-US" altLang="ko-KR" sz="900" dirty="0" smtClean="0">
                <a:effectLst/>
                <a:latin typeface="+mn-ea"/>
              </a:rPr>
              <a:t>/Lip  :   278/26   &lt;--  575/13         </a:t>
            </a:r>
            <a:r>
              <a:rPr lang="ko-KR" altLang="en-US" sz="900" dirty="0" smtClean="0">
                <a:effectLst/>
                <a:latin typeface="+mn-ea"/>
              </a:rPr>
              <a:t>감소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            CRP :  14.90    &lt;--  11.10     </a:t>
            </a:r>
            <a:r>
              <a:rPr lang="ko-KR" altLang="en-US" sz="900" dirty="0" smtClean="0">
                <a:effectLst/>
                <a:latin typeface="+mn-ea"/>
              </a:rPr>
              <a:t>증가</a:t>
            </a:r>
            <a:r>
              <a:rPr lang="en-US" altLang="ko-KR" sz="900" dirty="0" smtClean="0">
                <a:effectLst/>
                <a:latin typeface="+mn-ea"/>
              </a:rPr>
              <a:t>. ( </a:t>
            </a:r>
            <a:r>
              <a:rPr lang="ko-KR" altLang="en-US" sz="900" dirty="0" smtClean="0">
                <a:effectLst/>
                <a:latin typeface="+mn-ea"/>
              </a:rPr>
              <a:t>수술 후 있을 수 있는 정도의 결과값으로 판단함 </a:t>
            </a:r>
            <a:r>
              <a:rPr lang="en-US" altLang="ko-KR" sz="900" dirty="0" smtClean="0">
                <a:effectLst/>
                <a:latin typeface="+mn-ea"/>
              </a:rPr>
              <a:t>).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    </a:t>
            </a:r>
            <a:r>
              <a:rPr lang="en-US" altLang="ko-KR" sz="900" b="1" dirty="0" err="1" smtClean="0">
                <a:effectLst/>
                <a:latin typeface="+mn-ea"/>
              </a:rPr>
              <a:t>Abd</a:t>
            </a:r>
            <a:r>
              <a:rPr lang="en-US" altLang="ko-KR" sz="900" b="1" dirty="0" smtClean="0">
                <a:effectLst/>
                <a:latin typeface="+mn-ea"/>
              </a:rPr>
              <a:t> CT with enhance :</a:t>
            </a:r>
            <a:r>
              <a:rPr lang="en-US" altLang="ko-KR" sz="900" dirty="0" smtClean="0">
                <a:effectLst/>
                <a:latin typeface="+mn-ea"/>
              </a:rPr>
              <a:t>  mild wall enhancement of the CHD,   -&gt; s/o mild inflammation or post-operative change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                                     small fluid collection in the GB fossa and mild infiltration in RUQ of abdomen,-&gt; probably postoperative change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                                     distension of the duodenum 2nd portion, unspecified.  No demonstrable distal CBD stone.  No remarkable swelling of the pancreas.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                                     Uterine </a:t>
            </a:r>
            <a:r>
              <a:rPr lang="en-US" altLang="ko-KR" sz="900" dirty="0" err="1" smtClean="0">
                <a:effectLst/>
                <a:latin typeface="+mn-ea"/>
              </a:rPr>
              <a:t>myomatosis</a:t>
            </a:r>
            <a:r>
              <a:rPr lang="en-US" altLang="ko-KR" sz="900" dirty="0" smtClean="0">
                <a:effectLst/>
                <a:latin typeface="+mn-ea"/>
              </a:rPr>
              <a:t>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A) 1. </a:t>
            </a:r>
            <a:r>
              <a:rPr lang="en-US" altLang="ko-KR" sz="900" dirty="0" err="1" smtClean="0">
                <a:effectLst/>
                <a:latin typeface="+mn-ea"/>
              </a:rPr>
              <a:t>cholecsytectomy</a:t>
            </a:r>
            <a:r>
              <a:rPr lang="en-US" altLang="ko-KR" sz="900" dirty="0" smtClean="0">
                <a:effectLst/>
                <a:latin typeface="+mn-ea"/>
              </a:rPr>
              <a:t> state.    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900" b="1" dirty="0" smtClean="0">
                <a:solidFill>
                  <a:srgbClr val="FF0000"/>
                </a:solidFill>
                <a:latin typeface="+mn-ea"/>
              </a:rPr>
              <a:t>   </a:t>
            </a:r>
            <a:r>
              <a:rPr lang="en-US" altLang="ko-KR" sz="900" b="1" dirty="0" smtClean="0">
                <a:solidFill>
                  <a:srgbClr val="FF0000"/>
                </a:solidFill>
                <a:effectLst/>
                <a:latin typeface="+mn-ea"/>
              </a:rPr>
              <a:t>2. complication : distal CBD stone obstruction </a:t>
            </a:r>
            <a:r>
              <a:rPr lang="ko-KR" altLang="en-US" sz="900" b="1" dirty="0" smtClean="0">
                <a:solidFill>
                  <a:srgbClr val="FF0000"/>
                </a:solidFill>
                <a:effectLst/>
                <a:latin typeface="+mn-ea"/>
              </a:rPr>
              <a:t>에 의한 </a:t>
            </a:r>
            <a:r>
              <a:rPr lang="en-US" altLang="ko-KR" sz="900" b="1" dirty="0" smtClean="0">
                <a:solidFill>
                  <a:srgbClr val="FF0000"/>
                </a:solidFill>
                <a:effectLst/>
                <a:latin typeface="+mn-ea"/>
              </a:rPr>
              <a:t>cholangitis. acute </a:t>
            </a:r>
            <a:r>
              <a:rPr lang="en-US" altLang="ko-KR" sz="900" b="1" dirty="0" err="1" smtClean="0">
                <a:solidFill>
                  <a:srgbClr val="FF0000"/>
                </a:solidFill>
                <a:effectLst/>
                <a:latin typeface="+mn-ea"/>
              </a:rPr>
              <a:t>pancreattiis</a:t>
            </a:r>
            <a:r>
              <a:rPr lang="en-US" altLang="ko-KR" sz="900" b="1" dirty="0" smtClean="0">
                <a:solidFill>
                  <a:srgbClr val="FF0000"/>
                </a:solidFill>
                <a:effectLst/>
                <a:latin typeface="+mn-ea"/>
              </a:rPr>
              <a:t>. -</a:t>
            </a:r>
            <a:r>
              <a:rPr lang="en-US" altLang="ko-KR" sz="900" dirty="0" smtClean="0">
                <a:effectLst/>
                <a:latin typeface="+mn-ea"/>
              </a:rPr>
              <a:t>&gt; </a:t>
            </a:r>
            <a:r>
              <a:rPr lang="ko-KR" altLang="en-US" sz="900" dirty="0" smtClean="0">
                <a:effectLst/>
                <a:latin typeface="+mn-ea"/>
              </a:rPr>
              <a:t>이미 </a:t>
            </a:r>
            <a:r>
              <a:rPr lang="en-US" altLang="ko-KR" sz="900" dirty="0" smtClean="0">
                <a:effectLst/>
                <a:latin typeface="+mn-ea"/>
              </a:rPr>
              <a:t>distal CBD </a:t>
            </a:r>
            <a:r>
              <a:rPr lang="ko-KR" altLang="en-US" sz="900" dirty="0" smtClean="0">
                <a:effectLst/>
                <a:latin typeface="+mn-ea"/>
              </a:rPr>
              <a:t>에서 </a:t>
            </a:r>
            <a:r>
              <a:rPr lang="en-US" altLang="ko-KR" sz="900" dirty="0" smtClean="0">
                <a:effectLst/>
                <a:latin typeface="+mn-ea"/>
              </a:rPr>
              <a:t>duodenum </a:t>
            </a:r>
            <a:r>
              <a:rPr lang="ko-KR" altLang="en-US" sz="900" dirty="0" smtClean="0">
                <a:effectLst/>
                <a:latin typeface="+mn-ea"/>
              </a:rPr>
              <a:t>으로 </a:t>
            </a:r>
            <a:r>
              <a:rPr lang="en-US" altLang="ko-KR" sz="900" dirty="0" smtClean="0">
                <a:effectLst/>
                <a:latin typeface="+mn-ea"/>
              </a:rPr>
              <a:t>pass </a:t>
            </a:r>
            <a:r>
              <a:rPr lang="ko-KR" altLang="en-US" sz="900" dirty="0" smtClean="0">
                <a:effectLst/>
                <a:latin typeface="+mn-ea"/>
              </a:rPr>
              <a:t>하였을 것으로 추정됨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P) 1. </a:t>
            </a:r>
            <a:r>
              <a:rPr lang="ko-KR" altLang="en-US" sz="900" dirty="0" smtClean="0">
                <a:effectLst/>
                <a:latin typeface="+mn-ea"/>
              </a:rPr>
              <a:t>오늘까지 금식 유지</a:t>
            </a:r>
            <a:r>
              <a:rPr lang="en-US" altLang="ko-KR" sz="900" dirty="0" smtClean="0">
                <a:effectLst/>
                <a:latin typeface="+mn-ea"/>
              </a:rPr>
              <a:t>.      -- TPN.    2. </a:t>
            </a:r>
            <a:r>
              <a:rPr lang="ko-KR" altLang="en-US" sz="900" dirty="0" smtClean="0">
                <a:effectLst/>
                <a:latin typeface="+mn-ea"/>
              </a:rPr>
              <a:t>내일도 </a:t>
            </a:r>
            <a:r>
              <a:rPr lang="en-US" altLang="ko-KR" sz="900" dirty="0" smtClean="0">
                <a:effectLst/>
                <a:latin typeface="+mn-ea"/>
              </a:rPr>
              <a:t>Lab f/u </a:t>
            </a:r>
            <a:r>
              <a:rPr lang="ko-KR" altLang="en-US" sz="900" dirty="0" smtClean="0">
                <a:effectLst/>
                <a:latin typeface="+mn-ea"/>
              </a:rPr>
              <a:t>하여 확실하게 </a:t>
            </a:r>
            <a:r>
              <a:rPr lang="en-US" altLang="ko-KR" sz="900" dirty="0" smtClean="0">
                <a:effectLst/>
                <a:latin typeface="+mn-ea"/>
              </a:rPr>
              <a:t>lab </a:t>
            </a:r>
            <a:r>
              <a:rPr lang="ko-KR" altLang="en-US" sz="900" dirty="0" smtClean="0">
                <a:effectLst/>
                <a:latin typeface="+mn-ea"/>
              </a:rPr>
              <a:t>호전된 상태에서 식사 시작 예정</a:t>
            </a:r>
            <a:r>
              <a:rPr lang="en-US" altLang="ko-KR" sz="900" dirty="0" smtClean="0">
                <a:effectLst/>
                <a:latin typeface="+mn-ea"/>
              </a:rPr>
              <a:t>, </a:t>
            </a:r>
            <a:r>
              <a:rPr lang="ko-KR" altLang="en-US" sz="900" dirty="0" smtClean="0">
                <a:effectLst/>
                <a:latin typeface="+mn-ea"/>
              </a:rPr>
              <a:t>설명함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      ( </a:t>
            </a:r>
            <a:r>
              <a:rPr lang="ko-KR" altLang="en-US" sz="900" dirty="0" smtClean="0">
                <a:effectLst/>
                <a:latin typeface="+mn-ea"/>
              </a:rPr>
              <a:t>환자 및 보호자 외래에 내려와</a:t>
            </a:r>
            <a:r>
              <a:rPr lang="en-US" altLang="ko-KR" sz="900" dirty="0" smtClean="0">
                <a:effectLst/>
                <a:latin typeface="+mn-ea"/>
              </a:rPr>
              <a:t>, </a:t>
            </a:r>
            <a:r>
              <a:rPr lang="ko-KR" altLang="en-US" sz="900" dirty="0" smtClean="0">
                <a:effectLst/>
                <a:latin typeface="+mn-ea"/>
              </a:rPr>
              <a:t>검사결과</a:t>
            </a:r>
            <a:r>
              <a:rPr lang="en-US" altLang="ko-KR" sz="900" dirty="0" smtClean="0">
                <a:effectLst/>
                <a:latin typeface="+mn-ea"/>
              </a:rPr>
              <a:t>, </a:t>
            </a:r>
            <a:r>
              <a:rPr lang="ko-KR" altLang="en-US" sz="900" dirty="0" smtClean="0">
                <a:effectLst/>
                <a:latin typeface="+mn-ea"/>
              </a:rPr>
              <a:t>사진</a:t>
            </a:r>
            <a:r>
              <a:rPr lang="en-US" altLang="ko-KR" sz="900" dirty="0" smtClean="0">
                <a:effectLst/>
                <a:latin typeface="+mn-ea"/>
              </a:rPr>
              <a:t>, </a:t>
            </a:r>
            <a:r>
              <a:rPr lang="ko-KR" altLang="en-US" sz="900" dirty="0" smtClean="0">
                <a:effectLst/>
                <a:latin typeface="+mn-ea"/>
              </a:rPr>
              <a:t>영상검사</a:t>
            </a:r>
            <a:r>
              <a:rPr lang="en-US" altLang="ko-KR" sz="900" dirty="0" smtClean="0">
                <a:effectLst/>
                <a:latin typeface="+mn-ea"/>
              </a:rPr>
              <a:t>, </a:t>
            </a:r>
            <a:r>
              <a:rPr lang="ko-KR" altLang="en-US" sz="900" dirty="0" smtClean="0">
                <a:effectLst/>
                <a:latin typeface="+mn-ea"/>
              </a:rPr>
              <a:t>수술 시 행동 </a:t>
            </a:r>
            <a:r>
              <a:rPr lang="ko-KR" altLang="en-US" sz="900" dirty="0" err="1" smtClean="0">
                <a:effectLst/>
                <a:latin typeface="+mn-ea"/>
              </a:rPr>
              <a:t>영상등</a:t>
            </a:r>
            <a:r>
              <a:rPr lang="ko-KR" altLang="en-US" sz="900" dirty="0" smtClean="0">
                <a:effectLst/>
                <a:latin typeface="+mn-ea"/>
              </a:rPr>
              <a:t> 확인시켜드리며 설명 시행함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[16:26:49]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S) </a:t>
            </a:r>
            <a:r>
              <a:rPr lang="ko-KR" altLang="en-US" sz="900" dirty="0" smtClean="0">
                <a:effectLst/>
                <a:latin typeface="+mn-ea"/>
              </a:rPr>
              <a:t>복통 없음</a:t>
            </a:r>
            <a:r>
              <a:rPr lang="en-US" altLang="ko-KR" sz="900" dirty="0" smtClean="0">
                <a:effectLst/>
                <a:latin typeface="+mn-ea"/>
              </a:rPr>
              <a:t>.   </a:t>
            </a:r>
            <a:r>
              <a:rPr lang="ko-KR" altLang="en-US" sz="900" dirty="0" smtClean="0">
                <a:effectLst/>
                <a:latin typeface="+mn-ea"/>
              </a:rPr>
              <a:t>방귀는 나왔다</a:t>
            </a:r>
            <a:r>
              <a:rPr lang="en-US" altLang="ko-KR" sz="900" dirty="0" smtClean="0">
                <a:effectLst/>
                <a:latin typeface="+mn-ea"/>
              </a:rPr>
              <a:t>.  O) v/s :  BP :  127/77    BT :  36.8 C  </a:t>
            </a:r>
          </a:p>
          <a:p>
            <a:pPr>
              <a:lnSpc>
                <a:spcPct val="150000"/>
              </a:lnSpc>
            </a:pPr>
            <a:r>
              <a:rPr lang="en-US" altLang="ko-KR" sz="900" dirty="0" smtClean="0">
                <a:effectLst/>
                <a:latin typeface="+mn-ea"/>
              </a:rPr>
              <a:t>P) </a:t>
            </a:r>
            <a:r>
              <a:rPr lang="ko-KR" altLang="en-US" sz="900" dirty="0" smtClean="0">
                <a:effectLst/>
                <a:latin typeface="+mn-ea"/>
              </a:rPr>
              <a:t>내일 오전까지는 금식 </a:t>
            </a:r>
            <a:r>
              <a:rPr lang="en-US" altLang="ko-KR" sz="900" dirty="0" smtClean="0">
                <a:effectLst/>
                <a:latin typeface="+mn-ea"/>
              </a:rPr>
              <a:t>( </a:t>
            </a:r>
            <a:r>
              <a:rPr lang="ko-KR" altLang="en-US" sz="900" dirty="0" smtClean="0">
                <a:effectLst/>
                <a:latin typeface="+mn-ea"/>
              </a:rPr>
              <a:t>물만 마시게 </a:t>
            </a:r>
            <a:r>
              <a:rPr lang="en-US" altLang="ko-KR" sz="900" dirty="0" smtClean="0">
                <a:effectLst/>
                <a:latin typeface="+mn-ea"/>
              </a:rPr>
              <a:t>) </a:t>
            </a:r>
            <a:r>
              <a:rPr lang="ko-KR" altLang="en-US" sz="900" dirty="0" smtClean="0">
                <a:effectLst/>
                <a:latin typeface="+mn-ea"/>
              </a:rPr>
              <a:t>유지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r>
              <a:rPr lang="ko-KR" altLang="en-US" sz="900" dirty="0" smtClean="0">
                <a:effectLst/>
                <a:latin typeface="+mn-ea"/>
              </a:rPr>
              <a:t>내일 </a:t>
            </a:r>
            <a:r>
              <a:rPr lang="en-US" altLang="ko-KR" sz="900" dirty="0" smtClean="0">
                <a:effectLst/>
                <a:latin typeface="+mn-ea"/>
              </a:rPr>
              <a:t>Lab </a:t>
            </a:r>
            <a:r>
              <a:rPr lang="ko-KR" altLang="en-US" sz="900" dirty="0" smtClean="0">
                <a:effectLst/>
                <a:latin typeface="+mn-ea"/>
              </a:rPr>
              <a:t>결과 확인 후 점심부터 </a:t>
            </a:r>
            <a:r>
              <a:rPr lang="en-US" altLang="ko-KR" sz="900" dirty="0" smtClean="0">
                <a:effectLst/>
                <a:latin typeface="+mn-ea"/>
              </a:rPr>
              <a:t>diet </a:t>
            </a:r>
            <a:r>
              <a:rPr lang="ko-KR" altLang="en-US" sz="900" dirty="0" smtClean="0">
                <a:effectLst/>
                <a:latin typeface="+mn-ea"/>
              </a:rPr>
              <a:t>시작여부 결정</a:t>
            </a:r>
            <a:r>
              <a:rPr lang="en-US" altLang="ko-KR" sz="900" dirty="0" smtClean="0">
                <a:effectLst/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095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9. POA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관련 개선 활동 사례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en-US" altLang="ko-KR" sz="2400" b="1" dirty="0">
                <a:latin typeface="HY궁서B" panose="02030600000101010101" pitchFamily="18" charset="-127"/>
                <a:ea typeface="HY궁서B" panose="02030600000101010101" pitchFamily="18" charset="-127"/>
              </a:rPr>
              <a:t>I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7554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진료내역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179512" y="75883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34381" y="1251702"/>
            <a:ext cx="8904844" cy="1427894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40425" y="1124744"/>
            <a:ext cx="106322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   퇴원당일</a:t>
            </a:r>
            <a:endParaRPr lang="ko-KR" altLang="en-US" sz="105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19612" y="1380283"/>
            <a:ext cx="860085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 smtClean="0">
                <a:effectLst/>
                <a:latin typeface="+mn-ea"/>
              </a:rPr>
              <a:t>S) </a:t>
            </a:r>
            <a:r>
              <a:rPr lang="ko-KR" altLang="en-US" sz="900" dirty="0" smtClean="0">
                <a:effectLst/>
                <a:latin typeface="+mn-ea"/>
              </a:rPr>
              <a:t>식후 이상 없음</a:t>
            </a:r>
            <a:r>
              <a:rPr lang="en-US" altLang="ko-KR" sz="900" dirty="0" smtClean="0">
                <a:effectLst/>
                <a:latin typeface="+mn-ea"/>
              </a:rPr>
              <a:t>.</a:t>
            </a:r>
            <a:r>
              <a:rPr lang="ko-KR" altLang="en-US" sz="900" dirty="0" smtClean="0">
                <a:effectLst/>
                <a:latin typeface="+mn-ea"/>
              </a:rPr>
              <a:t>  밤새 잘 잤다 함</a:t>
            </a:r>
            <a:r>
              <a:rPr lang="en-US" altLang="ko-KR" sz="900" dirty="0" smtClean="0">
                <a:effectLst/>
                <a:latin typeface="+mn-ea"/>
              </a:rPr>
              <a:t>.    </a:t>
            </a:r>
            <a:r>
              <a:rPr lang="ko-KR" altLang="en-US" sz="900" dirty="0" smtClean="0">
                <a:effectLst/>
                <a:latin typeface="+mn-ea"/>
              </a:rPr>
              <a:t>통증 없음</a:t>
            </a:r>
            <a:r>
              <a:rPr lang="en-US" altLang="ko-KR" sz="900" dirty="0" smtClean="0">
                <a:effectLst/>
                <a:latin typeface="+mn-ea"/>
              </a:rPr>
              <a:t>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/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O)  v/s : stable.  no fever elevation.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/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A) good post cholecystectomy state.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   </a:t>
            </a:r>
            <a:r>
              <a:rPr lang="en-US" altLang="ko-KR" sz="900" dirty="0" err="1" smtClean="0">
                <a:effectLst/>
                <a:latin typeface="+mn-ea"/>
              </a:rPr>
              <a:t>Cx</a:t>
            </a:r>
            <a:r>
              <a:rPr lang="en-US" altLang="ko-KR" sz="900" dirty="0" smtClean="0">
                <a:effectLst/>
                <a:latin typeface="+mn-ea"/>
              </a:rPr>
              <a:t> : transient gall stone pancreatitis, may be.  -- improved.</a:t>
            </a:r>
          </a:p>
          <a:p>
            <a:r>
              <a:rPr lang="en-US" altLang="ko-KR" sz="900" dirty="0" smtClean="0">
                <a:effectLst/>
                <a:latin typeface="+mn-ea"/>
              </a:rPr>
              <a:t>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P) discharge.   </a:t>
            </a:r>
            <a:r>
              <a:rPr lang="en-US" altLang="ko-KR" sz="900" dirty="0" err="1" smtClean="0">
                <a:effectLst/>
                <a:latin typeface="+mn-ea"/>
              </a:rPr>
              <a:t>opd</a:t>
            </a:r>
            <a:r>
              <a:rPr lang="en-US" altLang="ko-KR" sz="900" dirty="0" smtClean="0">
                <a:effectLst/>
                <a:latin typeface="+mn-ea"/>
              </a:rPr>
              <a:t> f/u ( Lab ) -- </a:t>
            </a:r>
            <a:r>
              <a:rPr lang="ko-KR" altLang="en-US" sz="900" dirty="0" err="1" smtClean="0">
                <a:effectLst/>
                <a:latin typeface="+mn-ea"/>
              </a:rPr>
              <a:t>복통등</a:t>
            </a:r>
            <a:r>
              <a:rPr lang="ko-KR" altLang="en-US" sz="900" dirty="0" smtClean="0">
                <a:effectLst/>
                <a:latin typeface="+mn-ea"/>
              </a:rPr>
              <a:t> 증상 없으면 </a:t>
            </a:r>
            <a:r>
              <a:rPr lang="en-US" altLang="ko-KR" sz="900" dirty="0" smtClean="0">
                <a:effectLst/>
                <a:latin typeface="+mn-ea"/>
              </a:rPr>
              <a:t>02-14 </a:t>
            </a:r>
            <a:r>
              <a:rPr lang="ko-KR" altLang="en-US" sz="900" dirty="0" smtClean="0">
                <a:effectLst/>
                <a:latin typeface="+mn-ea"/>
              </a:rPr>
              <a:t>일 </a:t>
            </a:r>
            <a:r>
              <a:rPr lang="en-US" altLang="ko-KR" sz="900" dirty="0" smtClean="0">
                <a:effectLst/>
                <a:latin typeface="+mn-ea"/>
              </a:rPr>
              <a:t>f/u  </a:t>
            </a:r>
            <a:br>
              <a:rPr lang="en-US" altLang="ko-KR" sz="900" dirty="0" smtClean="0">
                <a:effectLst/>
                <a:latin typeface="+mn-ea"/>
              </a:rPr>
            </a:br>
            <a:r>
              <a:rPr lang="en-US" altLang="ko-KR" sz="900" dirty="0" smtClean="0">
                <a:effectLst/>
                <a:latin typeface="+mn-ea"/>
              </a:rPr>
              <a:t>                              </a:t>
            </a:r>
            <a:endParaRPr lang="ko-KR" altLang="en-US" sz="900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520" y="278092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상병이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력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179512" y="2784355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31652" y="3225242"/>
            <a:ext cx="8904844" cy="3300102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68" y="3443914"/>
            <a:ext cx="82486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68" y="5013176"/>
            <a:ext cx="82296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직사각형 33"/>
          <p:cNvSpPr/>
          <p:nvPr/>
        </p:nvSpPr>
        <p:spPr>
          <a:xfrm>
            <a:off x="5580112" y="5733256"/>
            <a:ext cx="343258" cy="55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5580112" y="5965762"/>
            <a:ext cx="343258" cy="55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5580112" y="6181786"/>
            <a:ext cx="343258" cy="55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822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9. POA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관련 개선 활동 사례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en-US" altLang="ko-KR" sz="2400" b="1" dirty="0" smtClean="0">
                <a:latin typeface="휴먼옛체"/>
                <a:ea typeface="휴먼옛체"/>
              </a:rPr>
              <a:t>Ⅱ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7554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최종진단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179512" y="75883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34381" y="1196752"/>
            <a:ext cx="8904844" cy="5328592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148720"/>
              </p:ext>
            </p:extLst>
          </p:nvPr>
        </p:nvGraphicFramePr>
        <p:xfrm>
          <a:off x="258093" y="1340769"/>
          <a:ext cx="8352929" cy="268010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81907"/>
                <a:gridCol w="1102384"/>
                <a:gridCol w="4703505"/>
                <a:gridCol w="1665133"/>
              </a:tblGrid>
              <a:tr h="576063">
                <a:tc gridSpan="4"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400" baseline="0" dirty="0" smtClean="0"/>
                        <a:t>                              </a:t>
                      </a:r>
                      <a:r>
                        <a:rPr lang="en-US" altLang="ko-KR" sz="1400" baseline="0" dirty="0" smtClean="0"/>
                        <a:t>                                                                                 [</a:t>
                      </a:r>
                      <a:r>
                        <a:rPr lang="ko-KR" altLang="en-US" sz="1400" baseline="0" dirty="0" smtClean="0"/>
                        <a:t>재원기간 </a:t>
                      </a:r>
                      <a:r>
                        <a:rPr lang="en-US" altLang="ko-KR" sz="1400" baseline="0" dirty="0" smtClean="0"/>
                        <a:t>3</a:t>
                      </a:r>
                      <a:r>
                        <a:rPr lang="ko-KR" altLang="en-US" sz="1400" baseline="0" dirty="0" smtClean="0"/>
                        <a:t>일</a:t>
                      </a:r>
                      <a:r>
                        <a:rPr lang="en-US" altLang="ko-KR" sz="1400" baseline="0" dirty="0" smtClean="0"/>
                        <a:t>]</a:t>
                      </a:r>
                      <a:endParaRPr lang="ko-KR" altLang="en-US" sz="1400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="0" dirty="0"/>
                    </a:p>
                  </a:txBody>
                  <a:tcPr/>
                </a:tc>
              </a:tr>
              <a:tr h="4068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err="1" smtClean="0"/>
                        <a:t>확진여부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/>
                        <a:t>상병분류기호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/>
                        <a:t>진단명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err="1" smtClean="0"/>
                        <a:t>입원시상병여부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</a:tr>
              <a:tr h="4068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err="1" smtClean="0"/>
                        <a:t>주진단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/>
                        <a:t>J18.9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>
                          <a:effectLst/>
                        </a:rPr>
                        <a:t>Pneumonia, unspecified</a:t>
                      </a:r>
                      <a:endParaRPr lang="en-US" altLang="ko-KR" sz="1100" dirty="0" smtClean="0"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 smtClean="0"/>
                        <a:t>NO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</a:tr>
              <a:tr h="12902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dirty="0" smtClean="0"/>
                        <a:t>경과요약</a:t>
                      </a:r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effectLst/>
                        </a:rPr>
                        <a:t>1. </a:t>
                      </a:r>
                      <a:r>
                        <a:rPr lang="ko-KR" altLang="en-US" sz="1100" dirty="0" smtClean="0">
                          <a:effectLst/>
                        </a:rPr>
                        <a:t>기운 없다는 증상으로 </a:t>
                      </a:r>
                      <a:r>
                        <a:rPr lang="ko-KR" altLang="en-US" sz="1100" dirty="0" err="1" smtClean="0">
                          <a:effectLst/>
                        </a:rPr>
                        <a:t>내원</a:t>
                      </a:r>
                      <a:r>
                        <a:rPr lang="en-US" altLang="ko-KR" sz="1100" dirty="0" smtClean="0">
                          <a:effectLst/>
                        </a:rPr>
                        <a:t>.</a:t>
                      </a:r>
                      <a:br>
                        <a:rPr lang="en-US" altLang="ko-KR" sz="1100" dirty="0" smtClean="0">
                          <a:effectLst/>
                        </a:rPr>
                      </a:br>
                      <a:r>
                        <a:rPr lang="en-US" altLang="ko-KR" sz="1100" dirty="0" smtClean="0">
                          <a:effectLst/>
                        </a:rPr>
                        <a:t>   </a:t>
                      </a:r>
                      <a:r>
                        <a:rPr lang="ko-KR" altLang="en-US" sz="1100" dirty="0" smtClean="0">
                          <a:effectLst/>
                        </a:rPr>
                        <a:t>입원 하루 경과 후 발열</a:t>
                      </a:r>
                      <a:r>
                        <a:rPr lang="en-US" altLang="ko-KR" sz="1100" dirty="0" smtClean="0">
                          <a:effectLst/>
                        </a:rPr>
                        <a:t>. </a:t>
                      </a:r>
                      <a:r>
                        <a:rPr lang="ko-KR" altLang="en-US" sz="1100" dirty="0" smtClean="0">
                          <a:effectLst/>
                        </a:rPr>
                        <a:t>폐렴 확인되어 항생제 투여</a:t>
                      </a:r>
                      <a:r>
                        <a:rPr lang="en-US" altLang="ko-KR" sz="1100" dirty="0" smtClean="0">
                          <a:effectLst/>
                        </a:rPr>
                        <a:t>.</a:t>
                      </a:r>
                      <a:br>
                        <a:rPr lang="en-US" altLang="ko-KR" sz="1100" dirty="0" smtClean="0">
                          <a:effectLst/>
                        </a:rPr>
                      </a:br>
                      <a:r>
                        <a:rPr lang="en-US" altLang="ko-KR" sz="1100" dirty="0" smtClean="0">
                          <a:effectLst/>
                        </a:rPr>
                        <a:t>2. </a:t>
                      </a:r>
                      <a:r>
                        <a:rPr lang="ko-KR" altLang="en-US" sz="1100" dirty="0" err="1" smtClean="0">
                          <a:effectLst/>
                        </a:rPr>
                        <a:t>심내막염</a:t>
                      </a:r>
                      <a:r>
                        <a:rPr lang="ko-KR" altLang="en-US" sz="1100" dirty="0" smtClean="0">
                          <a:effectLst/>
                        </a:rPr>
                        <a:t> 가능성도 있어서 상급병원 전원</a:t>
                      </a:r>
                      <a:r>
                        <a:rPr lang="en-US" altLang="ko-KR" sz="1100" dirty="0" smtClean="0">
                          <a:effectLst/>
                        </a:rPr>
                        <a:t>. </a:t>
                      </a:r>
                      <a:r>
                        <a:rPr lang="ko-KR" altLang="en-US" sz="1100" dirty="0" smtClean="0">
                          <a:effectLst/>
                        </a:rPr>
                        <a:t>환자</a:t>
                      </a:r>
                      <a:r>
                        <a:rPr lang="en-US" altLang="ko-KR" sz="1100" dirty="0" smtClean="0">
                          <a:effectLst/>
                        </a:rPr>
                        <a:t>/</a:t>
                      </a:r>
                      <a:r>
                        <a:rPr lang="ko-KR" altLang="en-US" sz="1100" dirty="0" smtClean="0">
                          <a:effectLst/>
                        </a:rPr>
                        <a:t>보호자도 전원을 원함</a:t>
                      </a:r>
                      <a:r>
                        <a:rPr lang="en-US" altLang="ko-KR" sz="1100" dirty="0" smtClean="0">
                          <a:effectLst/>
                        </a:rPr>
                        <a:t>.</a:t>
                      </a:r>
                      <a:endParaRPr lang="ko-KR" altLang="en-US" sz="1100" b="1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67544" y="4365104"/>
            <a:ext cx="83529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/>
              <a:t>담당의사가 최종진단 작성 시  </a:t>
            </a:r>
            <a:r>
              <a:rPr lang="ko-KR" altLang="en-US" sz="1400" b="1" dirty="0" err="1" smtClean="0"/>
              <a:t>입원시상병여부</a:t>
            </a:r>
            <a:r>
              <a:rPr lang="ko-KR" altLang="en-US" sz="1400" b="1" dirty="0" smtClean="0"/>
              <a:t> 기본 입력 값 </a:t>
            </a:r>
            <a:r>
              <a:rPr lang="en-US" altLang="ko-KR" sz="1400" b="1" dirty="0" smtClean="0"/>
              <a:t>“Y” </a:t>
            </a:r>
            <a:r>
              <a:rPr lang="ko-KR" altLang="en-US" sz="1400" b="1" dirty="0" smtClean="0"/>
              <a:t>입력</a:t>
            </a:r>
            <a:r>
              <a:rPr lang="en-US" altLang="ko-KR" sz="14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 smtClean="0"/>
              <a:t>의무기록 점검 후 담당의사와 상의 후 입원기간 중  발생한 질환으로 입원 시 상병 구분 값을 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“NO” </a:t>
            </a:r>
            <a:r>
              <a:rPr lang="ko-KR" altLang="en-US" sz="1400" b="1" dirty="0" smtClean="0"/>
              <a:t>변</a:t>
            </a:r>
            <a:r>
              <a:rPr lang="ko-KR" altLang="en-US" sz="1400" b="1" dirty="0"/>
              <a:t>경</a:t>
            </a:r>
            <a:r>
              <a:rPr lang="en-US" altLang="ko-KR" sz="1400" b="1" dirty="0" smtClean="0"/>
              <a:t>. </a:t>
            </a:r>
            <a:endParaRPr lang="ko-KR" altLang="en-US" sz="1400" b="1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0C6793FB-B606-43DE-AF35-9DEB185FF324}"/>
              </a:ext>
            </a:extLst>
          </p:cNvPr>
          <p:cNvSpPr/>
          <p:nvPr/>
        </p:nvSpPr>
        <p:spPr>
          <a:xfrm flipV="1">
            <a:off x="323528" y="4494736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6845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9. POA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관련 개선 활동 사례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en-US" altLang="ko-KR" sz="2400" b="1" dirty="0" smtClean="0">
                <a:latin typeface="휴먼옛체"/>
                <a:ea typeface="휴먼옛체"/>
              </a:rPr>
              <a:t>Ⅱ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7554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진료내역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179512" y="75883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34381" y="1251702"/>
            <a:ext cx="8904844" cy="737138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40425" y="1124744"/>
            <a:ext cx="106322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  입원 </a:t>
            </a:r>
            <a:r>
              <a:rPr lang="en-US" altLang="ko-KR" sz="1050" b="1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일째</a:t>
            </a:r>
            <a:endParaRPr lang="ko-KR" altLang="en-US" sz="105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51520" y="1413937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 smtClean="0">
                <a:effectLst/>
                <a:latin typeface="+mn-ea"/>
              </a:rPr>
              <a:t>내일부터 식사 해보고 싶다</a:t>
            </a:r>
            <a:r>
              <a:rPr lang="en-US" altLang="ko-KR" sz="1000" dirty="0" smtClean="0">
                <a:effectLst/>
                <a:latin typeface="+mn-ea"/>
              </a:rPr>
              <a:t>. </a:t>
            </a:r>
            <a:br>
              <a:rPr lang="en-US" altLang="ko-KR" sz="1000" dirty="0" smtClean="0">
                <a:effectLst/>
                <a:latin typeface="+mn-ea"/>
              </a:rPr>
            </a:br>
            <a:r>
              <a:rPr lang="ko-KR" altLang="en-US" sz="1000" dirty="0" smtClean="0">
                <a:effectLst/>
                <a:latin typeface="+mn-ea"/>
              </a:rPr>
              <a:t>이뇨제 안 먹으니까 복수 찬다</a:t>
            </a:r>
            <a:r>
              <a:rPr lang="en-US" altLang="ko-KR" sz="1000" dirty="0" smtClean="0">
                <a:effectLst/>
                <a:latin typeface="+mn-ea"/>
              </a:rPr>
              <a:t>.</a:t>
            </a:r>
            <a:r>
              <a:rPr lang="en-US" altLang="ko-KR" sz="1000" b="1" dirty="0" smtClean="0">
                <a:solidFill>
                  <a:srgbClr val="FF0000"/>
                </a:solidFill>
                <a:effectLst/>
                <a:latin typeface="+mn-ea"/>
              </a:rPr>
              <a:t>  </a:t>
            </a:r>
          </a:p>
          <a:p>
            <a:r>
              <a:rPr lang="en-US" altLang="ko-KR" sz="1000" dirty="0" smtClean="0">
                <a:effectLst/>
                <a:latin typeface="+mn-ea"/>
              </a:rPr>
              <a:t>Chest PA :</a:t>
            </a:r>
            <a:r>
              <a:rPr lang="en-US" altLang="ko-KR" sz="1000" dirty="0" smtClean="0"/>
              <a:t> No active lesion in both lungs.</a:t>
            </a:r>
            <a:endParaRPr lang="en-US" altLang="ko-KR" sz="1000" dirty="0" smtClean="0">
              <a:effectLst/>
              <a:latin typeface="+mn-ea"/>
            </a:endParaRPr>
          </a:p>
          <a:p>
            <a:endParaRPr lang="ko-KR" altLang="en-US" sz="1000" dirty="0">
              <a:latin typeface="+mn-ea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31652" y="2259814"/>
            <a:ext cx="8904844" cy="80914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37696" y="2132856"/>
            <a:ext cx="106322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입원 </a:t>
            </a:r>
            <a:r>
              <a:rPr lang="en-US" altLang="ko-KR" sz="1050" b="1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일째</a:t>
            </a:r>
            <a:endParaRPr lang="ko-KR" altLang="en-US" sz="105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1520" y="236107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000" dirty="0" smtClean="0">
                <a:effectLst/>
              </a:rPr>
              <a:t>8</a:t>
            </a:r>
            <a:r>
              <a:rPr lang="ko-KR" altLang="en-US" sz="1000" dirty="0" smtClean="0">
                <a:effectLst/>
              </a:rPr>
              <a:t>일에 아산병원에서 스케일링을 하고 왔다고 함</a:t>
            </a:r>
            <a:r>
              <a:rPr lang="en-US" altLang="ko-KR" sz="1000" dirty="0" smtClean="0">
                <a:effectLst/>
              </a:rPr>
              <a:t>. </a:t>
            </a:r>
            <a:br>
              <a:rPr lang="en-US" altLang="ko-KR" sz="1000" dirty="0" smtClean="0">
                <a:effectLst/>
              </a:rPr>
            </a:br>
            <a:r>
              <a:rPr lang="ko-KR" altLang="en-US" sz="1000" dirty="0" smtClean="0">
                <a:effectLst/>
              </a:rPr>
              <a:t>면역이 감소된 환자라서 </a:t>
            </a:r>
            <a:r>
              <a:rPr lang="ko-KR" altLang="en-US" sz="1000" dirty="0" err="1" smtClean="0">
                <a:effectLst/>
              </a:rPr>
              <a:t>심내막염</a:t>
            </a:r>
            <a:r>
              <a:rPr lang="ko-KR" altLang="en-US" sz="1000" dirty="0" smtClean="0">
                <a:effectLst/>
              </a:rPr>
              <a:t> 발생 가능성도 있음을 설명</a:t>
            </a:r>
            <a:r>
              <a:rPr lang="en-US" altLang="ko-KR" sz="1000" dirty="0" smtClean="0">
                <a:effectLst/>
              </a:rPr>
              <a:t>. </a:t>
            </a:r>
            <a:br>
              <a:rPr lang="en-US" altLang="ko-KR" sz="1000" dirty="0" smtClean="0">
                <a:effectLst/>
              </a:rPr>
            </a:br>
            <a:r>
              <a:rPr lang="en-US" altLang="ko-KR" sz="1000" dirty="0" smtClean="0">
                <a:effectLst/>
              </a:rPr>
              <a:t/>
            </a:r>
            <a:br>
              <a:rPr lang="en-US" altLang="ko-KR" sz="1000" dirty="0" smtClean="0">
                <a:effectLst/>
              </a:rPr>
            </a:br>
            <a:r>
              <a:rPr lang="ko-KR" altLang="en-US" sz="1000" dirty="0" smtClean="0">
                <a:effectLst/>
              </a:rPr>
              <a:t>발열 </a:t>
            </a:r>
            <a:r>
              <a:rPr lang="ko-KR" altLang="en-US" sz="1000" dirty="0" err="1" smtClean="0">
                <a:effectLst/>
              </a:rPr>
              <a:t>있을때</a:t>
            </a:r>
            <a:r>
              <a:rPr lang="ko-KR" altLang="en-US" sz="1000" dirty="0" smtClean="0">
                <a:effectLst/>
              </a:rPr>
              <a:t> </a:t>
            </a:r>
            <a:r>
              <a:rPr lang="ko-KR" altLang="en-US" sz="1000" dirty="0" err="1" smtClean="0">
                <a:effectLst/>
              </a:rPr>
              <a:t>케토신</a:t>
            </a:r>
            <a:r>
              <a:rPr lang="ko-KR" altLang="en-US" sz="1000" dirty="0" smtClean="0">
                <a:effectLst/>
              </a:rPr>
              <a:t> 투여 예정이고 혈액배양 검사 같이 시행할 것임을 설명</a:t>
            </a:r>
            <a:r>
              <a:rPr lang="en-US" altLang="ko-KR" sz="1000" dirty="0" smtClean="0">
                <a:effectLst/>
              </a:rPr>
              <a:t>.</a:t>
            </a:r>
            <a:endParaRPr lang="ko-KR" altLang="en-US" sz="1000" dirty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131652" y="3267926"/>
            <a:ext cx="8904844" cy="3257418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37696" y="3140968"/>
            <a:ext cx="106322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ko-KR" altLang="en-US" sz="1050" b="1" dirty="0" smtClean="0">
                <a:solidFill>
                  <a:schemeClr val="accent1">
                    <a:lumMod val="50000"/>
                  </a:schemeClr>
                </a:solidFill>
              </a:rPr>
              <a:t>퇴원당일</a:t>
            </a:r>
            <a:endParaRPr lang="ko-KR" altLang="en-US" sz="105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00170" y="3356992"/>
            <a:ext cx="852030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00" b="1" dirty="0" smtClean="0">
                <a:effectLst/>
                <a:latin typeface="+mn-ea"/>
              </a:rPr>
              <a:t>Chest PA</a:t>
            </a:r>
            <a:r>
              <a:rPr lang="en-US" altLang="ko-KR" sz="1000" dirty="0" smtClean="0">
                <a:effectLst/>
                <a:latin typeface="+mn-ea"/>
              </a:rPr>
              <a:t> : r/o RLL pneumonia with effusion </a:t>
            </a:r>
            <a:br>
              <a:rPr lang="en-US" altLang="ko-KR" sz="1000" dirty="0" smtClean="0">
                <a:effectLst/>
                <a:latin typeface="+mn-ea"/>
              </a:rPr>
            </a:br>
            <a:r>
              <a:rPr lang="ko-KR" altLang="en-US" sz="1000" dirty="0" smtClean="0">
                <a:effectLst/>
                <a:latin typeface="+mn-ea"/>
              </a:rPr>
              <a:t>보호자</a:t>
            </a:r>
            <a:r>
              <a:rPr lang="en-US" altLang="ko-KR" sz="1000" dirty="0" smtClean="0">
                <a:effectLst/>
                <a:latin typeface="+mn-ea"/>
              </a:rPr>
              <a:t>(</a:t>
            </a:r>
            <a:r>
              <a:rPr lang="ko-KR" altLang="en-US" sz="1000" dirty="0" smtClean="0">
                <a:effectLst/>
                <a:latin typeface="+mn-ea"/>
              </a:rPr>
              <a:t>부인</a:t>
            </a:r>
            <a:r>
              <a:rPr lang="en-US" altLang="ko-KR" sz="1000" dirty="0" smtClean="0">
                <a:effectLst/>
                <a:latin typeface="+mn-ea"/>
              </a:rPr>
              <a:t>) </a:t>
            </a:r>
            <a:r>
              <a:rPr lang="ko-KR" altLang="en-US" sz="1000" dirty="0" smtClean="0">
                <a:effectLst/>
                <a:latin typeface="+mn-ea"/>
              </a:rPr>
              <a:t>면담 </a:t>
            </a:r>
            <a:r>
              <a:rPr lang="en-US" altLang="ko-KR" sz="1000" dirty="0" smtClean="0">
                <a:effectLst/>
                <a:latin typeface="+mn-ea"/>
              </a:rPr>
              <a:t>:  </a:t>
            </a:r>
            <a:r>
              <a:rPr lang="ko-KR" altLang="en-US" sz="1000" dirty="0" smtClean="0">
                <a:effectLst/>
                <a:latin typeface="+mn-ea"/>
              </a:rPr>
              <a:t>이전에도 폐렴으로 </a:t>
            </a:r>
            <a:r>
              <a:rPr lang="ko-KR" altLang="en-US" sz="1000" dirty="0">
                <a:latin typeface="+mn-ea"/>
              </a:rPr>
              <a:t>패</a:t>
            </a:r>
            <a:r>
              <a:rPr lang="ko-KR" altLang="en-US" sz="1000" dirty="0" smtClean="0">
                <a:effectLst/>
                <a:latin typeface="+mn-ea"/>
              </a:rPr>
              <a:t>혈증까지 진행했던 적이 있다</a:t>
            </a:r>
            <a:r>
              <a:rPr lang="en-US" altLang="ko-KR" sz="1000" dirty="0" smtClean="0">
                <a:effectLst/>
                <a:latin typeface="+mn-ea"/>
              </a:rPr>
              <a:t>.  </a:t>
            </a:r>
            <a:r>
              <a:rPr lang="ko-KR" altLang="en-US" sz="1000" dirty="0" smtClean="0">
                <a:effectLst/>
                <a:latin typeface="+mn-ea"/>
              </a:rPr>
              <a:t>전북대 병원으로 가고 싶다</a:t>
            </a:r>
            <a:r>
              <a:rPr lang="en-US" altLang="ko-KR" sz="1000" dirty="0" smtClean="0">
                <a:effectLst/>
                <a:latin typeface="+mn-ea"/>
              </a:rPr>
              <a:t>. </a:t>
            </a:r>
            <a:br>
              <a:rPr lang="en-US" altLang="ko-KR" sz="1000" dirty="0" smtClean="0">
                <a:effectLst/>
                <a:latin typeface="+mn-ea"/>
              </a:rPr>
            </a:br>
            <a:r>
              <a:rPr lang="ko-KR" altLang="en-US" sz="1000" dirty="0" smtClean="0">
                <a:effectLst/>
                <a:latin typeface="+mn-ea"/>
              </a:rPr>
              <a:t>소견서 </a:t>
            </a:r>
            <a:r>
              <a:rPr lang="en-US" altLang="ko-KR" sz="1000" dirty="0" smtClean="0">
                <a:effectLst/>
                <a:latin typeface="+mn-ea"/>
              </a:rPr>
              <a:t>:  </a:t>
            </a:r>
            <a:br>
              <a:rPr lang="en-US" altLang="ko-KR" sz="1000" dirty="0" smtClean="0">
                <a:effectLst/>
                <a:latin typeface="+mn-ea"/>
              </a:rPr>
            </a:br>
            <a:r>
              <a:rPr lang="en-US" altLang="ko-KR" sz="1000" dirty="0" smtClean="0">
                <a:effectLst/>
                <a:latin typeface="+mn-ea"/>
              </a:rPr>
              <a:t>1. </a:t>
            </a:r>
            <a:r>
              <a:rPr lang="ko-KR" altLang="en-US" sz="1000" dirty="0" smtClean="0">
                <a:effectLst/>
                <a:latin typeface="+mn-ea"/>
              </a:rPr>
              <a:t>간이식 대기환자로 </a:t>
            </a:r>
            <a:r>
              <a:rPr lang="ko-KR" altLang="en-US" sz="1000" dirty="0" err="1" smtClean="0">
                <a:effectLst/>
                <a:latin typeface="+mn-ea"/>
              </a:rPr>
              <a:t>입원전날</a:t>
            </a:r>
            <a:r>
              <a:rPr lang="ko-KR" altLang="en-US" sz="1000" dirty="0" smtClean="0">
                <a:effectLst/>
                <a:latin typeface="+mn-ea"/>
              </a:rPr>
              <a:t> 아산병원에서 </a:t>
            </a:r>
            <a:r>
              <a:rPr lang="ko-KR" altLang="en-US" sz="1000" dirty="0" err="1" smtClean="0">
                <a:effectLst/>
                <a:latin typeface="+mn-ea"/>
              </a:rPr>
              <a:t>이식수술전에</a:t>
            </a:r>
            <a:r>
              <a:rPr lang="ko-KR" altLang="en-US" sz="1000" dirty="0" smtClean="0">
                <a:effectLst/>
                <a:latin typeface="+mn-ea"/>
              </a:rPr>
              <a:t> 시행하는 치과 치료</a:t>
            </a:r>
            <a:r>
              <a:rPr lang="en-US" altLang="ko-KR" sz="1000" dirty="0" smtClean="0">
                <a:effectLst/>
                <a:latin typeface="+mn-ea"/>
              </a:rPr>
              <a:t>(</a:t>
            </a:r>
            <a:r>
              <a:rPr lang="ko-KR" altLang="en-US" sz="1000" dirty="0" smtClean="0">
                <a:effectLst/>
                <a:latin typeface="+mn-ea"/>
              </a:rPr>
              <a:t>스케일링</a:t>
            </a:r>
            <a:r>
              <a:rPr lang="en-US" altLang="ko-KR" sz="1000" dirty="0" smtClean="0">
                <a:effectLst/>
                <a:latin typeface="+mn-ea"/>
              </a:rPr>
              <a:t>)  </a:t>
            </a:r>
            <a:r>
              <a:rPr lang="ko-KR" altLang="en-US" sz="1000" dirty="0" smtClean="0">
                <a:effectLst/>
                <a:latin typeface="+mn-ea"/>
              </a:rPr>
              <a:t>받았다고 합니다</a:t>
            </a:r>
            <a:r>
              <a:rPr lang="en-US" altLang="ko-KR" sz="1000" dirty="0" smtClean="0">
                <a:effectLst/>
                <a:latin typeface="+mn-ea"/>
              </a:rPr>
              <a:t>.  </a:t>
            </a:r>
            <a:br>
              <a:rPr lang="en-US" altLang="ko-KR" sz="1000" dirty="0" smtClean="0">
                <a:effectLst/>
                <a:latin typeface="+mn-ea"/>
              </a:rPr>
            </a:br>
            <a:r>
              <a:rPr lang="en-US" altLang="ko-KR" sz="1000" dirty="0" smtClean="0">
                <a:effectLst/>
                <a:latin typeface="+mn-ea"/>
              </a:rPr>
              <a:t>2. </a:t>
            </a:r>
            <a:r>
              <a:rPr lang="ko-KR" altLang="en-US" sz="1000" dirty="0" smtClean="0">
                <a:effectLst/>
                <a:latin typeface="+mn-ea"/>
              </a:rPr>
              <a:t>기운이 없다는 증상으로 외래 </a:t>
            </a:r>
            <a:r>
              <a:rPr lang="ko-KR" altLang="en-US" sz="1000" dirty="0" err="1" smtClean="0">
                <a:effectLst/>
                <a:latin typeface="+mn-ea"/>
              </a:rPr>
              <a:t>내원</a:t>
            </a:r>
            <a:r>
              <a:rPr lang="en-US" altLang="ko-KR" sz="1000" dirty="0" smtClean="0">
                <a:effectLst/>
                <a:latin typeface="+mn-ea"/>
              </a:rPr>
              <a:t>.   </a:t>
            </a:r>
            <a:r>
              <a:rPr lang="ko-KR" altLang="en-US" sz="1000" dirty="0" smtClean="0">
                <a:effectLst/>
                <a:latin typeface="+mn-ea"/>
              </a:rPr>
              <a:t>혈액검사상 </a:t>
            </a:r>
            <a:r>
              <a:rPr lang="en-US" altLang="ko-KR" sz="1000" dirty="0" smtClean="0">
                <a:effectLst/>
                <a:latin typeface="+mn-ea"/>
              </a:rPr>
              <a:t>T </a:t>
            </a:r>
            <a:r>
              <a:rPr lang="en-US" altLang="ko-KR" sz="1000" dirty="0" err="1" smtClean="0">
                <a:effectLst/>
                <a:latin typeface="+mn-ea"/>
              </a:rPr>
              <a:t>bili</a:t>
            </a:r>
            <a:r>
              <a:rPr lang="en-US" altLang="ko-KR" sz="1000" dirty="0" smtClean="0">
                <a:effectLst/>
                <a:latin typeface="+mn-ea"/>
              </a:rPr>
              <a:t>  4.02 mg/dl</a:t>
            </a:r>
            <a:r>
              <a:rPr lang="ko-KR" altLang="en-US" sz="1000" dirty="0" smtClean="0">
                <a:effectLst/>
                <a:latin typeface="+mn-ea"/>
              </a:rPr>
              <a:t>로 상승되어 있고 </a:t>
            </a:r>
            <a:r>
              <a:rPr lang="en-US" altLang="ko-KR" sz="1000" dirty="0" smtClean="0">
                <a:effectLst/>
                <a:latin typeface="+mn-ea"/>
              </a:rPr>
              <a:t>Hyponatremia(Na  133.5 </a:t>
            </a:r>
            <a:r>
              <a:rPr lang="en-US" altLang="ko-KR" sz="1000" dirty="0" err="1" smtClean="0">
                <a:effectLst/>
                <a:latin typeface="+mn-ea"/>
              </a:rPr>
              <a:t>mEq</a:t>
            </a:r>
            <a:r>
              <a:rPr lang="en-US" altLang="ko-KR" sz="1000" dirty="0" smtClean="0">
                <a:effectLst/>
                <a:latin typeface="+mn-ea"/>
              </a:rPr>
              <a:t>/L) </a:t>
            </a:r>
            <a:r>
              <a:rPr lang="ko-KR" altLang="en-US" sz="1000" dirty="0" smtClean="0">
                <a:effectLst/>
                <a:latin typeface="+mn-ea"/>
              </a:rPr>
              <a:t>확인됨</a:t>
            </a:r>
            <a:r>
              <a:rPr lang="en-US" altLang="ko-KR" sz="1000" dirty="0" smtClean="0">
                <a:effectLst/>
                <a:latin typeface="+mn-ea"/>
              </a:rPr>
              <a:t>. </a:t>
            </a:r>
            <a:br>
              <a:rPr lang="en-US" altLang="ko-KR" sz="1000" dirty="0" smtClean="0">
                <a:effectLst/>
                <a:latin typeface="+mn-ea"/>
              </a:rPr>
            </a:br>
            <a:r>
              <a:rPr lang="en-US" altLang="ko-KR" sz="1000" dirty="0" smtClean="0">
                <a:effectLst/>
                <a:latin typeface="+mn-ea"/>
              </a:rPr>
              <a:t>3. </a:t>
            </a:r>
            <a:r>
              <a:rPr lang="ko-KR" altLang="en-US" sz="1000" dirty="0" smtClean="0">
                <a:effectLst/>
                <a:latin typeface="+mn-ea"/>
              </a:rPr>
              <a:t>입원 </a:t>
            </a:r>
            <a:r>
              <a:rPr lang="en-US" altLang="ko-KR" sz="1000" dirty="0" smtClean="0">
                <a:effectLst/>
                <a:latin typeface="+mn-ea"/>
              </a:rPr>
              <a:t>2</a:t>
            </a:r>
            <a:r>
              <a:rPr lang="ko-KR" altLang="en-US" sz="1000" dirty="0" smtClean="0">
                <a:effectLst/>
                <a:latin typeface="+mn-ea"/>
              </a:rPr>
              <a:t>일째 오후부터 </a:t>
            </a:r>
            <a:r>
              <a:rPr lang="en-US" altLang="ko-KR" sz="1000" dirty="0" smtClean="0">
                <a:effectLst/>
                <a:latin typeface="+mn-ea"/>
              </a:rPr>
              <a:t>38</a:t>
            </a:r>
            <a:r>
              <a:rPr lang="ko-KR" altLang="en-US" sz="1000" dirty="0" smtClean="0">
                <a:effectLst/>
                <a:latin typeface="+mn-ea"/>
              </a:rPr>
              <a:t>도 이상의 고열과 </a:t>
            </a:r>
            <a:r>
              <a:rPr lang="en-US" altLang="ko-KR" sz="1000" dirty="0" smtClean="0">
                <a:effectLst/>
                <a:latin typeface="+mn-ea"/>
              </a:rPr>
              <a:t>RUQ pain </a:t>
            </a:r>
            <a:r>
              <a:rPr lang="ko-KR" altLang="en-US" sz="1000" dirty="0" smtClean="0">
                <a:effectLst/>
                <a:latin typeface="+mn-ea"/>
              </a:rPr>
              <a:t>호소하여 해열제</a:t>
            </a:r>
            <a:r>
              <a:rPr lang="en-US" altLang="ko-KR" sz="1000" dirty="0" smtClean="0">
                <a:effectLst/>
                <a:latin typeface="+mn-ea"/>
              </a:rPr>
              <a:t>(</a:t>
            </a:r>
            <a:r>
              <a:rPr lang="ko-KR" altLang="en-US" sz="1000" dirty="0" err="1" smtClean="0">
                <a:effectLst/>
                <a:latin typeface="+mn-ea"/>
              </a:rPr>
              <a:t>케토신</a:t>
            </a:r>
            <a:r>
              <a:rPr lang="en-US" altLang="ko-KR" sz="1000" dirty="0" smtClean="0">
                <a:effectLst/>
                <a:latin typeface="+mn-ea"/>
              </a:rPr>
              <a:t>),   </a:t>
            </a:r>
            <a:r>
              <a:rPr lang="ko-KR" altLang="en-US" sz="1000" dirty="0" smtClean="0">
                <a:effectLst/>
                <a:latin typeface="+mn-ea"/>
              </a:rPr>
              <a:t>항생제</a:t>
            </a:r>
            <a:r>
              <a:rPr lang="en-US" altLang="ko-KR" sz="1000" dirty="0" smtClean="0">
                <a:effectLst/>
                <a:latin typeface="+mn-ea"/>
              </a:rPr>
              <a:t>(</a:t>
            </a:r>
            <a:r>
              <a:rPr lang="ko-KR" altLang="en-US" sz="1000" dirty="0" err="1" smtClean="0">
                <a:effectLst/>
                <a:latin typeface="+mn-ea"/>
              </a:rPr>
              <a:t>루카신</a:t>
            </a:r>
            <a:r>
              <a:rPr lang="en-US" altLang="ko-KR" sz="1000" dirty="0" smtClean="0">
                <a:effectLst/>
                <a:latin typeface="+mn-ea"/>
              </a:rPr>
              <a:t>, </a:t>
            </a:r>
            <a:r>
              <a:rPr lang="ko-KR" altLang="en-US" sz="1000" dirty="0" err="1" smtClean="0">
                <a:effectLst/>
                <a:latin typeface="+mn-ea"/>
              </a:rPr>
              <a:t>씨프로</a:t>
            </a:r>
            <a:r>
              <a:rPr lang="ko-KR" altLang="en-US" sz="1000" dirty="0" smtClean="0">
                <a:effectLst/>
                <a:latin typeface="+mn-ea"/>
              </a:rPr>
              <a:t> </a:t>
            </a:r>
            <a:r>
              <a:rPr lang="ko-KR" altLang="en-US" sz="1000" dirty="0" err="1" smtClean="0">
                <a:effectLst/>
                <a:latin typeface="+mn-ea"/>
              </a:rPr>
              <a:t>플록사신</a:t>
            </a:r>
            <a:r>
              <a:rPr lang="ko-KR" altLang="en-US" sz="1000" dirty="0" smtClean="0">
                <a:effectLst/>
                <a:latin typeface="+mn-ea"/>
              </a:rPr>
              <a:t> </a:t>
            </a:r>
            <a:r>
              <a:rPr lang="en-US" altLang="ko-KR" sz="1000" dirty="0" smtClean="0">
                <a:effectLst/>
                <a:latin typeface="+mn-ea"/>
              </a:rPr>
              <a:t>400) </a:t>
            </a:r>
            <a:r>
              <a:rPr lang="ko-KR" altLang="en-US" sz="1000" dirty="0" smtClean="0">
                <a:effectLst/>
                <a:latin typeface="+mn-ea"/>
              </a:rPr>
              <a:t>투여 후 통증 호전</a:t>
            </a:r>
            <a:r>
              <a:rPr lang="en-US" altLang="ko-KR" sz="1000" dirty="0" smtClean="0">
                <a:effectLst/>
                <a:latin typeface="+mn-ea"/>
              </a:rPr>
              <a:t>. </a:t>
            </a:r>
            <a:br>
              <a:rPr lang="en-US" altLang="ko-KR" sz="1000" dirty="0" smtClean="0">
                <a:effectLst/>
                <a:latin typeface="+mn-ea"/>
              </a:rPr>
            </a:br>
            <a:r>
              <a:rPr lang="en-US" altLang="ko-KR" sz="1000" dirty="0" smtClean="0">
                <a:effectLst/>
                <a:latin typeface="+mn-ea"/>
              </a:rPr>
              <a:t>4. </a:t>
            </a:r>
            <a:r>
              <a:rPr lang="ko-KR" altLang="en-US" sz="1000" b="1" dirty="0" smtClean="0">
                <a:solidFill>
                  <a:srgbClr val="FF0000"/>
                </a:solidFill>
                <a:effectLst/>
                <a:latin typeface="+mn-ea"/>
              </a:rPr>
              <a:t>입원 </a:t>
            </a:r>
            <a:r>
              <a:rPr lang="en-US" altLang="ko-KR" sz="1000" b="1" dirty="0" smtClean="0">
                <a:solidFill>
                  <a:srgbClr val="FF0000"/>
                </a:solidFill>
                <a:effectLst/>
                <a:latin typeface="+mn-ea"/>
              </a:rPr>
              <a:t>3</a:t>
            </a:r>
            <a:r>
              <a:rPr lang="ko-KR" altLang="en-US" sz="1000" b="1" dirty="0" smtClean="0">
                <a:solidFill>
                  <a:srgbClr val="FF0000"/>
                </a:solidFill>
                <a:effectLst/>
                <a:latin typeface="+mn-ea"/>
              </a:rPr>
              <a:t>일째</a:t>
            </a:r>
            <a:r>
              <a:rPr lang="en-US" altLang="ko-KR" sz="1000" b="1" dirty="0" smtClean="0">
                <a:solidFill>
                  <a:srgbClr val="FF0000"/>
                </a:solidFill>
                <a:effectLst/>
                <a:latin typeface="+mn-ea"/>
              </a:rPr>
              <a:t> Chest PA</a:t>
            </a:r>
            <a:r>
              <a:rPr lang="ko-KR" altLang="en-US" sz="1000" b="1" dirty="0" smtClean="0">
                <a:solidFill>
                  <a:srgbClr val="FF0000"/>
                </a:solidFill>
                <a:effectLst/>
                <a:latin typeface="+mn-ea"/>
              </a:rPr>
              <a:t>에서 </a:t>
            </a:r>
            <a:r>
              <a:rPr lang="en-US" altLang="ko-KR" sz="1000" b="1" dirty="0" smtClean="0">
                <a:solidFill>
                  <a:srgbClr val="FF0000"/>
                </a:solidFill>
                <a:effectLst/>
                <a:latin typeface="+mn-ea"/>
              </a:rPr>
              <a:t>r/o RLL pneumonia with </a:t>
            </a:r>
            <a:r>
              <a:rPr lang="en-US" altLang="ko-KR" sz="1000" b="1" dirty="0" err="1" smtClean="0">
                <a:solidFill>
                  <a:srgbClr val="FF0000"/>
                </a:solidFill>
                <a:effectLst/>
                <a:latin typeface="+mn-ea"/>
              </a:rPr>
              <a:t>effusoin</a:t>
            </a:r>
            <a:r>
              <a:rPr lang="en-US" altLang="ko-KR" sz="1000" b="1" dirty="0" smtClean="0">
                <a:solidFill>
                  <a:srgbClr val="FF0000"/>
                </a:solidFill>
                <a:effectLst/>
                <a:latin typeface="+mn-ea"/>
              </a:rPr>
              <a:t> </a:t>
            </a:r>
            <a:r>
              <a:rPr lang="ko-KR" altLang="en-US" sz="1000" b="1" dirty="0" smtClean="0">
                <a:solidFill>
                  <a:srgbClr val="FF0000"/>
                </a:solidFill>
                <a:effectLst/>
                <a:latin typeface="+mn-ea"/>
              </a:rPr>
              <a:t>의심소견 보입니다</a:t>
            </a:r>
            <a:r>
              <a:rPr lang="en-US" altLang="ko-KR" sz="1000" b="1" dirty="0" smtClean="0">
                <a:solidFill>
                  <a:srgbClr val="FF0000"/>
                </a:solidFill>
                <a:effectLst/>
                <a:latin typeface="+mn-ea"/>
              </a:rPr>
              <a:t>.  -&gt; </a:t>
            </a:r>
            <a:r>
              <a:rPr lang="ko-KR" altLang="en-US" sz="1000" b="1" dirty="0" smtClean="0">
                <a:solidFill>
                  <a:srgbClr val="FF0000"/>
                </a:solidFill>
                <a:effectLst/>
                <a:latin typeface="+mn-ea"/>
              </a:rPr>
              <a:t>항생제 교체</a:t>
            </a:r>
            <a:r>
              <a:rPr lang="en-US" altLang="ko-KR" sz="1000" b="1" dirty="0" smtClean="0">
                <a:solidFill>
                  <a:srgbClr val="FF0000"/>
                </a:solidFill>
                <a:effectLst/>
                <a:latin typeface="+mn-ea"/>
              </a:rPr>
              <a:t>(</a:t>
            </a:r>
            <a:r>
              <a:rPr lang="ko-KR" altLang="en-US" sz="1000" b="1" dirty="0" err="1" smtClean="0">
                <a:solidFill>
                  <a:srgbClr val="FF0000"/>
                </a:solidFill>
                <a:effectLst/>
                <a:latin typeface="+mn-ea"/>
              </a:rPr>
              <a:t>씨프로플록사신</a:t>
            </a:r>
            <a:r>
              <a:rPr lang="ko-KR" altLang="en-US" sz="1000" b="1" dirty="0" smtClean="0">
                <a:solidFill>
                  <a:srgbClr val="FF0000"/>
                </a:solidFill>
                <a:effectLst/>
                <a:latin typeface="+mn-ea"/>
              </a:rPr>
              <a:t> </a:t>
            </a:r>
            <a:r>
              <a:rPr lang="en-US" altLang="ko-KR" sz="1000" b="1" dirty="0" smtClean="0">
                <a:solidFill>
                  <a:srgbClr val="FF0000"/>
                </a:solidFill>
                <a:effectLst/>
                <a:latin typeface="+mn-ea"/>
              </a:rPr>
              <a:t>-&gt; </a:t>
            </a:r>
            <a:r>
              <a:rPr lang="ko-KR" altLang="en-US" sz="1000" b="1" dirty="0" err="1" smtClean="0">
                <a:solidFill>
                  <a:srgbClr val="FF0000"/>
                </a:solidFill>
                <a:effectLst/>
                <a:latin typeface="+mn-ea"/>
              </a:rPr>
              <a:t>레보플록사신</a:t>
            </a:r>
            <a:r>
              <a:rPr lang="en-US" altLang="ko-KR" sz="1000" b="1" dirty="0" smtClean="0">
                <a:solidFill>
                  <a:srgbClr val="FF0000"/>
                </a:solidFill>
                <a:effectLst/>
                <a:latin typeface="+mn-ea"/>
              </a:rPr>
              <a:t>750mg). </a:t>
            </a:r>
            <a:br>
              <a:rPr lang="en-US" altLang="ko-KR" sz="1000" b="1" dirty="0" smtClean="0">
                <a:solidFill>
                  <a:srgbClr val="FF0000"/>
                </a:solidFill>
                <a:effectLst/>
                <a:latin typeface="+mn-ea"/>
              </a:rPr>
            </a:br>
            <a:r>
              <a:rPr lang="en-US" altLang="ko-KR" sz="1000" dirty="0" smtClean="0">
                <a:effectLst/>
                <a:latin typeface="+mn-ea"/>
              </a:rPr>
              <a:t>5. </a:t>
            </a:r>
            <a:r>
              <a:rPr lang="ko-KR" altLang="en-US" sz="1000" dirty="0" smtClean="0">
                <a:effectLst/>
                <a:latin typeface="+mn-ea"/>
              </a:rPr>
              <a:t>과거에 폐렴에 의한 패혈증으로 치료 받았던 </a:t>
            </a:r>
            <a:r>
              <a:rPr lang="ko-KR" altLang="en-US" sz="1000" dirty="0" err="1" smtClean="0">
                <a:effectLst/>
                <a:latin typeface="+mn-ea"/>
              </a:rPr>
              <a:t>기왕력</a:t>
            </a:r>
            <a:r>
              <a:rPr lang="ko-KR" altLang="en-US" sz="1000" dirty="0" smtClean="0">
                <a:effectLst/>
                <a:latin typeface="+mn-ea"/>
              </a:rPr>
              <a:t> 있는 환자이고 치과 치료 후 발열이 발생한 것으로 보아 </a:t>
            </a:r>
            <a:r>
              <a:rPr lang="ko-KR" altLang="en-US" sz="1000" dirty="0" err="1" smtClean="0">
                <a:effectLst/>
                <a:latin typeface="+mn-ea"/>
              </a:rPr>
              <a:t>심내막염에</a:t>
            </a:r>
            <a:r>
              <a:rPr lang="ko-KR" altLang="en-US" sz="1000" dirty="0" smtClean="0">
                <a:effectLst/>
                <a:latin typeface="+mn-ea"/>
              </a:rPr>
              <a:t> 대한 검사도 같이 필요</a:t>
            </a:r>
            <a:endParaRPr lang="en-US" altLang="ko-KR" sz="1000" dirty="0" smtClean="0"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  </a:t>
            </a:r>
            <a:r>
              <a:rPr lang="ko-KR" altLang="en-US" sz="1000" dirty="0" smtClean="0">
                <a:effectLst/>
                <a:latin typeface="+mn-ea"/>
              </a:rPr>
              <a:t>할 것을 사료되어 </a:t>
            </a:r>
            <a:r>
              <a:rPr lang="ko-KR" altLang="en-US" sz="1000" dirty="0" err="1" smtClean="0">
                <a:effectLst/>
                <a:latin typeface="+mn-ea"/>
              </a:rPr>
              <a:t>전원합니다</a:t>
            </a:r>
            <a:r>
              <a:rPr lang="en-US" altLang="ko-KR" sz="1000" dirty="0" smtClean="0">
                <a:effectLst/>
                <a:latin typeface="+mn-ea"/>
              </a:rPr>
              <a:t>.  </a:t>
            </a:r>
            <a:r>
              <a:rPr lang="ko-KR" altLang="en-US" sz="1000" dirty="0" smtClean="0">
                <a:effectLst/>
                <a:latin typeface="+mn-ea"/>
              </a:rPr>
              <a:t>감사합니다</a:t>
            </a:r>
            <a:r>
              <a:rPr lang="en-US" altLang="ko-KR" sz="1000" dirty="0" smtClean="0">
                <a:effectLst/>
                <a:latin typeface="+mn-ea"/>
              </a:rPr>
              <a:t>. </a:t>
            </a:r>
            <a:br>
              <a:rPr lang="en-US" altLang="ko-KR" sz="1000" dirty="0" smtClean="0">
                <a:effectLst/>
                <a:latin typeface="+mn-ea"/>
              </a:rPr>
            </a:br>
            <a:endParaRPr lang="en-US" altLang="ko-KR" sz="1000" dirty="0" smtClean="0">
              <a:effectLst/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effectLst/>
                <a:latin typeface="+mn-ea"/>
              </a:rPr>
              <a:t>1. </a:t>
            </a:r>
            <a:r>
              <a:rPr lang="ko-KR" altLang="en-US" sz="1000" dirty="0" smtClean="0">
                <a:effectLst/>
                <a:latin typeface="+mn-ea"/>
              </a:rPr>
              <a:t>기운 없다는 증상으로 </a:t>
            </a:r>
            <a:r>
              <a:rPr lang="ko-KR" altLang="en-US" sz="1000" dirty="0" err="1" smtClean="0">
                <a:effectLst/>
                <a:latin typeface="+mn-ea"/>
              </a:rPr>
              <a:t>내원</a:t>
            </a:r>
            <a:r>
              <a:rPr lang="en-US" altLang="ko-KR" sz="1000" dirty="0" smtClean="0">
                <a:effectLst/>
                <a:latin typeface="+mn-ea"/>
              </a:rPr>
              <a:t>. </a:t>
            </a:r>
            <a:br>
              <a:rPr lang="en-US" altLang="ko-KR" sz="1000" dirty="0" smtClean="0">
                <a:effectLst/>
                <a:latin typeface="+mn-ea"/>
              </a:rPr>
            </a:br>
            <a:r>
              <a:rPr lang="en-US" altLang="ko-KR" sz="1000" dirty="0" smtClean="0">
                <a:effectLst/>
                <a:latin typeface="+mn-ea"/>
              </a:rPr>
              <a:t>    </a:t>
            </a:r>
            <a:r>
              <a:rPr lang="ko-KR" altLang="en-US" sz="1000" dirty="0" smtClean="0">
                <a:effectLst/>
                <a:latin typeface="+mn-ea"/>
              </a:rPr>
              <a:t>입원 하루 경과 후 발열</a:t>
            </a:r>
            <a:r>
              <a:rPr lang="en-US" altLang="ko-KR" sz="1000" dirty="0" smtClean="0">
                <a:effectLst/>
                <a:latin typeface="+mn-ea"/>
              </a:rPr>
              <a:t>. </a:t>
            </a:r>
            <a:r>
              <a:rPr lang="ko-KR" altLang="en-US" sz="1000" dirty="0" smtClean="0">
                <a:effectLst/>
                <a:latin typeface="+mn-ea"/>
              </a:rPr>
              <a:t>폐렴 확인되어 항생제 투여</a:t>
            </a:r>
            <a:r>
              <a:rPr lang="en-US" altLang="ko-KR" sz="1000" dirty="0" smtClean="0">
                <a:effectLst/>
                <a:latin typeface="+mn-ea"/>
              </a:rPr>
              <a:t>. </a:t>
            </a:r>
            <a:br>
              <a:rPr lang="en-US" altLang="ko-KR" sz="1000" dirty="0" smtClean="0">
                <a:effectLst/>
                <a:latin typeface="+mn-ea"/>
              </a:rPr>
            </a:br>
            <a:r>
              <a:rPr lang="en-US" altLang="ko-KR" sz="1000" dirty="0" smtClean="0">
                <a:effectLst/>
                <a:latin typeface="+mn-ea"/>
              </a:rPr>
              <a:t>2. </a:t>
            </a:r>
            <a:r>
              <a:rPr lang="ko-KR" altLang="en-US" sz="1000" dirty="0" err="1" smtClean="0">
                <a:effectLst/>
                <a:latin typeface="+mn-ea"/>
              </a:rPr>
              <a:t>심내막염</a:t>
            </a:r>
            <a:r>
              <a:rPr lang="ko-KR" altLang="en-US" sz="1000" dirty="0" smtClean="0">
                <a:effectLst/>
                <a:latin typeface="+mn-ea"/>
              </a:rPr>
              <a:t> 가능성도 있어서 상급병원 전원</a:t>
            </a:r>
            <a:r>
              <a:rPr lang="en-US" altLang="ko-KR" sz="1000" dirty="0" smtClean="0">
                <a:effectLst/>
                <a:latin typeface="+mn-ea"/>
              </a:rPr>
              <a:t>. </a:t>
            </a:r>
            <a:r>
              <a:rPr lang="ko-KR" altLang="en-US" sz="1000" dirty="0" smtClean="0">
                <a:effectLst/>
                <a:latin typeface="+mn-ea"/>
              </a:rPr>
              <a:t>환자</a:t>
            </a:r>
            <a:r>
              <a:rPr lang="en-US" altLang="ko-KR" sz="1000" dirty="0" smtClean="0">
                <a:effectLst/>
                <a:latin typeface="+mn-ea"/>
              </a:rPr>
              <a:t>/</a:t>
            </a:r>
            <a:r>
              <a:rPr lang="ko-KR" altLang="en-US" sz="1000" dirty="0" smtClean="0">
                <a:effectLst/>
                <a:latin typeface="+mn-ea"/>
              </a:rPr>
              <a:t>보호자도 전원을 원함</a:t>
            </a:r>
            <a:r>
              <a:rPr lang="en-US" altLang="ko-KR" sz="1000" dirty="0" smtClean="0">
                <a:effectLst/>
                <a:latin typeface="+mn-ea"/>
              </a:rPr>
              <a:t>.</a:t>
            </a:r>
            <a:endParaRPr lang="ko-KR" altLang="en-US" sz="1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20983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9. POA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관련 개선 활동 사례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en-US" altLang="ko-KR" sz="2400" b="1" dirty="0" smtClean="0">
                <a:latin typeface="휴먼옛체"/>
                <a:ea typeface="휴먼옛체"/>
              </a:rPr>
              <a:t>Ⅱ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7554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상병이력</a:t>
            </a:r>
            <a:endParaRPr lang="en-US" altLang="ko-KR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179512" y="758839"/>
            <a:ext cx="78581" cy="375197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34381" y="1196752"/>
            <a:ext cx="8904844" cy="5328592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05161"/>
            <a:ext cx="85248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75620"/>
            <a:ext cx="8572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5580112" y="4005064"/>
            <a:ext cx="343258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564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691680" y="2636912"/>
            <a:ext cx="55386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의무기록서식 </a:t>
            </a:r>
            <a:r>
              <a:rPr lang="ko-KR" altLang="en-US" sz="4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제</a:t>
            </a:r>
            <a:r>
              <a:rPr lang="en-US" altLang="ko-KR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·</a:t>
            </a:r>
            <a:r>
              <a:rPr lang="ko-KR" alt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개정</a:t>
            </a:r>
            <a:endParaRPr lang="ko-KR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755576" y="3590608"/>
            <a:ext cx="748883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997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10.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의무기록서식 제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·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개정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1196752"/>
            <a:ext cx="8904844" cy="4968552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79512" y="764704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     신체보호대 사용동의서</a:t>
            </a:r>
            <a:endParaRPr lang="ko-KR" altLang="en-US" sz="1200" b="1" dirty="0"/>
          </a:p>
        </p:txBody>
      </p:sp>
      <p:sp>
        <p:nvSpPr>
          <p:cNvPr id="16" name="직사각형 15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316954" y="836712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47864" y="764704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     </a:t>
            </a:r>
            <a:r>
              <a:rPr lang="en-US" altLang="ko-KR" sz="1200" b="1" dirty="0" smtClean="0"/>
              <a:t>MRI</a:t>
            </a:r>
            <a:r>
              <a:rPr lang="ko-KR" altLang="en-US" sz="1200" b="1" dirty="0" smtClean="0"/>
              <a:t>퇴행성질환 결과서식</a:t>
            </a:r>
            <a:endParaRPr lang="ko-KR" altLang="en-US" sz="1200" b="1" dirty="0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3485306" y="836712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232" y="764704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     항암화학요법 동의서</a:t>
            </a:r>
            <a:endParaRPr lang="ko-KR" altLang="en-US" sz="1200" b="1" dirty="0"/>
          </a:p>
        </p:txBody>
      </p:sp>
      <p:sp>
        <p:nvSpPr>
          <p:cNvPr id="20" name="직사각형 19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6797674" y="825679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06" y="1412776"/>
            <a:ext cx="2817852" cy="460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12776"/>
            <a:ext cx="2944547" cy="4637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471" y="1412776"/>
            <a:ext cx="2687647" cy="460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2" name="직선 연결선 21"/>
          <p:cNvCxnSpPr/>
          <p:nvPr/>
        </p:nvCxnSpPr>
        <p:spPr>
          <a:xfrm>
            <a:off x="3131840" y="1412776"/>
            <a:ext cx="0" cy="4464496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6157861" y="1412776"/>
            <a:ext cx="0" cy="4464496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437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10.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의무기록서식 제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·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개정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512" y="1063769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     의무기록서식관리대장</a:t>
            </a:r>
            <a:endParaRPr lang="ko-KR" altLang="en-US" sz="1400" b="1" dirty="0"/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316954" y="1135777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830321"/>
              </p:ext>
            </p:extLst>
          </p:nvPr>
        </p:nvGraphicFramePr>
        <p:xfrm>
          <a:off x="474117" y="2276872"/>
          <a:ext cx="8274344" cy="16408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3467"/>
                <a:gridCol w="576064"/>
                <a:gridCol w="792088"/>
                <a:gridCol w="1224136"/>
                <a:gridCol w="720080"/>
                <a:gridCol w="720080"/>
                <a:gridCol w="792088"/>
                <a:gridCol w="864096"/>
                <a:gridCol w="1224136"/>
                <a:gridCol w="504056"/>
                <a:gridCol w="504053"/>
              </a:tblGrid>
              <a:tr h="5435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번호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서식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서식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코드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서식지명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신청부서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신청자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제정일자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승인일자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개정일자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개정사유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폐기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일자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폐기</a:t>
                      </a:r>
                      <a:endParaRPr lang="en-US" altLang="ko-KR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사유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321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1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/>
                        <a:t>동의서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0" spc="0" dirty="0" smtClean="0">
                          <a:effectLst/>
                        </a:rPr>
                        <a:t>C144AA42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effectLst/>
                        </a:rPr>
                        <a:t>신체보호대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effectLst/>
                        </a:rPr>
                        <a:t>사용동의서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effectLst/>
                        </a:rPr>
                        <a:t>진료부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effectLst/>
                        </a:rPr>
                        <a:t>문</a:t>
                      </a:r>
                      <a:r>
                        <a:rPr lang="en-US" altLang="ko-KR" sz="900" kern="0" spc="0" dirty="0" smtClean="0">
                          <a:effectLst/>
                        </a:rPr>
                        <a:t>OO</a:t>
                      </a:r>
                      <a:endParaRPr lang="en-US" altLang="ko-KR" sz="900" kern="10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0" spc="0" dirty="0" smtClean="0">
                          <a:effectLst/>
                        </a:rPr>
                        <a:t>2023-01-26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0" spc="0" dirty="0" smtClean="0">
                          <a:effectLst/>
                        </a:rPr>
                        <a:t>2023-02-01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effectLst/>
                        </a:rPr>
                        <a:t>인증지침준수</a:t>
                      </a:r>
                      <a:endParaRPr lang="ko-KR" altLang="en-US" sz="900" kern="10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</a:tr>
              <a:tr h="3321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2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동의서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effectLst/>
                        </a:rPr>
                        <a:t>AB11AA00</a:t>
                      </a:r>
                      <a:endParaRPr lang="en-US" altLang="ko-KR" sz="900" kern="10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effectLst/>
                        </a:rPr>
                        <a:t>MRI</a:t>
                      </a:r>
                      <a:r>
                        <a:rPr lang="ko-KR" altLang="en-US" sz="900" kern="0" spc="0" dirty="0" smtClean="0">
                          <a:effectLst/>
                        </a:rPr>
                        <a:t>퇴행성질환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effectLst/>
                        </a:rPr>
                        <a:t>결과서식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effectLst/>
                        </a:rPr>
                        <a:t>진료부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effectLst/>
                        </a:rPr>
                        <a:t>김</a:t>
                      </a:r>
                      <a:r>
                        <a:rPr lang="en-US" altLang="ko-KR" sz="900" kern="0" spc="0" dirty="0" smtClean="0">
                          <a:effectLst/>
                        </a:rPr>
                        <a:t>OO</a:t>
                      </a:r>
                      <a:endParaRPr lang="en-US" altLang="ko-KR" sz="900" kern="10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0" spc="0" dirty="0" smtClean="0">
                          <a:effectLst/>
                        </a:rPr>
                        <a:t>2022-12-29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0" spc="0" dirty="0" smtClean="0">
                          <a:effectLst/>
                        </a:rPr>
                        <a:t>2023-02-01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effectLst/>
                        </a:rPr>
                        <a:t>사용자 작성 오류 최소화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</a:tr>
              <a:tr h="3321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/>
                        <a:t>3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/>
                        <a:t>동의서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0" spc="0" dirty="0" smtClean="0">
                          <a:effectLst/>
                        </a:rPr>
                        <a:t>C157AK00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effectLst/>
                        </a:rPr>
                        <a:t>항암화학요법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effectLst/>
                        </a:rPr>
                        <a:t>동의서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effectLst/>
                        </a:rPr>
                        <a:t>진료부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effectLst/>
                        </a:rPr>
                        <a:t>문</a:t>
                      </a:r>
                      <a:r>
                        <a:rPr lang="en-US" altLang="ko-KR" sz="900" kern="0" spc="0" dirty="0" smtClean="0">
                          <a:effectLst/>
                        </a:rPr>
                        <a:t>OO</a:t>
                      </a:r>
                      <a:endParaRPr lang="en-US" altLang="ko-KR" sz="900" kern="10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effectLst/>
                        </a:rPr>
                        <a:t>2023-01-26　</a:t>
                      </a:r>
                      <a:endParaRPr lang="en-US" altLang="ko-KR" sz="900" b="1" kern="10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kern="0" spc="0" dirty="0" smtClean="0">
                          <a:effectLst/>
                        </a:rPr>
                        <a:t>2023-02-01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effectLst/>
                        </a:rPr>
                        <a:t>인증지침준수</a:t>
                      </a:r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8" name="직사각형 17"/>
          <p:cNvSpPr/>
          <p:nvPr/>
        </p:nvSpPr>
        <p:spPr>
          <a:xfrm>
            <a:off x="2051720" y="1556792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 latinLnBrk="0"/>
            <a:endParaRPr lang="ko-KR" altLang="en-US" sz="900" kern="100" dirty="0"/>
          </a:p>
          <a:p>
            <a:pPr algn="ctr" fontAlgn="base" latinLnBrk="0"/>
            <a:r>
              <a:rPr lang="ko-KR" altLang="en-US" kern="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의무기록서식 </a:t>
            </a:r>
            <a:r>
              <a:rPr lang="ko-KR" altLang="en-US" kern="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관리대장</a:t>
            </a:r>
            <a:endParaRPr lang="en-US" altLang="ko-KR" kern="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6800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2"/>
          <a:stretch/>
        </p:blipFill>
        <p:spPr>
          <a:xfrm>
            <a:off x="114300" y="0"/>
            <a:ext cx="8924925" cy="692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59023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11. 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기타</a:t>
            </a:r>
            <a:r>
              <a:rPr lang="en-US" altLang="ko-KR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-</a:t>
            </a:r>
            <a:r>
              <a:rPr lang="ko-KR" altLang="en-US" sz="2400" b="1" dirty="0" smtClean="0">
                <a:latin typeface="HY울릉도B" panose="02030600000101010101" pitchFamily="18" charset="-127"/>
                <a:ea typeface="HY울릉도B" panose="02030600000101010101" pitchFamily="18" charset="-127"/>
              </a:rPr>
              <a:t>퇴원미비기록통계보고</a:t>
            </a:r>
            <a:endParaRPr lang="ko-KR" altLang="en-US" sz="2400" b="1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997315" y="6813376"/>
            <a:ext cx="3189157" cy="45719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 flipH="1">
            <a:off x="6186472" y="6813376"/>
            <a:ext cx="2957528" cy="45719"/>
          </a:xfrm>
          <a:prstGeom prst="rect">
            <a:avLst/>
          </a:prstGeom>
          <a:solidFill>
            <a:srgbClr val="115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0" y="6813376"/>
            <a:ext cx="2997315" cy="45719"/>
          </a:xfrm>
          <a:prstGeom prst="rect">
            <a:avLst/>
          </a:prstGeom>
          <a:solidFill>
            <a:srgbClr val="40C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97352"/>
            <a:ext cx="2771800" cy="2284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83310" y="6597352"/>
            <a:ext cx="1280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</a:t>
            </a:r>
            <a:r>
              <a:rPr lang="ko-KR" altLang="en-US" sz="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612739"/>
            <a:ext cx="270493" cy="173253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34381" y="908720"/>
            <a:ext cx="8904844" cy="5544616"/>
          </a:xfrm>
          <a:prstGeom prst="roundRect">
            <a:avLst>
              <a:gd name="adj" fmla="val 2883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481738"/>
              </p:ext>
            </p:extLst>
          </p:nvPr>
        </p:nvGraphicFramePr>
        <p:xfrm>
          <a:off x="393562" y="1556792"/>
          <a:ext cx="8349601" cy="822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42277"/>
                <a:gridCol w="642277"/>
                <a:gridCol w="642277"/>
                <a:gridCol w="642277"/>
                <a:gridCol w="642277"/>
                <a:gridCol w="642277"/>
                <a:gridCol w="642277"/>
                <a:gridCol w="642277"/>
                <a:gridCol w="642277"/>
                <a:gridCol w="642277"/>
                <a:gridCol w="642277"/>
                <a:gridCol w="642277"/>
                <a:gridCol w="642277"/>
              </a:tblGrid>
              <a:tr h="4114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2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3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4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5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6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7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8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9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10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11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/>
                        <a:t>12</a:t>
                      </a:r>
                      <a:r>
                        <a:rPr lang="ko-KR" altLang="en-US" sz="1100" dirty="0" smtClean="0"/>
                        <a:t>월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평균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114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100%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100%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100%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100%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100%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99.6%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99.7%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99.4%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99.4%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99.3%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99.4%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99.3%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99.5%</a:t>
                      </a:r>
                      <a:endParaRPr lang="ko-KR" altLang="en-US" sz="105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79512" y="1063769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     </a:t>
            </a:r>
            <a:r>
              <a:rPr lang="en-US" altLang="ko-KR" sz="1400" b="1" dirty="0" smtClean="0"/>
              <a:t>2022</a:t>
            </a:r>
            <a:r>
              <a:rPr lang="ko-KR" altLang="en-US" sz="1400" b="1" dirty="0" smtClean="0"/>
              <a:t>년 퇴원미비기록 </a:t>
            </a:r>
            <a:r>
              <a:rPr lang="ko-KR" altLang="en-US" sz="1400" b="1" dirty="0" err="1" smtClean="0"/>
              <a:t>완성률</a:t>
            </a:r>
            <a:r>
              <a:rPr lang="ko-KR" altLang="en-US" sz="1400" b="1" dirty="0" smtClean="0"/>
              <a:t> 현황</a:t>
            </a:r>
            <a:endParaRPr lang="ko-KR" altLang="en-US" sz="1400" b="1" dirty="0"/>
          </a:p>
        </p:txBody>
      </p:sp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316954" y="1135777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graphicFrame>
        <p:nvGraphicFramePr>
          <p:cNvPr id="15" name="차트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267132"/>
              </p:ext>
            </p:extLst>
          </p:nvPr>
        </p:nvGraphicFramePr>
        <p:xfrm>
          <a:off x="683568" y="2924944"/>
          <a:ext cx="756285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7298965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63750"/>
            <a:ext cx="5328592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089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1619</Words>
  <Application>Microsoft Office PowerPoint</Application>
  <PresentationFormat>화면 슬라이드 쇼(4:3)</PresentationFormat>
  <Paragraphs>318</Paragraphs>
  <Slides>31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NWMC</dc:creator>
  <cp:lastModifiedBy>NWMC</cp:lastModifiedBy>
  <cp:revision>55</cp:revision>
  <dcterms:created xsi:type="dcterms:W3CDTF">2023-02-08T04:47:43Z</dcterms:created>
  <dcterms:modified xsi:type="dcterms:W3CDTF">2023-07-26T05:12:58Z</dcterms:modified>
</cp:coreProperties>
</file>