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68" r:id="rId2"/>
    <p:sldId id="514" r:id="rId3"/>
    <p:sldId id="370" r:id="rId4"/>
    <p:sldId id="409" r:id="rId5"/>
    <p:sldId id="411" r:id="rId6"/>
    <p:sldId id="504" r:id="rId7"/>
    <p:sldId id="382" r:id="rId8"/>
    <p:sldId id="513" r:id="rId9"/>
    <p:sldId id="505" r:id="rId10"/>
    <p:sldId id="506" r:id="rId11"/>
    <p:sldId id="507" r:id="rId12"/>
    <p:sldId id="508" r:id="rId13"/>
    <p:sldId id="509" r:id="rId14"/>
    <p:sldId id="510" r:id="rId15"/>
    <p:sldId id="511" r:id="rId16"/>
    <p:sldId id="512" r:id="rId17"/>
    <p:sldId id="458" r:id="rId18"/>
    <p:sldId id="459" r:id="rId19"/>
    <p:sldId id="460" r:id="rId20"/>
    <p:sldId id="503" r:id="rId21"/>
    <p:sldId id="501" r:id="rId22"/>
    <p:sldId id="493" r:id="rId23"/>
    <p:sldId id="499" r:id="rId24"/>
    <p:sldId id="500" r:id="rId25"/>
    <p:sldId id="479" r:id="rId26"/>
    <p:sldId id="480" r:id="rId27"/>
    <p:sldId id="481" r:id="rId28"/>
    <p:sldId id="494" r:id="rId29"/>
    <p:sldId id="495" r:id="rId30"/>
    <p:sldId id="470" r:id="rId31"/>
    <p:sldId id="502" r:id="rId32"/>
    <p:sldId id="485" r:id="rId33"/>
    <p:sldId id="497" r:id="rId34"/>
    <p:sldId id="496" r:id="rId35"/>
    <p:sldId id="488" r:id="rId36"/>
    <p:sldId id="498" r:id="rId37"/>
    <p:sldId id="492" r:id="rId38"/>
    <p:sldId id="491" r:id="rId39"/>
    <p:sldId id="395" r:id="rId40"/>
    <p:sldId id="396" r:id="rId41"/>
    <p:sldId id="456" r:id="rId4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657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5647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orient="horz" pos="210" userDrawn="1">
          <p15:clr>
            <a:srgbClr val="A4A3A4"/>
          </p15:clr>
        </p15:guide>
        <p15:guide id="7" orient="horz" pos="3793">
          <p15:clr>
            <a:srgbClr val="A4A3A4"/>
          </p15:clr>
        </p15:guide>
        <p15:guide id="9" orient="horz" pos="799">
          <p15:clr>
            <a:srgbClr val="A4A3A4"/>
          </p15:clr>
        </p15:guide>
        <p15:guide id="10" orient="horz" pos="346">
          <p15:clr>
            <a:srgbClr val="A4A3A4"/>
          </p15:clr>
        </p15:guide>
        <p15:guide id="11" pos="158">
          <p15:clr>
            <a:srgbClr val="A4A3A4"/>
          </p15:clr>
        </p15:guide>
        <p15:guide id="12" pos="56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8ACA"/>
    <a:srgbClr val="0000FF"/>
    <a:srgbClr val="FFFF66"/>
    <a:srgbClr val="DACCEE"/>
    <a:srgbClr val="DCCFEF"/>
    <a:srgbClr val="B7D0FF"/>
    <a:srgbClr val="C0D6FF"/>
    <a:srgbClr val="FFD3D2"/>
    <a:srgbClr val="FFDADA"/>
    <a:srgbClr val="EC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55" autoAdjust="0"/>
    <p:restoredTop sz="94660"/>
  </p:normalViewPr>
  <p:slideViewPr>
    <p:cSldViewPr>
      <p:cViewPr>
        <p:scale>
          <a:sx n="100" d="100"/>
          <a:sy n="100" d="100"/>
        </p:scale>
        <p:origin x="-738" y="-156"/>
      </p:cViewPr>
      <p:guideLst>
        <p:guide orient="horz" pos="3657"/>
        <p:guide orient="horz" pos="572"/>
        <p:guide orient="horz" pos="1071"/>
        <p:guide orient="horz" pos="210"/>
        <p:guide orient="horz" pos="3793"/>
        <p:guide orient="horz" pos="799"/>
        <p:guide orient="horz" pos="346"/>
        <p:guide pos="113"/>
        <p:guide pos="5647"/>
        <p:guide pos="158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&#53685;&#54633;%20&#47928;&#49436;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&#51032;%20&#52264;&#53944;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&#51032;%20&#52264;&#53944;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&#51032;%20&#52264;&#53944;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&#51032;%20&#52264;&#53944;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&#51032;%20&#52264;&#53944;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사업수익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37454</c:v>
                </c:pt>
                <c:pt idx="1">
                  <c:v>32416</c:v>
                </c:pt>
                <c:pt idx="2">
                  <c:v>53834</c:v>
                </c:pt>
                <c:pt idx="3">
                  <c:v>47830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AB-4696-A2F3-EABAE92A00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자본수입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9323</c:v>
                </c:pt>
                <c:pt idx="1">
                  <c:v>24830</c:v>
                </c:pt>
                <c:pt idx="2">
                  <c:v>8864</c:v>
                </c:pt>
                <c:pt idx="3">
                  <c:v>6546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AB-4696-A2F3-EABAE92A00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이월금수입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6519</c:v>
                </c:pt>
                <c:pt idx="1">
                  <c:v>5921</c:v>
                </c:pt>
                <c:pt idx="2">
                  <c:v>7094</c:v>
                </c:pt>
                <c:pt idx="3">
                  <c:v>17598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CAB-4696-A2F3-EABAE92A0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8858496"/>
        <c:axId val="138860416"/>
      </c:barChart>
      <c:catAx>
        <c:axId val="13885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38860416"/>
        <c:crosses val="autoZero"/>
        <c:auto val="1"/>
        <c:lblAlgn val="ctr"/>
        <c:lblOffset val="100"/>
        <c:noMultiLvlLbl val="0"/>
      </c:catAx>
      <c:valAx>
        <c:axId val="13886041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3885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87067057517074"/>
          <c:y val="0.83591647818502435"/>
          <c:w val="0.77625840238613664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54010961248E-2"/>
          <c:y val="9.0208132180247688E-2"/>
          <c:w val="0.92834409197807755"/>
          <c:h val="0.580156673294557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41761</c:v>
                </c:pt>
                <c:pt idx="1">
                  <c:v>43032</c:v>
                </c:pt>
                <c:pt idx="2">
                  <c:v>52429</c:v>
                </c:pt>
                <c:pt idx="3">
                  <c:v>63746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FF8-42C3-8922-F5DB948D3A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부채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30870</c:v>
                </c:pt>
                <c:pt idx="1">
                  <c:v>38158</c:v>
                </c:pt>
                <c:pt idx="2">
                  <c:v>34497</c:v>
                </c:pt>
                <c:pt idx="3">
                  <c:v>38248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FF8-42C3-8922-F5DB948D3A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자본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10891</c:v>
                </c:pt>
                <c:pt idx="1">
                  <c:v>4874</c:v>
                </c:pt>
                <c:pt idx="2">
                  <c:v>17932</c:v>
                </c:pt>
                <c:pt idx="3">
                  <c:v>25498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FF8-42C3-8922-F5DB948D3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8792832"/>
        <c:axId val="299270912"/>
      </c:barChart>
      <c:catAx>
        <c:axId val="298792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99270912"/>
        <c:crosses val="autoZero"/>
        <c:auto val="1"/>
        <c:lblAlgn val="ctr"/>
        <c:lblOffset val="100"/>
        <c:noMultiLvlLbl val="0"/>
      </c:catAx>
      <c:valAx>
        <c:axId val="29927091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9879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61358384690152"/>
          <c:y val="0.83591647818502435"/>
          <c:w val="0.79727302337152073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056612517608928E-2"/>
          <c:y val="9.1953467373806927E-2"/>
          <c:w val="0.92834409197807755"/>
          <c:h val="0.713991377543147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수익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34160</c:v>
                </c:pt>
                <c:pt idx="1">
                  <c:v>31067</c:v>
                </c:pt>
                <c:pt idx="2">
                  <c:v>53281</c:v>
                </c:pt>
                <c:pt idx="3">
                  <c:v>45724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79-4D28-9661-6AB23C2146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비용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</c:strCache>
            </c:strRef>
          </c:cat>
          <c:val>
            <c:numRef>
              <c:f>Sheet1!$C$2:$C$5</c:f>
              <c:numCache>
                <c:formatCode>#,##0</c:formatCode>
                <c:ptCount val="4"/>
                <c:pt idx="0">
                  <c:v>35724</c:v>
                </c:pt>
                <c:pt idx="1">
                  <c:v>37084</c:v>
                </c:pt>
                <c:pt idx="2">
                  <c:v>40223</c:v>
                </c:pt>
                <c:pt idx="3">
                  <c:v>42024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E79-4D28-9661-6AB23C2146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당기순손익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</c:strCache>
            </c:strRef>
          </c:cat>
          <c:val>
            <c:numRef>
              <c:f>Sheet1!$D$2:$D$5</c:f>
              <c:numCache>
                <c:formatCode>#,##0</c:formatCode>
                <c:ptCount val="4"/>
                <c:pt idx="0">
                  <c:v>-1564</c:v>
                </c:pt>
                <c:pt idx="1">
                  <c:v>-6017</c:v>
                </c:pt>
                <c:pt idx="2">
                  <c:v>13058</c:v>
                </c:pt>
                <c:pt idx="3">
                  <c:v>3700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E79-4D28-9661-6AB23C214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3004416"/>
        <c:axId val="439705984"/>
      </c:barChart>
      <c:catAx>
        <c:axId val="4230044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39705984"/>
        <c:crosses val="autoZero"/>
        <c:auto val="1"/>
        <c:lblAlgn val="ctr"/>
        <c:lblOffset val="400"/>
        <c:noMultiLvlLbl val="0"/>
      </c:catAx>
      <c:valAx>
        <c:axId val="43970598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42300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61358384690152"/>
          <c:y val="0.83591647818502435"/>
          <c:w val="0.79727302337152073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74505806E-2"/>
          <c:y val="0.18129628896713257"/>
          <c:w val="0.93888890743255615"/>
          <c:h val="0.57231700420379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19. 12월</c:v>
                </c:pt>
                <c:pt idx="1">
                  <c:v>20. 12월</c:v>
                </c:pt>
                <c:pt idx="2">
                  <c:v>21. 12월</c:v>
                </c:pt>
                <c:pt idx="3">
                  <c:v>22. 12월</c:v>
                </c:pt>
              </c:strCache>
            </c:strRef>
          </c:cat>
          <c:val>
            <c:numRef>
              <c:f>Sheet1!$B$2:$B$5</c:f>
              <c:numCache>
                <c:formatCode>_(* #,##0_);_(* \(#,##0\);_(* "-"_);_(@_)</c:formatCode>
                <c:ptCount val="4"/>
                <c:pt idx="0">
                  <c:v>75670</c:v>
                </c:pt>
                <c:pt idx="1">
                  <c:v>51421</c:v>
                </c:pt>
                <c:pt idx="2">
                  <c:v>21796</c:v>
                </c:pt>
                <c:pt idx="3">
                  <c:v>23032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19. 12월</c:v>
                </c:pt>
                <c:pt idx="1">
                  <c:v>20. 12월</c:v>
                </c:pt>
                <c:pt idx="2">
                  <c:v>21. 12월</c:v>
                </c:pt>
                <c:pt idx="3">
                  <c:v>22. 12월</c:v>
                </c:pt>
              </c:strCache>
            </c:strRef>
          </c:cat>
          <c:val>
            <c:numRef>
              <c:f>Sheet1!$C$2:$C$5</c:f>
              <c:numCache>
                <c:formatCode>_(* #,##0_);_(* \(#,##0\);_(* "-"_);_(@_)</c:formatCode>
                <c:ptCount val="4"/>
                <c:pt idx="0">
                  <c:v>182886</c:v>
                </c:pt>
                <c:pt idx="1">
                  <c:v>135937</c:v>
                </c:pt>
                <c:pt idx="2">
                  <c:v>129922</c:v>
                </c:pt>
                <c:pt idx="3">
                  <c:v>183961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19. 12월</c:v>
                </c:pt>
                <c:pt idx="1">
                  <c:v>20. 12월</c:v>
                </c:pt>
                <c:pt idx="2">
                  <c:v>21. 12월</c:v>
                </c:pt>
                <c:pt idx="3">
                  <c:v>22. 12월</c:v>
                </c:pt>
              </c:strCache>
            </c:strRef>
          </c:cat>
          <c:val>
            <c:numRef>
              <c:f>Sheet1!$D$2:$D$5</c:f>
              <c:numCache>
                <c:formatCode>_(* #,##0_);_(* \(#,##0\);_(* "-"_);_(@_)</c:formatCode>
                <c:ptCount val="4"/>
                <c:pt idx="0">
                  <c:v>31834</c:v>
                </c:pt>
                <c:pt idx="1">
                  <c:v>23314</c:v>
                </c:pt>
                <c:pt idx="2">
                  <c:v>30486</c:v>
                </c:pt>
                <c:pt idx="3">
                  <c:v>29152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57412992"/>
        <c:axId val="457414912"/>
      </c:barChart>
      <c:catAx>
        <c:axId val="45741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000" b="1" i="0" u="none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ea"/>
              </a:defRPr>
            </a:pPr>
            <a:endParaRPr lang="ko-KR"/>
          </a:p>
        </c:txPr>
        <c:crossAx val="457414912"/>
        <c:crossesAt val="0"/>
        <c:auto val="1"/>
        <c:lblAlgn val="ctr"/>
        <c:lblOffset val="100"/>
        <c:tickMarkSkip val="1"/>
        <c:noMultiLvlLbl val="0"/>
      </c:catAx>
      <c:valAx>
        <c:axId val="45741491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457412992"/>
        <c:crosses val="autoZero"/>
        <c:crossBetween val="between"/>
      </c:valAx>
      <c:spPr>
        <a:noFill/>
        <a:ln w="9525" cap="flat" cmpd="sng" algn="ctr">
          <a:noFill/>
          <a:prstDash val="solid"/>
          <a:round/>
          <a:headEnd w="med" len="med"/>
          <a:tailEnd w="med" len="med"/>
        </a:ln>
      </c:spPr>
    </c:plotArea>
    <c:legend>
      <c:legendPos val="b"/>
      <c:layout>
        <c:manualLayout>
          <c:xMode val="edge"/>
          <c:yMode val="edge"/>
          <c:x val="8.3966538310050964E-2"/>
          <c:y val="0.88850504159927368"/>
          <c:w val="0.86262249946594238"/>
          <c:h val="8.3717189729213715E-2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100" b="1" i="0" u="none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600" b="1" baseline="0"/>
              <a:t>&lt;</a:t>
            </a:r>
            <a:r>
              <a:rPr lang="ko-KR" altLang="en-US" sz="1600" b="1" baseline="0"/>
              <a:t>입원</a:t>
            </a:r>
            <a:r>
              <a:rPr lang="en-US" altLang="ko-KR" sz="1600" b="1" baseline="0"/>
              <a:t>&gt;</a:t>
            </a:r>
          </a:p>
        </c:rich>
      </c:tx>
      <c:layout>
        <c:manualLayout>
          <c:xMode val="edge"/>
          <c:yMode val="edge"/>
          <c:x val="0.77784711286089225"/>
          <c:y val="6.018518518518518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343678915135607"/>
          <c:y val="0.10742891513560805"/>
          <c:w val="0.53312664041994751"/>
          <c:h val="0.8885444006999124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698184601924757"/>
          <c:y val="0.30025335374744822"/>
          <c:w val="0.2120893579178528"/>
          <c:h val="0.604168853893263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600" b="1" baseline="0"/>
              <a:t>&lt;</a:t>
            </a:r>
            <a:r>
              <a:rPr lang="ko-KR" altLang="en-US" sz="1600" b="1" baseline="0"/>
              <a:t>입원</a:t>
            </a:r>
            <a:r>
              <a:rPr lang="en-US" altLang="ko-KR" sz="1600" b="1" baseline="0"/>
              <a:t>&gt;</a:t>
            </a:r>
          </a:p>
        </c:rich>
      </c:tx>
      <c:layout>
        <c:manualLayout>
          <c:xMode val="edge"/>
          <c:yMode val="edge"/>
          <c:x val="0.77784711286089225"/>
          <c:y val="6.018518518518518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9863782131662609E-2"/>
          <c:y val="8.1179275740592083E-2"/>
          <c:w val="0.4979431772278291"/>
          <c:h val="0.84129490657184269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516190844242616"/>
          <c:y val="0.27846680680932762"/>
          <c:w val="0.18857370953630795"/>
          <c:h val="0.599811503889490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/>
              <a:t>&lt;</a:t>
            </a:r>
            <a:r>
              <a:rPr lang="ko-KR" altLang="en-US"/>
              <a:t>외래</a:t>
            </a:r>
            <a:r>
              <a:rPr lang="en-US" altLang="ko-KR"/>
              <a:t>&gt;</a:t>
            </a:r>
            <a:endParaRPr lang="ko-KR" alt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'[Microsoft PowerPoint의 차트]22. 그래프'!$A$61</c:f>
              <c:strCache>
                <c:ptCount val="1"/>
                <c:pt idx="0">
                  <c:v>&lt;입원&gt;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BFB-43FF-A0EF-2A9D7391471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BFB-43FF-A0EF-2A9D7391471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BFB-43FF-A0EF-2A9D7391471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BFB-43FF-A0EF-2A9D7391471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BFB-43FF-A0EF-2A9D7391471E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BFB-43FF-A0EF-2A9D7391471E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BFB-43FF-A0EF-2A9D7391471E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BBFB-43FF-A0EF-2A9D7391471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'[Microsoft PowerPoint의 차트]22. 그래프'!$B$60:$I$60</c:f>
              <c:strCache>
                <c:ptCount val="8"/>
                <c:pt idx="0">
                  <c:v>남원시</c:v>
                </c:pt>
                <c:pt idx="1">
                  <c:v>임실군</c:v>
                </c:pt>
                <c:pt idx="2">
                  <c:v>순창군</c:v>
                </c:pt>
                <c:pt idx="3">
                  <c:v>구례군</c:v>
                </c:pt>
                <c:pt idx="4">
                  <c:v>곡성군</c:v>
                </c:pt>
                <c:pt idx="5">
                  <c:v>장수군</c:v>
                </c:pt>
                <c:pt idx="6">
                  <c:v>함양군</c:v>
                </c:pt>
                <c:pt idx="7">
                  <c:v>기 타</c:v>
                </c:pt>
              </c:strCache>
            </c:strRef>
          </c:cat>
          <c:val>
            <c:numRef>
              <c:f>'[Microsoft PowerPoint의 차트]22. 그래프'!$B$61:$I$61</c:f>
              <c:numCache>
                <c:formatCode>0.0%</c:formatCode>
                <c:ptCount val="8"/>
                <c:pt idx="0">
                  <c:v>0.61174118976230829</c:v>
                </c:pt>
                <c:pt idx="1">
                  <c:v>4.28018945813236E-2</c:v>
                </c:pt>
                <c:pt idx="2">
                  <c:v>3.4545691565636812E-2</c:v>
                </c:pt>
                <c:pt idx="3">
                  <c:v>2.5681136748794159E-2</c:v>
                </c:pt>
                <c:pt idx="4">
                  <c:v>2.5072784947638291E-2</c:v>
                </c:pt>
                <c:pt idx="5">
                  <c:v>4.8494329292139225E-2</c:v>
                </c:pt>
                <c:pt idx="6">
                  <c:v>5.5620736105679398E-3</c:v>
                </c:pt>
                <c:pt idx="7">
                  <c:v>0.20610089949159172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46-4F8A-93FE-9A527A51607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'[Microsoft PowerPoint의 차트]22. 그래프'!$A$74</c:f>
              <c:strCache>
                <c:ptCount val="1"/>
                <c:pt idx="0">
                  <c:v>&lt;외래&gt;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73A-46EA-BEC4-A3C0C3C1D4E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73A-46EA-BEC4-A3C0C3C1D4E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73A-46EA-BEC4-A3C0C3C1D4E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73A-46EA-BEC4-A3C0C3C1D4E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73A-46EA-BEC4-A3C0C3C1D4EE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73A-46EA-BEC4-A3C0C3C1D4EE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73A-46EA-BEC4-A3C0C3C1D4EE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073A-46EA-BEC4-A3C0C3C1D4E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'[Microsoft PowerPoint의 차트]22. 그래프'!$B$73:$I$73</c:f>
              <c:strCache>
                <c:ptCount val="8"/>
                <c:pt idx="0">
                  <c:v>남원시</c:v>
                </c:pt>
                <c:pt idx="1">
                  <c:v>임실군</c:v>
                </c:pt>
                <c:pt idx="2">
                  <c:v>순창군</c:v>
                </c:pt>
                <c:pt idx="3">
                  <c:v>구례군</c:v>
                </c:pt>
                <c:pt idx="4">
                  <c:v>곡성군</c:v>
                </c:pt>
                <c:pt idx="5">
                  <c:v>장수군</c:v>
                </c:pt>
                <c:pt idx="6">
                  <c:v>함양군</c:v>
                </c:pt>
                <c:pt idx="7">
                  <c:v>기 타</c:v>
                </c:pt>
              </c:strCache>
            </c:strRef>
          </c:cat>
          <c:val>
            <c:numRef>
              <c:f>'[Microsoft PowerPoint의 차트]22. 그래프'!$B$74:$I$74</c:f>
              <c:numCache>
                <c:formatCode>0.0%</c:formatCode>
                <c:ptCount val="8"/>
                <c:pt idx="0">
                  <c:v>0.70657367594218334</c:v>
                </c:pt>
                <c:pt idx="1">
                  <c:v>1.8313664309282947E-2</c:v>
                </c:pt>
                <c:pt idx="2">
                  <c:v>2.3999652100173408E-2</c:v>
                </c:pt>
                <c:pt idx="3">
                  <c:v>2.2749387098352367E-2</c:v>
                </c:pt>
                <c:pt idx="4">
                  <c:v>2.4108370795983932E-2</c:v>
                </c:pt>
                <c:pt idx="5">
                  <c:v>5.0592245095427833E-2</c:v>
                </c:pt>
                <c:pt idx="6">
                  <c:v>3.7507950054631147E-3</c:v>
                </c:pt>
                <c:pt idx="7">
                  <c:v>0.14991220965313301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651-45DB-8BAE-7E105B4AD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215687662363052E-2"/>
          <c:y val="0.13036364316940308"/>
          <c:w val="0.95850133895874023"/>
          <c:h val="0.572220504283905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19. 12월</c:v>
                </c:pt>
                <c:pt idx="1">
                  <c:v>20. 12월</c:v>
                </c:pt>
                <c:pt idx="2">
                  <c:v>21. 12월</c:v>
                </c:pt>
                <c:pt idx="3">
                  <c:v>22. 12월</c:v>
                </c:pt>
              </c:strCache>
            </c:strRef>
          </c:cat>
          <c:val>
            <c:numRef>
              <c:f>Sheet1!$B$2:$B$5</c:f>
              <c:numCache>
                <c:formatCode>_(* #,##0_);_(* \(#,##0\);_(* "-"_);_(@_)</c:formatCode>
                <c:ptCount val="4"/>
                <c:pt idx="0">
                  <c:v>17415</c:v>
                </c:pt>
                <c:pt idx="1">
                  <c:v>12793</c:v>
                </c:pt>
                <c:pt idx="2">
                  <c:v>7277</c:v>
                </c:pt>
                <c:pt idx="3">
                  <c:v>7372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6D6-4B25-9602-2E4E7AF63D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19. 12월</c:v>
                </c:pt>
                <c:pt idx="1">
                  <c:v>20. 12월</c:v>
                </c:pt>
                <c:pt idx="2">
                  <c:v>21. 12월</c:v>
                </c:pt>
                <c:pt idx="3">
                  <c:v>22. 12월</c:v>
                </c:pt>
              </c:strCache>
            </c:strRef>
          </c:cat>
          <c:val>
            <c:numRef>
              <c:f>Sheet1!$C$2:$C$5</c:f>
              <c:numCache>
                <c:formatCode>_(* #,##0_);_(* \(#,##0\);_(* "-"_);_(@_)</c:formatCode>
                <c:ptCount val="4"/>
                <c:pt idx="0">
                  <c:v>10648</c:v>
                </c:pt>
                <c:pt idx="1">
                  <c:v>8708</c:v>
                </c:pt>
                <c:pt idx="2">
                  <c:v>9316</c:v>
                </c:pt>
                <c:pt idx="3">
                  <c:v>14027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6D6-4B25-9602-2E4E7AF63D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19. 12월</c:v>
                </c:pt>
                <c:pt idx="1">
                  <c:v>20. 12월</c:v>
                </c:pt>
                <c:pt idx="2">
                  <c:v>21. 12월</c:v>
                </c:pt>
                <c:pt idx="3">
                  <c:v>22. 12월</c:v>
                </c:pt>
              </c:strCache>
            </c:strRef>
          </c:cat>
          <c:val>
            <c:numRef>
              <c:f>Sheet1!$D$2:$D$5</c:f>
              <c:numCache>
                <c:formatCode>_(* #,##0_);_(* \(#,##0\);_(* "-"_);_(@_)</c:formatCode>
                <c:ptCount val="4"/>
                <c:pt idx="0">
                  <c:v>3832</c:v>
                </c:pt>
                <c:pt idx="1">
                  <c:v>3080</c:v>
                </c:pt>
                <c:pt idx="2">
                  <c:v>3275</c:v>
                </c:pt>
                <c:pt idx="3">
                  <c:v>3819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6D6-4B25-9602-2E4E7AF63D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48958464"/>
        <c:axId val="448960000"/>
      </c:barChart>
      <c:catAx>
        <c:axId val="448958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100" b="1" i="0" u="none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ea"/>
              </a:defRPr>
            </a:pPr>
            <a:endParaRPr lang="ko-KR"/>
          </a:p>
        </c:txPr>
        <c:crossAx val="448960000"/>
        <c:crosses val="autoZero"/>
        <c:auto val="1"/>
        <c:lblAlgn val="ctr"/>
        <c:lblOffset val="100"/>
        <c:tickMarkSkip val="1"/>
        <c:noMultiLvlLbl val="0"/>
      </c:catAx>
      <c:valAx>
        <c:axId val="44896000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4489584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734273493289948"/>
          <c:y val="0.88289040327072144"/>
          <c:w val="0.84364783763885498"/>
          <c:h val="8.933180570602417E-2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100" b="1" i="0" u="none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 xmlns:c16r2="http://schemas.microsoft.com/office/drawing/2015/06/chart">
    <c:ext uri="CC8EB2C9-7E31-499d-B8F2-F6CE61031016">
      <ho:hncChartStyle xmlns:ho="http://schemas.haansoft.com/office/8.0" layoutIndex="-1" colorIndex="-1" styleIndex="-1"/>
    </c:ext>
  </c:extLst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43678915135607"/>
          <c:y val="0.10742891513560805"/>
          <c:w val="0.53312664041994751"/>
          <c:h val="0.88854440069991247"/>
        </c:manualLayout>
      </c:layout>
      <c:pieChart>
        <c:varyColors val="1"/>
        <c:ser>
          <c:idx val="0"/>
          <c:order val="0"/>
          <c:tx>
            <c:strRef>
              <c:f>'22. 그래프'!$B$39</c:f>
              <c:strCache>
                <c:ptCount val="1"/>
                <c:pt idx="0">
                  <c:v>&lt;입원&gt;</c:v>
                </c:pt>
              </c:strCache>
            </c:strRef>
          </c:tx>
          <c:explosion val="1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E28-4024-A98F-B4A4B336D4A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28-4024-A98F-B4A4B336D4A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E28-4024-A98F-B4A4B336D4A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E28-4024-A98F-B4A4B336D4A2}"/>
              </c:ext>
            </c:extLst>
          </c:dPt>
          <c:dLbls>
            <c:dLbl>
              <c:idx val="0"/>
              <c:layout>
                <c:manualLayout>
                  <c:x val="-0.10376995088170494"/>
                  <c:y val="0.126475347768376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E28-4024-A98F-B4A4B336D4A2}"/>
                </c:ext>
              </c:extLst>
            </c:dLbl>
            <c:dLbl>
              <c:idx val="1"/>
              <c:layout>
                <c:manualLayout>
                  <c:x val="-3.1790119286559761E-2"/>
                  <c:y val="-0.1501287868599397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E28-4024-A98F-B4A4B336D4A2}"/>
                </c:ext>
              </c:extLst>
            </c:dLbl>
            <c:dLbl>
              <c:idx val="2"/>
              <c:layout>
                <c:manualLayout>
                  <c:x val="0.10386274716251152"/>
                  <c:y val="7.0779781778632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E28-4024-A98F-B4A4B336D4A2}"/>
                </c:ext>
              </c:extLst>
            </c:dLbl>
            <c:dLbl>
              <c:idx val="3"/>
              <c:layout>
                <c:manualLayout>
                  <c:x val="2.3788352078267034E-2"/>
                  <c:y val="0.1810105894666674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E28-4024-A98F-B4A4B336D4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'22. 그래프'!$C$38:$F$38</c:f>
              <c:strCache>
                <c:ptCount val="3"/>
                <c:pt idx="0">
                  <c:v>완료</c:v>
                </c:pt>
                <c:pt idx="2">
                  <c:v>부진</c:v>
                </c:pt>
              </c:strCache>
            </c:strRef>
          </c:cat>
          <c:val>
            <c:numRef>
              <c:f>'22. 그래프'!$C$39:$F$39</c:f>
              <c:numCache>
                <c:formatCode>General</c:formatCode>
                <c:ptCount val="4"/>
                <c:pt idx="0" formatCode="0.0%">
                  <c:v>0.76200000000000001</c:v>
                </c:pt>
                <c:pt idx="2" formatCode="0.0%">
                  <c:v>0.23799999999999999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E28-4024-A98F-B4A4B336D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4470241060431754"/>
          <c:y val="0.27739134728289128"/>
          <c:w val="0.12798504066924007"/>
          <c:h val="0.460599662053053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0.12862</cdr:x>
      <cdr:y>0.10855</cdr:y>
    </cdr:from>
    <cdr:to>
      <cdr:x>0.85952</cdr:x>
      <cdr:y>0.25175</cdr:y>
    </cdr:to>
    <cdr:sp macro="" textlink="">
      <cdr:nvSpPr>
        <cdr:cNvPr id="5" name="자유형 4"/>
        <cdr:cNvSpPr/>
      </cdr:nvSpPr>
      <cdr:spPr>
        <a:xfrm xmlns:a="http://schemas.openxmlformats.org/drawingml/2006/main">
          <a:off x="501514" y="250952"/>
          <a:ext cx="2849917" cy="331060"/>
        </a:xfrm>
        <a:custGeom xmlns:a="http://schemas.openxmlformats.org/drawingml/2006/main">
          <a:avLst/>
          <a:gdLst>
            <a:gd name="connsiteX0" fmla="*/ 0 w 2865864"/>
            <a:gd name="connsiteY0" fmla="*/ 334536 h 380030"/>
            <a:gd name="connsiteX1" fmla="*/ 847493 w 2865864"/>
            <a:gd name="connsiteY1" fmla="*/ 111512 h 380030"/>
            <a:gd name="connsiteX2" fmla="*/ 1851103 w 2865864"/>
            <a:gd name="connsiteY2" fmla="*/ 379141 h 380030"/>
            <a:gd name="connsiteX3" fmla="*/ 2865864 w 2865864"/>
            <a:gd name="connsiteY3" fmla="*/ 0 h 380030"/>
            <a:gd name="connsiteX0" fmla="*/ 0 w 2865864"/>
            <a:gd name="connsiteY0" fmla="*/ 374912 h 374912"/>
            <a:gd name="connsiteX1" fmla="*/ 847493 w 2865864"/>
            <a:gd name="connsiteY1" fmla="*/ 151888 h 374912"/>
            <a:gd name="connsiteX2" fmla="*/ 1836185 w 2865864"/>
            <a:gd name="connsiteY2" fmla="*/ 1043 h 374912"/>
            <a:gd name="connsiteX3" fmla="*/ 2865864 w 2865864"/>
            <a:gd name="connsiteY3" fmla="*/ 40376 h 374912"/>
            <a:gd name="connsiteX0" fmla="*/ 0 w 2709224"/>
            <a:gd name="connsiteY0" fmla="*/ 402032 h 402032"/>
            <a:gd name="connsiteX1" fmla="*/ 847493 w 2709224"/>
            <a:gd name="connsiteY1" fmla="*/ 179008 h 402032"/>
            <a:gd name="connsiteX2" fmla="*/ 1836185 w 2709224"/>
            <a:gd name="connsiteY2" fmla="*/ 28163 h 402032"/>
            <a:gd name="connsiteX3" fmla="*/ 2709224 w 2709224"/>
            <a:gd name="connsiteY3" fmla="*/ 0 h 402032"/>
            <a:gd name="connsiteX0" fmla="*/ 0 w 2709224"/>
            <a:gd name="connsiteY0" fmla="*/ 402032 h 402032"/>
            <a:gd name="connsiteX1" fmla="*/ 892247 w 2709224"/>
            <a:gd name="connsiteY1" fmla="*/ 138511 h 402032"/>
            <a:gd name="connsiteX2" fmla="*/ 1836185 w 2709224"/>
            <a:gd name="connsiteY2" fmla="*/ 28163 h 402032"/>
            <a:gd name="connsiteX3" fmla="*/ 2709224 w 2709224"/>
            <a:gd name="connsiteY3" fmla="*/ 0 h 402032"/>
            <a:gd name="connsiteX0" fmla="*/ 0 w 2709224"/>
            <a:gd name="connsiteY0" fmla="*/ 402032 h 402032"/>
            <a:gd name="connsiteX1" fmla="*/ 892247 w 2709224"/>
            <a:gd name="connsiteY1" fmla="*/ 138511 h 402032"/>
            <a:gd name="connsiteX2" fmla="*/ 1769054 w 2709224"/>
            <a:gd name="connsiteY2" fmla="*/ 28163 h 402032"/>
            <a:gd name="connsiteX3" fmla="*/ 2709224 w 2709224"/>
            <a:gd name="connsiteY3" fmla="*/ 0 h 402032"/>
            <a:gd name="connsiteX0" fmla="*/ 0 w 2985208"/>
            <a:gd name="connsiteY0" fmla="*/ 692263 h 692263"/>
            <a:gd name="connsiteX1" fmla="*/ 892247 w 2985208"/>
            <a:gd name="connsiteY1" fmla="*/ 428742 h 692263"/>
            <a:gd name="connsiteX2" fmla="*/ 1769054 w 2985208"/>
            <a:gd name="connsiteY2" fmla="*/ 318394 h 692263"/>
            <a:gd name="connsiteX3" fmla="*/ 2985208 w 2985208"/>
            <a:gd name="connsiteY3" fmla="*/ 0 h 692263"/>
            <a:gd name="connsiteX0" fmla="*/ 0 w 2985208"/>
            <a:gd name="connsiteY0" fmla="*/ 692263 h 692263"/>
            <a:gd name="connsiteX1" fmla="*/ 892247 w 2985208"/>
            <a:gd name="connsiteY1" fmla="*/ 428742 h 692263"/>
            <a:gd name="connsiteX2" fmla="*/ 1806349 w 2985208"/>
            <a:gd name="connsiteY2" fmla="*/ 284646 h 692263"/>
            <a:gd name="connsiteX3" fmla="*/ 2985208 w 2985208"/>
            <a:gd name="connsiteY3" fmla="*/ 0 h 692263"/>
            <a:gd name="connsiteX0" fmla="*/ 0 w 2985208"/>
            <a:gd name="connsiteY0" fmla="*/ 692263 h 692263"/>
            <a:gd name="connsiteX1" fmla="*/ 922083 w 2985208"/>
            <a:gd name="connsiteY1" fmla="*/ 394994 h 692263"/>
            <a:gd name="connsiteX2" fmla="*/ 1806349 w 2985208"/>
            <a:gd name="connsiteY2" fmla="*/ 284646 h 692263"/>
            <a:gd name="connsiteX3" fmla="*/ 2985208 w 2985208"/>
            <a:gd name="connsiteY3" fmla="*/ 0 h 692263"/>
            <a:gd name="connsiteX0" fmla="*/ 0 w 2962831"/>
            <a:gd name="connsiteY0" fmla="*/ 557272 h 557272"/>
            <a:gd name="connsiteX1" fmla="*/ 899706 w 2962831"/>
            <a:gd name="connsiteY1" fmla="*/ 394994 h 557272"/>
            <a:gd name="connsiteX2" fmla="*/ 1783972 w 2962831"/>
            <a:gd name="connsiteY2" fmla="*/ 284646 h 557272"/>
            <a:gd name="connsiteX3" fmla="*/ 2962831 w 2962831"/>
            <a:gd name="connsiteY3" fmla="*/ 0 h 557272"/>
            <a:gd name="connsiteX0" fmla="*/ 0 w 2701765"/>
            <a:gd name="connsiteY0" fmla="*/ 422281 h 422281"/>
            <a:gd name="connsiteX1" fmla="*/ 899706 w 2701765"/>
            <a:gd name="connsiteY1" fmla="*/ 260003 h 422281"/>
            <a:gd name="connsiteX2" fmla="*/ 1783972 w 2701765"/>
            <a:gd name="connsiteY2" fmla="*/ 149655 h 422281"/>
            <a:gd name="connsiteX3" fmla="*/ 2701765 w 2701765"/>
            <a:gd name="connsiteY3" fmla="*/ 0 h 422281"/>
            <a:gd name="connsiteX0" fmla="*/ 0 w 2701765"/>
            <a:gd name="connsiteY0" fmla="*/ 422281 h 422281"/>
            <a:gd name="connsiteX1" fmla="*/ 899706 w 2701765"/>
            <a:gd name="connsiteY1" fmla="*/ 260003 h 422281"/>
            <a:gd name="connsiteX2" fmla="*/ 1798890 w 2701765"/>
            <a:gd name="connsiteY2" fmla="*/ 61910 h 422281"/>
            <a:gd name="connsiteX3" fmla="*/ 2701765 w 2701765"/>
            <a:gd name="connsiteY3" fmla="*/ 0 h 422281"/>
            <a:gd name="connsiteX0" fmla="*/ 0 w 2701765"/>
            <a:gd name="connsiteY0" fmla="*/ 422281 h 422281"/>
            <a:gd name="connsiteX1" fmla="*/ 914624 w 2701765"/>
            <a:gd name="connsiteY1" fmla="*/ 152010 h 422281"/>
            <a:gd name="connsiteX2" fmla="*/ 1798890 w 2701765"/>
            <a:gd name="connsiteY2" fmla="*/ 61910 h 422281"/>
            <a:gd name="connsiteX3" fmla="*/ 2701765 w 2701765"/>
            <a:gd name="connsiteY3" fmla="*/ 0 h 422281"/>
            <a:gd name="connsiteX0" fmla="*/ 0 w 2701765"/>
            <a:gd name="connsiteY0" fmla="*/ 327787 h 327787"/>
            <a:gd name="connsiteX1" fmla="*/ 914624 w 2701765"/>
            <a:gd name="connsiteY1" fmla="*/ 152010 h 327787"/>
            <a:gd name="connsiteX2" fmla="*/ 1798890 w 2701765"/>
            <a:gd name="connsiteY2" fmla="*/ 61910 h 327787"/>
            <a:gd name="connsiteX3" fmla="*/ 2701765 w 2701765"/>
            <a:gd name="connsiteY3" fmla="*/ 0 h 327787"/>
            <a:gd name="connsiteX0" fmla="*/ 0 w 3037421"/>
            <a:gd name="connsiteY0" fmla="*/ 503276 h 503276"/>
            <a:gd name="connsiteX1" fmla="*/ 914624 w 3037421"/>
            <a:gd name="connsiteY1" fmla="*/ 327499 h 503276"/>
            <a:gd name="connsiteX2" fmla="*/ 1798890 w 3037421"/>
            <a:gd name="connsiteY2" fmla="*/ 237399 h 503276"/>
            <a:gd name="connsiteX3" fmla="*/ 3037421 w 3037421"/>
            <a:gd name="connsiteY3" fmla="*/ 0 h 503276"/>
            <a:gd name="connsiteX0" fmla="*/ 0 w 2701765"/>
            <a:gd name="connsiteY0" fmla="*/ 307538 h 307538"/>
            <a:gd name="connsiteX1" fmla="*/ 914624 w 2701765"/>
            <a:gd name="connsiteY1" fmla="*/ 131761 h 307538"/>
            <a:gd name="connsiteX2" fmla="*/ 1798890 w 2701765"/>
            <a:gd name="connsiteY2" fmla="*/ 41661 h 307538"/>
            <a:gd name="connsiteX3" fmla="*/ 2701765 w 2701765"/>
            <a:gd name="connsiteY3" fmla="*/ 0 h 307538"/>
            <a:gd name="connsiteX0" fmla="*/ 0 w 2701765"/>
            <a:gd name="connsiteY0" fmla="*/ 307538 h 307538"/>
            <a:gd name="connsiteX1" fmla="*/ 914624 w 2701765"/>
            <a:gd name="connsiteY1" fmla="*/ 131761 h 307538"/>
            <a:gd name="connsiteX2" fmla="*/ 1798890 w 2701765"/>
            <a:gd name="connsiteY2" fmla="*/ 41661 h 307538"/>
            <a:gd name="connsiteX3" fmla="*/ 2701765 w 2701765"/>
            <a:gd name="connsiteY3" fmla="*/ 0 h 307538"/>
            <a:gd name="connsiteX0" fmla="*/ 0 w 2701765"/>
            <a:gd name="connsiteY0" fmla="*/ 307538 h 307538"/>
            <a:gd name="connsiteX1" fmla="*/ 914624 w 2701765"/>
            <a:gd name="connsiteY1" fmla="*/ 131761 h 307538"/>
            <a:gd name="connsiteX2" fmla="*/ 1798890 w 2701765"/>
            <a:gd name="connsiteY2" fmla="*/ 41661 h 307538"/>
            <a:gd name="connsiteX3" fmla="*/ 2701765 w 2701765"/>
            <a:gd name="connsiteY3" fmla="*/ 0 h 307538"/>
            <a:gd name="connsiteX0" fmla="*/ 0 w 2766488"/>
            <a:gd name="connsiteY0" fmla="*/ 265704 h 265704"/>
            <a:gd name="connsiteX1" fmla="*/ 979347 w 2766488"/>
            <a:gd name="connsiteY1" fmla="*/ 131761 h 265704"/>
            <a:gd name="connsiteX2" fmla="*/ 1863613 w 2766488"/>
            <a:gd name="connsiteY2" fmla="*/ 41661 h 265704"/>
            <a:gd name="connsiteX3" fmla="*/ 2766488 w 2766488"/>
            <a:gd name="connsiteY3" fmla="*/ 0 h 265704"/>
            <a:gd name="connsiteX0" fmla="*/ 0 w 2766488"/>
            <a:gd name="connsiteY0" fmla="*/ 265704 h 265704"/>
            <a:gd name="connsiteX1" fmla="*/ 979347 w 2766488"/>
            <a:gd name="connsiteY1" fmla="*/ 106660 h 265704"/>
            <a:gd name="connsiteX2" fmla="*/ 1863613 w 2766488"/>
            <a:gd name="connsiteY2" fmla="*/ 41661 h 265704"/>
            <a:gd name="connsiteX3" fmla="*/ 2766488 w 2766488"/>
            <a:gd name="connsiteY3" fmla="*/ 0 h 265704"/>
            <a:gd name="connsiteX0" fmla="*/ 0 w 2766488"/>
            <a:gd name="connsiteY0" fmla="*/ 265704 h 265704"/>
            <a:gd name="connsiteX1" fmla="*/ 988593 w 2766488"/>
            <a:gd name="connsiteY1" fmla="*/ 81560 h 265704"/>
            <a:gd name="connsiteX2" fmla="*/ 1863613 w 2766488"/>
            <a:gd name="connsiteY2" fmla="*/ 41661 h 265704"/>
            <a:gd name="connsiteX3" fmla="*/ 2766488 w 2766488"/>
            <a:gd name="connsiteY3" fmla="*/ 0 h 265704"/>
            <a:gd name="connsiteX0" fmla="*/ 0 w 2766488"/>
            <a:gd name="connsiteY0" fmla="*/ 265704 h 265704"/>
            <a:gd name="connsiteX1" fmla="*/ 988593 w 2766488"/>
            <a:gd name="connsiteY1" fmla="*/ 81560 h 265704"/>
            <a:gd name="connsiteX2" fmla="*/ 1882105 w 2766488"/>
            <a:gd name="connsiteY2" fmla="*/ 16561 h 265704"/>
            <a:gd name="connsiteX3" fmla="*/ 2766488 w 2766488"/>
            <a:gd name="connsiteY3" fmla="*/ 0 h 265704"/>
            <a:gd name="connsiteX0" fmla="*/ 0 w 2766488"/>
            <a:gd name="connsiteY0" fmla="*/ 290804 h 290804"/>
            <a:gd name="connsiteX1" fmla="*/ 988593 w 2766488"/>
            <a:gd name="connsiteY1" fmla="*/ 106660 h 290804"/>
            <a:gd name="connsiteX2" fmla="*/ 1882105 w 2766488"/>
            <a:gd name="connsiteY2" fmla="*/ 41661 h 290804"/>
            <a:gd name="connsiteX3" fmla="*/ 2766488 w 2766488"/>
            <a:gd name="connsiteY3" fmla="*/ 0 h 290804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</a:cxnLst>
          <a:rect l="l" t="t" r="r" b="b"/>
          <a:pathLst>
            <a:path w="2766488" h="290804">
              <a:moveTo>
                <a:pt x="0" y="290804"/>
              </a:moveTo>
              <a:cubicBezTo>
                <a:pt x="269488" y="175575"/>
                <a:pt x="674909" y="148184"/>
                <a:pt x="988593" y="106660"/>
              </a:cubicBezTo>
              <a:cubicBezTo>
                <a:pt x="1302277" y="65136"/>
                <a:pt x="1545710" y="60246"/>
                <a:pt x="1882105" y="41661"/>
              </a:cubicBezTo>
              <a:lnTo>
                <a:pt x="2766488" y="0"/>
              </a:lnTo>
            </a:path>
          </a:pathLst>
        </a:custGeom>
        <a:ln xmlns:a="http://schemas.openxmlformats.org/drawingml/2006/main" w="25400">
          <a:solidFill>
            <a:srgbClr val="FF0000"/>
          </a:solidFill>
          <a:prstDash val="sysDash"/>
          <a:headEnd type="none" w="lg" len="med"/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2023-01-18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8.png"/><Relationship Id="rId7" Type="http://schemas.openxmlformats.org/officeDocument/2006/relationships/chart" Target="../charts/chart8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11" Type="http://schemas.openxmlformats.org/officeDocument/2006/relationships/chart" Target="../charts/chart12.xml"/><Relationship Id="rId5" Type="http://schemas.openxmlformats.org/officeDocument/2006/relationships/chart" Target="../charts/chart6.xml"/><Relationship Id="rId10" Type="http://schemas.openxmlformats.org/officeDocument/2006/relationships/chart" Target="../charts/chart11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135460" y="4746397"/>
            <a:ext cx="1908814" cy="1490915"/>
            <a:chOff x="7135460" y="4639378"/>
            <a:chExt cx="1908814" cy="1620575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9024" y="4639378"/>
              <a:ext cx="755250" cy="8212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0290" y="5519857"/>
              <a:ext cx="913984" cy="7389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5460" y="5516327"/>
              <a:ext cx="925673" cy="7436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0312" y="4810581"/>
              <a:ext cx="855702" cy="6419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1" name="직사각형 40"/>
          <p:cNvSpPr/>
          <p:nvPr/>
        </p:nvSpPr>
        <p:spPr>
          <a:xfrm>
            <a:off x="0" y="2166801"/>
            <a:ext cx="9144000" cy="2160240"/>
          </a:xfrm>
          <a:prstGeom prst="rect">
            <a:avLst/>
          </a:prstGeom>
          <a:gradFill flip="none" rotWithShape="1">
            <a:gsLst>
              <a:gs pos="39000">
                <a:schemeClr val="tx2">
                  <a:lumMod val="20000"/>
                  <a:lumOff val="80000"/>
                </a:schemeClr>
              </a:gs>
              <a:gs pos="34000">
                <a:schemeClr val="accent1">
                  <a:lumMod val="20000"/>
                  <a:lumOff val="80000"/>
                </a:schemeClr>
              </a:gs>
              <a:gs pos="26000">
                <a:schemeClr val="accent5">
                  <a:lumMod val="20000"/>
                  <a:lumOff val="80000"/>
                </a:schemeClr>
              </a:gs>
              <a:gs pos="21000">
                <a:schemeClr val="accent5">
                  <a:lumMod val="40000"/>
                  <a:lumOff val="60000"/>
                </a:schemeClr>
              </a:gs>
              <a:gs pos="0">
                <a:schemeClr val="accent5">
                  <a:lumMod val="75000"/>
                </a:schemeClr>
              </a:gs>
              <a:gs pos="65000">
                <a:srgbClr val="577FB0"/>
              </a:gs>
              <a:gs pos="49000">
                <a:schemeClr val="tx2">
                  <a:lumMod val="40000"/>
                  <a:lumOff val="60000"/>
                </a:schemeClr>
              </a:gs>
              <a:gs pos="89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220072" y="2618840"/>
            <a:ext cx="3851992" cy="11264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2023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20000"/>
              </a:lnSpc>
            </a:pP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ko-KR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82662" y="3827524"/>
            <a:ext cx="3397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spc="-100" dirty="0" smtClean="0">
                <a:solidFill>
                  <a:schemeClr val="bg1"/>
                </a:solidFill>
              </a:rPr>
              <a:t>JEOLLABUK-DO </a:t>
            </a:r>
            <a:r>
              <a:rPr lang="en-US" altLang="ko-KR" sz="1200" b="1" spc="-100" dirty="0">
                <a:solidFill>
                  <a:schemeClr val="bg1"/>
                </a:solidFill>
              </a:rPr>
              <a:t>NAMWON MEDICAL CENTER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582662" y="3786024"/>
            <a:ext cx="360040" cy="3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814990" y="2284660"/>
            <a:ext cx="1910071" cy="1910071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2"/>
          <p:cNvSpPr txBox="1">
            <a:spLocks noChangeArrowheads="1"/>
          </p:cNvSpPr>
          <p:nvPr/>
        </p:nvSpPr>
        <p:spPr bwMode="auto">
          <a:xfrm>
            <a:off x="7201463" y="613946"/>
            <a:ext cx="18706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2021. 7. 21.(</a:t>
            </a:r>
            <a:r>
              <a:rPr lang="ko-KR" altLang="en-US" sz="1600" b="1" dirty="0" smtClean="0">
                <a:solidFill>
                  <a:schemeClr val="bg1"/>
                </a:solidFill>
                <a:latin typeface="+mj-lt"/>
                <a:ea typeface="+mj-ea"/>
              </a:rPr>
              <a:t>수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cxnSp>
        <p:nvCxnSpPr>
          <p:cNvPr id="53" name="직선 연결선 52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1" y="545353"/>
            <a:ext cx="9143999" cy="471870"/>
            <a:chOff x="1" y="545353"/>
            <a:chExt cx="9143999" cy="471870"/>
          </a:xfrm>
        </p:grpSpPr>
        <p:sp>
          <p:nvSpPr>
            <p:cNvPr id="40" name="직사각형 39"/>
            <p:cNvSpPr/>
            <p:nvPr/>
          </p:nvSpPr>
          <p:spPr>
            <a:xfrm>
              <a:off x="971601" y="549275"/>
              <a:ext cx="8172399" cy="467948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75000"/>
                  </a:schemeClr>
                </a:gs>
                <a:gs pos="13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37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545353"/>
              <a:ext cx="971600" cy="471870"/>
            </a:xfrm>
            <a:prstGeom prst="rect">
              <a:avLst/>
            </a:prstGeom>
          </p:spPr>
        </p:pic>
      </p:grpSp>
      <p:sp>
        <p:nvSpPr>
          <p:cNvPr id="19" name="TextBox 42"/>
          <p:cNvSpPr txBox="1">
            <a:spLocks noChangeArrowheads="1"/>
          </p:cNvSpPr>
          <p:nvPr/>
        </p:nvSpPr>
        <p:spPr bwMode="auto">
          <a:xfrm>
            <a:off x="7315763" y="596305"/>
            <a:ext cx="18706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2023. 1. 18.(</a:t>
            </a:r>
            <a:r>
              <a:rPr lang="ko-KR" altLang="en-US" sz="1600" b="1" dirty="0" smtClean="0">
                <a:solidFill>
                  <a:schemeClr val="bg1"/>
                </a:solidFill>
                <a:latin typeface="+mj-lt"/>
                <a:ea typeface="+mj-ea"/>
              </a:rPr>
              <a:t>수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919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0" y="6381328"/>
            <a:ext cx="9144000" cy="320031"/>
            <a:chOff x="0" y="6381328"/>
            <a:chExt cx="9144000" cy="320031"/>
          </a:xfrm>
        </p:grpSpPr>
        <p:cxnSp>
          <p:nvCxnSpPr>
            <p:cNvPr id="56" name="직선 연결선 55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1889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https://ww.namwonmed.or.kr</a:t>
              </a:r>
              <a:endParaRPr lang="ko-KR" altLang="en-US" sz="1200" b="1" dirty="0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3024000" y="549275"/>
            <a:ext cx="6120000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TextBox 108"/>
          <p:cNvSpPr txBox="1"/>
          <p:nvPr/>
        </p:nvSpPr>
        <p:spPr>
          <a:xfrm>
            <a:off x="532408" y="405061"/>
            <a:ext cx="184590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 차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10" name="직선 연결선 109"/>
          <p:cNvCxnSpPr/>
          <p:nvPr/>
        </p:nvCxnSpPr>
        <p:spPr>
          <a:xfrm>
            <a:off x="470312" y="925654"/>
            <a:ext cx="1944000" cy="0"/>
          </a:xfrm>
          <a:prstGeom prst="line">
            <a:avLst/>
          </a:prstGeom>
          <a:ln w="63500">
            <a:gradFill flip="none" rotWithShape="1">
              <a:gsLst>
                <a:gs pos="0">
                  <a:schemeClr val="tx1"/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모서리가 둥근 직사각형 18"/>
          <p:cNvSpPr/>
          <p:nvPr/>
        </p:nvSpPr>
        <p:spPr>
          <a:xfrm>
            <a:off x="539552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6" name="모서리가 둥근 직사각형 18"/>
          <p:cNvSpPr/>
          <p:nvPr/>
        </p:nvSpPr>
        <p:spPr>
          <a:xfrm>
            <a:off x="5004048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27" name="그룹 126"/>
          <p:cNvGrpSpPr/>
          <p:nvPr/>
        </p:nvGrpSpPr>
        <p:grpSpPr>
          <a:xfrm>
            <a:off x="251421" y="1568367"/>
            <a:ext cx="576262" cy="558800"/>
            <a:chOff x="433388" y="1218688"/>
            <a:chExt cx="576262" cy="558800"/>
          </a:xfrm>
        </p:grpSpPr>
        <p:sp>
          <p:nvSpPr>
            <p:cNvPr id="12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29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Ⅰ.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130" name="Text Box 4"/>
          <p:cNvSpPr txBox="1">
            <a:spLocks noChangeArrowheads="1"/>
          </p:cNvSpPr>
          <p:nvPr/>
        </p:nvSpPr>
        <p:spPr bwMode="auto">
          <a:xfrm>
            <a:off x="550310" y="1660367"/>
            <a:ext cx="3419475" cy="428820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일반현황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 1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연혁 및 규모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2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기구 및 인력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3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미션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비전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경영전략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4</a:t>
            </a:r>
            <a:endParaRPr lang="en-US" altLang="ko-KR" sz="8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2022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분기 추진실적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5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예 산 규 모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6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재 무 상 태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7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손 익 현 황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8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진 료 현 황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9~11</a:t>
            </a: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총괄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12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추진 실적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13~14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131" name="그룹 130"/>
          <p:cNvGrpSpPr/>
          <p:nvPr/>
        </p:nvGrpSpPr>
        <p:grpSpPr>
          <a:xfrm>
            <a:off x="251421" y="3109893"/>
            <a:ext cx="576262" cy="558800"/>
            <a:chOff x="433388" y="1218688"/>
            <a:chExt cx="576262" cy="558800"/>
          </a:xfrm>
        </p:grpSpPr>
        <p:sp>
          <p:nvSpPr>
            <p:cNvPr id="132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3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Ⅱ.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grpSp>
        <p:nvGrpSpPr>
          <p:cNvPr id="134" name="그룹 133"/>
          <p:cNvGrpSpPr/>
          <p:nvPr/>
        </p:nvGrpSpPr>
        <p:grpSpPr>
          <a:xfrm>
            <a:off x="4715917" y="1563077"/>
            <a:ext cx="576262" cy="558800"/>
            <a:chOff x="433388" y="1218688"/>
            <a:chExt cx="576262" cy="558800"/>
          </a:xfrm>
        </p:grpSpPr>
        <p:sp>
          <p:nvSpPr>
            <p:cNvPr id="135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6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Ⅲ.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25" name="그룹 24"/>
          <p:cNvGrpSpPr/>
          <p:nvPr/>
        </p:nvGrpSpPr>
        <p:grpSpPr>
          <a:xfrm>
            <a:off x="4701629" y="3345681"/>
            <a:ext cx="576262" cy="558800"/>
            <a:chOff x="433388" y="1218688"/>
            <a:chExt cx="576262" cy="558800"/>
          </a:xfrm>
        </p:grpSpPr>
        <p:sp>
          <p:nvSpPr>
            <p:cNvPr id="26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7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Ⅳ.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5014806" y="1361432"/>
            <a:ext cx="3419475" cy="30878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2023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년도 주요업무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추진계획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……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  15</a:t>
            </a:r>
            <a:endParaRPr lang="ko-KR" altLang="en-US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2023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년 주요업무 추진계획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16~17</a:t>
            </a: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부서별 주요업무 추진계획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18~ </a:t>
            </a: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기타사항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……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 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37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공지사항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38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Ⅰ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일 반 현 황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연혁 및 규모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78" name="직선 연결선 7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직사각형 7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연 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90270" y="1451717"/>
            <a:ext cx="4309722" cy="478559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</a:t>
            </a:r>
            <a:r>
              <a:rPr kumimoji="1" lang="ko-KR" altLang="en-US" sz="1400" b="1" dirty="0" err="1" smtClean="0"/>
              <a:t>설립근거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연   혁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</p:txBody>
      </p:sp>
      <p:grpSp>
        <p:nvGrpSpPr>
          <p:cNvPr id="87" name="그룹 86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88" name="직선 연결선 8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직사각형 8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규 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4644008" y="1451717"/>
            <a:ext cx="4259230" cy="478057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tIns="216000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규   모</a:t>
            </a:r>
            <a:endParaRPr kumimoji="1" lang="en-US" altLang="ko-KR" sz="14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/>
              <a:t> 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◈ 진 료 권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</p:txBody>
      </p:sp>
      <p:sp>
        <p:nvSpPr>
          <p:cNvPr id="98" name="Rectangle 20"/>
          <p:cNvSpPr>
            <a:spLocks noChangeArrowheads="1"/>
          </p:cNvSpPr>
          <p:nvPr/>
        </p:nvSpPr>
        <p:spPr bwMode="auto">
          <a:xfrm>
            <a:off x="332162" y="1885680"/>
            <a:ext cx="3913187" cy="488601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0" anchor="ctr" anchorCtr="0"/>
          <a:lstStyle/>
          <a:p>
            <a:pPr>
              <a:spcBef>
                <a:spcPct val="50000"/>
              </a:spcBef>
            </a:pPr>
            <a:r>
              <a:rPr lang="ko-KR" altLang="en-US" sz="1200" spc="-150" dirty="0" smtClean="0">
                <a:latin typeface="맑은 고딕 "/>
              </a:rPr>
              <a:t>「지방의료원의 설립 및 운영에 관한 법률」 에 따라 설립된 법인</a:t>
            </a:r>
            <a:endParaRPr lang="en-US" altLang="ko-KR" sz="1200" spc="-150" dirty="0">
              <a:solidFill>
                <a:srgbClr val="000000"/>
              </a:solidFill>
              <a:latin typeface="맑은 고딕 "/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99" name="Rectangle 20"/>
          <p:cNvSpPr>
            <a:spLocks noChangeArrowheads="1"/>
          </p:cNvSpPr>
          <p:nvPr/>
        </p:nvSpPr>
        <p:spPr bwMode="auto">
          <a:xfrm>
            <a:off x="332162" y="2968674"/>
            <a:ext cx="3913187" cy="3124621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/>
          <a:lstStyle/>
          <a:p>
            <a:pPr fontAlgn="base"/>
            <a:r>
              <a:rPr lang="ko-KR" altLang="en-US" sz="1100" dirty="0" smtClean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1921.12.14.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관립 전주자혜의원 </a:t>
            </a:r>
            <a:r>
              <a:rPr lang="ko-KR" altLang="en-US" sz="1100" dirty="0" err="1">
                <a:latin typeface="+mj-lt"/>
              </a:rPr>
              <a:t>남원출장소</a:t>
            </a:r>
            <a:r>
              <a:rPr lang="en-US" altLang="ko-KR" sz="1100" dirty="0">
                <a:latin typeface="+mj-lt"/>
              </a:rPr>
              <a:t>』</a:t>
            </a:r>
            <a:r>
              <a:rPr lang="ko-KR" altLang="en-US" sz="1100" dirty="0" smtClean="0">
                <a:latin typeface="+mj-lt"/>
              </a:rPr>
              <a:t>개설</a:t>
            </a:r>
            <a:endParaRPr lang="en-US" altLang="ko-KR" sz="1100" dirty="0" smtClean="0">
              <a:latin typeface="+mj-lt"/>
            </a:endParaRPr>
          </a:p>
          <a:p>
            <a:pPr fontAlgn="base"/>
            <a:endParaRPr lang="ko-KR" altLang="en-US" sz="700" dirty="0" smtClean="0">
              <a:latin typeface="+mj-lt"/>
            </a:endParaRPr>
          </a:p>
          <a:p>
            <a:pPr fontAlgn="base"/>
            <a:r>
              <a:rPr lang="ko-KR" altLang="en-US" sz="1100" dirty="0" smtClean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1925.04.01.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 err="1">
                <a:latin typeface="+mj-lt"/>
              </a:rPr>
              <a:t>전라북도립</a:t>
            </a:r>
            <a:r>
              <a:rPr lang="ko-KR" altLang="en-US" sz="1100" dirty="0">
                <a:latin typeface="+mj-lt"/>
              </a:rPr>
              <a:t> </a:t>
            </a:r>
            <a:r>
              <a:rPr lang="ko-KR" altLang="en-US" sz="1100" dirty="0" err="1">
                <a:latin typeface="+mj-lt"/>
              </a:rPr>
              <a:t>남원의원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/>
            <a:endParaRPr lang="ko-KR" altLang="en-US" sz="7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1983.07.01.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지방공사 전라북도 </a:t>
            </a:r>
            <a:r>
              <a:rPr lang="ko-KR" altLang="en-US" sz="1100" dirty="0" err="1">
                <a:latin typeface="+mj-lt"/>
              </a:rPr>
              <a:t>남원의료원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/>
            <a:endParaRPr lang="ko-KR" altLang="en-US" sz="7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1999.09.20. </a:t>
            </a:r>
            <a:r>
              <a:rPr lang="ko-KR" altLang="en-US" sz="1100" dirty="0">
                <a:latin typeface="+mj-lt"/>
              </a:rPr>
              <a:t>－ </a:t>
            </a:r>
            <a:r>
              <a:rPr lang="ko-KR" altLang="en-US" sz="1100" dirty="0" err="1">
                <a:latin typeface="+mj-lt"/>
              </a:rPr>
              <a:t>병원현대화</a:t>
            </a:r>
            <a:r>
              <a:rPr lang="ko-KR" altLang="en-US" sz="1100" dirty="0">
                <a:latin typeface="+mj-lt"/>
              </a:rPr>
              <a:t> </a:t>
            </a:r>
            <a:r>
              <a:rPr lang="ko-KR" altLang="en-US" sz="1100" dirty="0" err="1">
                <a:latin typeface="+mj-lt"/>
              </a:rPr>
              <a:t>신축이전</a:t>
            </a:r>
            <a:r>
              <a:rPr lang="en-US" altLang="ko-KR" sz="1000" dirty="0">
                <a:latin typeface="+mj-lt"/>
              </a:rPr>
              <a:t>(385</a:t>
            </a:r>
            <a:r>
              <a:rPr lang="ko-KR" altLang="en-US" sz="1000" dirty="0">
                <a:latin typeface="+mj-lt"/>
              </a:rPr>
              <a:t>병상</a:t>
            </a:r>
            <a:r>
              <a:rPr lang="en-US" altLang="ko-KR" sz="1000" dirty="0" smtClean="0">
                <a:latin typeface="+mj-lt"/>
              </a:rPr>
              <a:t>)</a:t>
            </a:r>
          </a:p>
          <a:p>
            <a:pPr fontAlgn="base"/>
            <a:endParaRPr lang="en-US" altLang="ko-KR" sz="700" dirty="0" smtClean="0"/>
          </a:p>
          <a:p>
            <a:pPr fontAlgn="base"/>
            <a:r>
              <a:rPr lang="ko-KR" altLang="en-US" sz="1100" dirty="0" smtClean="0"/>
              <a:t>○ </a:t>
            </a:r>
            <a:r>
              <a:rPr lang="en-US" altLang="ko-KR" sz="1100" dirty="0" smtClean="0"/>
              <a:t>2005..09.14. </a:t>
            </a:r>
            <a:r>
              <a:rPr lang="ko-KR" altLang="en-US" sz="1100" dirty="0" smtClean="0"/>
              <a:t>－</a:t>
            </a:r>
            <a:r>
              <a:rPr lang="en-US" altLang="ko-KR" sz="1100" dirty="0"/>
              <a:t>『</a:t>
            </a:r>
            <a:r>
              <a:rPr lang="ko-KR" altLang="en-US" sz="1100" dirty="0" smtClean="0"/>
              <a:t>전라북도 </a:t>
            </a:r>
            <a:r>
              <a:rPr lang="ko-KR" altLang="en-US" sz="1100" dirty="0" err="1" smtClean="0"/>
              <a:t>남원의료원</a:t>
            </a:r>
            <a:r>
              <a:rPr lang="en-US" altLang="ko-KR" sz="1100" dirty="0"/>
              <a:t>』</a:t>
            </a:r>
          </a:p>
          <a:p>
            <a:pPr fontAlgn="base"/>
            <a:endParaRPr lang="ko-KR" altLang="en-US" sz="700" dirty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2019.12.23. </a:t>
            </a:r>
            <a:r>
              <a:rPr lang="ko-KR" altLang="en-US" sz="1100" dirty="0">
                <a:latin typeface="+mj-lt"/>
              </a:rPr>
              <a:t>－ </a:t>
            </a:r>
            <a:r>
              <a:rPr lang="en-US" altLang="ko-KR" sz="1100" dirty="0" smtClean="0">
                <a:latin typeface="+mj-lt"/>
              </a:rPr>
              <a:t>3</a:t>
            </a:r>
            <a:r>
              <a:rPr lang="ko-KR" altLang="en-US" sz="1100" dirty="0" smtClean="0">
                <a:latin typeface="+mj-lt"/>
              </a:rPr>
              <a:t>주기 의료기관 </a:t>
            </a:r>
            <a:r>
              <a:rPr lang="ko-KR" altLang="en-US" sz="1100" dirty="0">
                <a:latin typeface="+mj-lt"/>
              </a:rPr>
              <a:t>‘인증’</a:t>
            </a:r>
            <a:r>
              <a:rPr lang="en-US" altLang="ko-KR" sz="1000" dirty="0">
                <a:latin typeface="+mj-lt"/>
              </a:rPr>
              <a:t>(</a:t>
            </a:r>
            <a:r>
              <a:rPr lang="en-US" altLang="ko-KR" sz="1000" dirty="0" smtClean="0">
                <a:latin typeface="+mj-lt"/>
              </a:rPr>
              <a:t>’19.12.23.~’23.12.22.)</a:t>
            </a:r>
          </a:p>
          <a:p>
            <a:pPr fontAlgn="base" latinLnBrk="0"/>
            <a:endParaRPr lang="en-US" altLang="ko-KR" sz="700" dirty="0" smtClean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2020.02.21. </a:t>
            </a:r>
            <a:r>
              <a:rPr lang="ko-KR" altLang="en-US" sz="1100" dirty="0">
                <a:latin typeface="+mj-lt"/>
              </a:rPr>
              <a:t>－ 코로나</a:t>
            </a:r>
            <a:r>
              <a:rPr lang="en-US" altLang="ko-KR" sz="1100" dirty="0">
                <a:latin typeface="+mj-lt"/>
              </a:rPr>
              <a:t>19 </a:t>
            </a:r>
            <a:r>
              <a:rPr lang="ko-KR" altLang="en-US" sz="1100" dirty="0">
                <a:latin typeface="+mj-lt"/>
              </a:rPr>
              <a:t>감염병전담병원 지정</a:t>
            </a:r>
            <a:endParaRPr lang="en-US" altLang="ko-KR" sz="1100" spc="-150" dirty="0">
              <a:latin typeface="+mj-lt"/>
            </a:endParaRPr>
          </a:p>
          <a:p>
            <a:pPr fontAlgn="base" latinLnBrk="0"/>
            <a:r>
              <a:rPr lang="en-US" altLang="ko-KR" sz="1000" dirty="0">
                <a:latin typeface="+mj-lt"/>
              </a:rPr>
              <a:t>                   </a:t>
            </a:r>
            <a:r>
              <a:rPr lang="en-US" altLang="ko-KR" sz="1000" dirty="0" smtClean="0">
                <a:latin typeface="+mj-lt"/>
              </a:rPr>
              <a:t>      </a:t>
            </a:r>
            <a:r>
              <a:rPr lang="en-US" altLang="ko-KR" sz="1000" spc="-300" dirty="0" smtClean="0">
                <a:latin typeface="+mj-lt"/>
              </a:rPr>
              <a:t> </a:t>
            </a:r>
            <a:r>
              <a:rPr lang="en-US" altLang="ko-KR" sz="1000" dirty="0">
                <a:latin typeface="+mj-lt"/>
              </a:rPr>
              <a:t>(2020.02.21.~2022.05.02. / 589</a:t>
            </a:r>
            <a:r>
              <a:rPr lang="ko-KR" altLang="en-US" sz="1000" dirty="0">
                <a:latin typeface="+mj-lt"/>
              </a:rPr>
              <a:t>일간</a:t>
            </a:r>
            <a:r>
              <a:rPr lang="en-US" altLang="ko-KR" sz="1000" dirty="0">
                <a:latin typeface="+mj-lt"/>
              </a:rPr>
              <a:t>)</a:t>
            </a:r>
          </a:p>
          <a:p>
            <a:pPr fontAlgn="base" latinLnBrk="0"/>
            <a:endParaRPr lang="ko-KR" altLang="en-US" sz="7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2020.05.20. </a:t>
            </a:r>
            <a:r>
              <a:rPr lang="ko-KR" altLang="en-US" sz="1100" dirty="0">
                <a:latin typeface="+mj-lt"/>
              </a:rPr>
              <a:t>－ 지역 책임의료기관 지정</a:t>
            </a:r>
            <a:r>
              <a:rPr lang="en-US" altLang="ko-KR" sz="1000" dirty="0">
                <a:latin typeface="+mj-lt"/>
              </a:rPr>
              <a:t>(</a:t>
            </a:r>
            <a:r>
              <a:rPr lang="ko-KR" altLang="en-US" sz="1000" dirty="0">
                <a:latin typeface="+mj-lt"/>
              </a:rPr>
              <a:t>보건복지부</a:t>
            </a:r>
            <a:r>
              <a:rPr lang="en-US" altLang="ko-KR" sz="1000" dirty="0" smtClean="0">
                <a:latin typeface="+mj-lt"/>
              </a:rPr>
              <a:t>)</a:t>
            </a:r>
          </a:p>
          <a:p>
            <a:pPr fontAlgn="base" latinLnBrk="0"/>
            <a:endParaRPr lang="en-US" altLang="ko-KR" sz="700" spc="-150" dirty="0" smtClean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2022.08.28. </a:t>
            </a:r>
            <a:r>
              <a:rPr lang="ko-KR" altLang="en-US" sz="1100" dirty="0">
                <a:latin typeface="+mj-lt"/>
              </a:rPr>
              <a:t>－ </a:t>
            </a:r>
            <a:r>
              <a:rPr lang="en-US" altLang="ko-KR" sz="1100" spc="-150" dirty="0" smtClean="0">
                <a:latin typeface="+mj-lt"/>
              </a:rPr>
              <a:t>2022</a:t>
            </a:r>
            <a:r>
              <a:rPr lang="ko-KR" altLang="en-US" sz="1100" spc="-150" dirty="0" smtClean="0">
                <a:latin typeface="+mj-lt"/>
              </a:rPr>
              <a:t>년 경영평가  ‘가</a:t>
            </a:r>
            <a:r>
              <a:rPr lang="en-US" altLang="ko-KR" sz="1100" spc="-150" dirty="0" smtClean="0">
                <a:latin typeface="+mj-lt"/>
              </a:rPr>
              <a:t>’ </a:t>
            </a:r>
            <a:r>
              <a:rPr lang="ko-KR" altLang="en-US" sz="1100" spc="-150" dirty="0" smtClean="0">
                <a:latin typeface="+mj-lt"/>
              </a:rPr>
              <a:t>등급</a:t>
            </a:r>
            <a:r>
              <a:rPr lang="en-US" altLang="ko-KR" sz="1000" spc="-150" dirty="0" smtClean="0">
                <a:latin typeface="+mj-lt"/>
              </a:rPr>
              <a:t>(</a:t>
            </a:r>
            <a:r>
              <a:rPr lang="ko-KR" altLang="en-US" sz="1000" spc="-150" dirty="0" smtClean="0">
                <a:latin typeface="+mj-lt"/>
              </a:rPr>
              <a:t>전라북도</a:t>
            </a:r>
            <a:r>
              <a:rPr lang="en-US" altLang="ko-KR" sz="1000" spc="-150" dirty="0" smtClean="0">
                <a:latin typeface="+mj-lt"/>
              </a:rPr>
              <a:t>, 2</a:t>
            </a:r>
            <a:r>
              <a:rPr lang="ko-KR" altLang="en-US" sz="1000" spc="-150" dirty="0" smtClean="0">
                <a:latin typeface="+mj-lt"/>
              </a:rPr>
              <a:t>년 연속</a:t>
            </a:r>
            <a:r>
              <a:rPr lang="en-US" altLang="ko-KR" sz="1000" spc="-150" dirty="0" smtClean="0">
                <a:latin typeface="+mj-lt"/>
              </a:rPr>
              <a:t>)</a:t>
            </a:r>
          </a:p>
          <a:p>
            <a:pPr fontAlgn="base" latinLnBrk="0"/>
            <a:endParaRPr lang="en-US" altLang="ko-KR" sz="7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2022.12.16. </a:t>
            </a:r>
            <a:r>
              <a:rPr lang="ko-KR" altLang="en-US" sz="1100" dirty="0" smtClean="0">
                <a:latin typeface="+mj-lt"/>
              </a:rPr>
              <a:t>－ </a:t>
            </a:r>
            <a:r>
              <a:rPr lang="en-US" altLang="ko-KR" sz="1100" spc="-150" dirty="0" smtClean="0">
                <a:latin typeface="+mj-lt"/>
              </a:rPr>
              <a:t>2022</a:t>
            </a:r>
            <a:r>
              <a:rPr lang="ko-KR" altLang="en-US" sz="1100" spc="-150" dirty="0" smtClean="0">
                <a:latin typeface="+mj-lt"/>
              </a:rPr>
              <a:t>년 운영평가  </a:t>
            </a:r>
            <a:r>
              <a:rPr lang="en-US" altLang="ko-KR" sz="1100" spc="-150" dirty="0" smtClean="0">
                <a:latin typeface="+mj-lt"/>
              </a:rPr>
              <a:t>‘A’ </a:t>
            </a:r>
            <a:r>
              <a:rPr lang="ko-KR" altLang="en-US" sz="1100" spc="-150" dirty="0" smtClean="0">
                <a:latin typeface="+mj-lt"/>
              </a:rPr>
              <a:t>등급</a:t>
            </a:r>
            <a:r>
              <a:rPr lang="en-US" altLang="ko-KR" sz="1000" spc="-150" dirty="0" smtClean="0">
                <a:latin typeface="+mj-lt"/>
              </a:rPr>
              <a:t>(</a:t>
            </a:r>
            <a:r>
              <a:rPr lang="ko-KR" altLang="en-US" sz="1000" spc="-150" dirty="0" smtClean="0">
                <a:latin typeface="+mj-lt"/>
              </a:rPr>
              <a:t>보건복지부</a:t>
            </a:r>
            <a:r>
              <a:rPr lang="en-US" altLang="ko-KR" sz="1000" spc="-150" dirty="0" smtClean="0">
                <a:latin typeface="+mj-lt"/>
              </a:rPr>
              <a:t>, 3</a:t>
            </a:r>
            <a:r>
              <a:rPr lang="ko-KR" altLang="en-US" sz="1000" spc="-150" dirty="0" smtClean="0">
                <a:latin typeface="+mj-lt"/>
              </a:rPr>
              <a:t>년 연속</a:t>
            </a:r>
            <a:r>
              <a:rPr lang="en-US" altLang="ko-KR" sz="1000" spc="-150" dirty="0" smtClean="0">
                <a:latin typeface="+mj-lt"/>
              </a:rPr>
              <a:t>)</a:t>
            </a:r>
            <a:endParaRPr lang="en-US" altLang="ko-KR" sz="1100" spc="-150" dirty="0" smtClean="0">
              <a:latin typeface="+mj-lt"/>
            </a:endParaRPr>
          </a:p>
          <a:p>
            <a:pPr fontAlgn="base" latinLnBrk="0"/>
            <a:endParaRPr lang="en-US" altLang="ko-KR" sz="1100" dirty="0">
              <a:latin typeface="+mj-lt"/>
            </a:endParaRPr>
          </a:p>
        </p:txBody>
      </p:sp>
      <p:sp>
        <p:nvSpPr>
          <p:cNvPr id="100" name="Rectangle 20"/>
          <p:cNvSpPr>
            <a:spLocks noChangeArrowheads="1"/>
          </p:cNvSpPr>
          <p:nvPr/>
        </p:nvSpPr>
        <p:spPr bwMode="auto">
          <a:xfrm>
            <a:off x="4773629" y="1885680"/>
            <a:ext cx="3913187" cy="154332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 anchor="ctr"/>
          <a:lstStyle/>
          <a:p>
            <a:pPr fontAlgn="base" latinLnBrk="0">
              <a:lnSpc>
                <a:spcPct val="130000"/>
              </a:lnSpc>
            </a:pPr>
            <a:r>
              <a:rPr lang="ko-KR" altLang="en-US" sz="1200" dirty="0" smtClean="0">
                <a:latin typeface="+mj-lt"/>
              </a:rPr>
              <a:t>○ 부   </a:t>
            </a:r>
            <a:r>
              <a:rPr lang="ko-KR" altLang="en-US" sz="1200" dirty="0">
                <a:latin typeface="+mj-lt"/>
              </a:rPr>
              <a:t>지 </a:t>
            </a:r>
            <a:r>
              <a:rPr lang="en-US" altLang="ko-KR" sz="1200" dirty="0">
                <a:latin typeface="+mj-lt"/>
              </a:rPr>
              <a:t>: 110,916m</a:t>
            </a:r>
            <a:r>
              <a:rPr lang="en-US" altLang="ko-KR" sz="1200" baseline="30000" dirty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전라북도 남원시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>
              <a:lnSpc>
                <a:spcPct val="130000"/>
              </a:lnSpc>
            </a:pPr>
            <a:endParaRPr lang="ko-KR" altLang="en-US" sz="4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200" dirty="0">
                <a:latin typeface="+mj-lt"/>
              </a:rPr>
              <a:t>○ 연면적 </a:t>
            </a:r>
            <a:r>
              <a:rPr lang="en-US" altLang="ko-KR" sz="1200" dirty="0" smtClean="0">
                <a:latin typeface="+mj-lt"/>
              </a:rPr>
              <a:t>:   41,718m</a:t>
            </a:r>
            <a:r>
              <a:rPr lang="en-US" altLang="ko-KR" sz="1200" baseline="30000" dirty="0" smtClean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본관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장례식장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기숙사 등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>
              <a:lnSpc>
                <a:spcPct val="130000"/>
              </a:lnSpc>
            </a:pPr>
            <a:endParaRPr lang="ko-KR" altLang="en-US" sz="4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200" dirty="0">
                <a:latin typeface="+mj-lt"/>
              </a:rPr>
              <a:t>○ </a:t>
            </a:r>
            <a:r>
              <a:rPr lang="ko-KR" altLang="en-US" sz="1200" dirty="0" smtClean="0">
                <a:latin typeface="+mj-lt"/>
              </a:rPr>
              <a:t>장   </a:t>
            </a:r>
            <a:r>
              <a:rPr lang="ko-KR" altLang="en-US" sz="1200" dirty="0">
                <a:latin typeface="+mj-lt"/>
              </a:rPr>
              <a:t>비 </a:t>
            </a:r>
            <a:r>
              <a:rPr lang="en-US" altLang="ko-KR" sz="1200" dirty="0">
                <a:latin typeface="+mj-lt"/>
              </a:rPr>
              <a:t>: MRI </a:t>
            </a:r>
            <a:r>
              <a:rPr lang="ko-KR" altLang="en-US" sz="1200" dirty="0">
                <a:latin typeface="+mj-lt"/>
              </a:rPr>
              <a:t>등 </a:t>
            </a:r>
            <a:r>
              <a:rPr lang="en-US" altLang="ko-KR" sz="1200" dirty="0" smtClean="0">
                <a:latin typeface="+mj-lt"/>
              </a:rPr>
              <a:t>535</a:t>
            </a:r>
            <a:r>
              <a:rPr lang="ko-KR" altLang="en-US" sz="1200" dirty="0" smtClean="0">
                <a:latin typeface="+mj-lt"/>
              </a:rPr>
              <a:t>품목</a:t>
            </a:r>
            <a:endParaRPr lang="en-US" altLang="ko-KR" sz="1200" dirty="0" smtClean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endParaRPr lang="ko-KR" altLang="en-US" sz="4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200" dirty="0">
                <a:latin typeface="+mj-lt"/>
              </a:rPr>
              <a:t>○ 병 </a:t>
            </a:r>
            <a:r>
              <a:rPr lang="ko-KR" altLang="en-US" sz="1200" dirty="0" smtClean="0">
                <a:latin typeface="+mj-lt"/>
              </a:rPr>
              <a:t>  상 </a:t>
            </a:r>
            <a:r>
              <a:rPr lang="en-US" altLang="ko-KR" sz="1200" dirty="0">
                <a:latin typeface="+mj-lt"/>
              </a:rPr>
              <a:t>: </a:t>
            </a:r>
            <a:r>
              <a:rPr lang="en-US" altLang="ko-KR" sz="1200" dirty="0" smtClean="0">
                <a:latin typeface="+mj-lt"/>
              </a:rPr>
              <a:t>253</a:t>
            </a:r>
            <a:r>
              <a:rPr lang="ko-KR" altLang="en-US" sz="1200" dirty="0" smtClean="0">
                <a:latin typeface="+mj-lt"/>
              </a:rPr>
              <a:t>병상</a:t>
            </a:r>
            <a:r>
              <a:rPr lang="en-US" altLang="ko-KR" sz="800" dirty="0" smtClean="0">
                <a:latin typeface="+mj-lt"/>
              </a:rPr>
              <a:t>(</a:t>
            </a:r>
            <a:r>
              <a:rPr lang="ko-KR" altLang="en-US" sz="800" dirty="0">
                <a:latin typeface="+mj-lt"/>
              </a:rPr>
              <a:t>일반 </a:t>
            </a:r>
            <a:r>
              <a:rPr lang="en-US" altLang="ko-KR" sz="800" dirty="0" smtClean="0">
                <a:latin typeface="+mj-lt"/>
              </a:rPr>
              <a:t>243, </a:t>
            </a:r>
            <a:r>
              <a:rPr lang="ko-KR" altLang="en-US" sz="800" dirty="0" smtClean="0">
                <a:latin typeface="+mj-lt"/>
              </a:rPr>
              <a:t>중환자실 </a:t>
            </a:r>
            <a:r>
              <a:rPr lang="en-US" altLang="ko-KR" sz="800" dirty="0">
                <a:latin typeface="+mj-lt"/>
              </a:rPr>
              <a:t>10)</a:t>
            </a:r>
            <a:endParaRPr lang="ko-KR" altLang="en-US" sz="12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en-US" altLang="ko-KR" sz="1000" dirty="0" smtClean="0">
                <a:latin typeface="+mj-lt"/>
              </a:rPr>
              <a:t>   - 1</a:t>
            </a:r>
            <a:r>
              <a:rPr lang="ko-KR" altLang="en-US" sz="1000" dirty="0" smtClean="0">
                <a:latin typeface="+mj-lt"/>
              </a:rPr>
              <a:t>인실 </a:t>
            </a:r>
            <a:r>
              <a:rPr lang="en-US" altLang="ko-KR" sz="1000" dirty="0" smtClean="0">
                <a:latin typeface="+mj-lt"/>
              </a:rPr>
              <a:t>40, </a:t>
            </a:r>
            <a:r>
              <a:rPr lang="en-US" altLang="ko-KR" sz="1000" dirty="0">
                <a:latin typeface="+mj-lt"/>
              </a:rPr>
              <a:t>2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2, 3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6, 5</a:t>
            </a:r>
            <a:r>
              <a:rPr lang="ko-KR" altLang="en-US" sz="1000" dirty="0" smtClean="0">
                <a:latin typeface="+mj-lt"/>
              </a:rPr>
              <a:t>인실 </a:t>
            </a:r>
            <a:r>
              <a:rPr lang="en-US" altLang="ko-KR" sz="1000" dirty="0" smtClean="0">
                <a:latin typeface="+mj-lt"/>
              </a:rPr>
              <a:t>195, </a:t>
            </a:r>
            <a:r>
              <a:rPr lang="ko-KR" altLang="en-US" sz="1000" dirty="0" smtClean="0">
                <a:latin typeface="+mj-lt"/>
              </a:rPr>
              <a:t>중환자실 </a:t>
            </a:r>
            <a:r>
              <a:rPr lang="en-US" altLang="ko-KR" sz="1000" dirty="0" smtClean="0">
                <a:latin typeface="+mj-lt"/>
              </a:rPr>
              <a:t>10</a:t>
            </a:r>
            <a:endParaRPr lang="ko-KR" altLang="en-US" sz="1000" dirty="0">
              <a:latin typeface="+mj-lt"/>
            </a:endParaRPr>
          </a:p>
        </p:txBody>
      </p:sp>
      <p:sp>
        <p:nvSpPr>
          <p:cNvPr id="101" name="Rectangle 20"/>
          <p:cNvSpPr>
            <a:spLocks noChangeArrowheads="1"/>
          </p:cNvSpPr>
          <p:nvPr/>
        </p:nvSpPr>
        <p:spPr bwMode="auto">
          <a:xfrm>
            <a:off x="4773629" y="3755972"/>
            <a:ext cx="3913187" cy="2337324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396000"/>
          <a:lstStyle/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ko-KR" altLang="en-US" sz="300" spc="-150" dirty="0">
              <a:latin typeface="+mj-lt"/>
            </a:endParaRPr>
          </a:p>
          <a:p>
            <a:pPr algn="just">
              <a:spcBef>
                <a:spcPct val="50000"/>
              </a:spcBef>
            </a:pPr>
            <a:endParaRPr lang="ko-KR" altLang="en-US" sz="1200" dirty="0">
              <a:solidFill>
                <a:srgbClr val="000000"/>
              </a:solidFill>
              <a:latin typeface="+mj-lt"/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76256" y="3645024"/>
            <a:ext cx="195179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</a:t>
            </a:r>
            <a:r>
              <a:rPr lang="ko-KR" altLang="en-US" sz="1100" dirty="0" err="1" smtClean="0">
                <a:latin typeface="+mj-lt"/>
              </a:rPr>
              <a:t>진료권역</a:t>
            </a:r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en-US" altLang="ko-KR" sz="900" dirty="0" smtClean="0">
                <a:latin typeface="+mj-lt"/>
              </a:rPr>
              <a:t>     </a:t>
            </a:r>
            <a:r>
              <a:rPr lang="en-US" altLang="ko-KR" sz="1100" dirty="0" smtClean="0">
                <a:latin typeface="+mj-lt"/>
              </a:rPr>
              <a:t>3</a:t>
            </a:r>
            <a:r>
              <a:rPr lang="ko-KR" altLang="en-US" sz="1100" dirty="0" smtClean="0">
                <a:latin typeface="+mj-lt"/>
              </a:rPr>
              <a:t>도 </a:t>
            </a:r>
            <a:r>
              <a:rPr lang="en-US" altLang="ko-KR" sz="1100" dirty="0" smtClean="0">
                <a:latin typeface="+mj-lt"/>
              </a:rPr>
              <a:t>7</a:t>
            </a:r>
            <a:r>
              <a:rPr lang="ko-KR" altLang="en-US" sz="1100" dirty="0">
                <a:latin typeface="+mj-lt"/>
              </a:rPr>
              <a:t>개 </a:t>
            </a:r>
            <a:r>
              <a:rPr lang="ko-KR" altLang="en-US" sz="1100" dirty="0" smtClean="0">
                <a:latin typeface="+mj-lt"/>
              </a:rPr>
              <a:t>시</a:t>
            </a:r>
            <a:r>
              <a:rPr lang="en-US" altLang="ko-KR" sz="1100" dirty="0" smtClean="0">
                <a:latin typeface="+mj-lt"/>
              </a:rPr>
              <a:t>·</a:t>
            </a:r>
            <a:r>
              <a:rPr lang="ko-KR" altLang="en-US" sz="1100" dirty="0">
                <a:latin typeface="+mj-lt"/>
              </a:rPr>
              <a:t>군</a:t>
            </a:r>
            <a:r>
              <a:rPr lang="en-US" altLang="ko-KR" sz="1100" dirty="0">
                <a:latin typeface="+mj-lt"/>
              </a:rPr>
              <a:t>(</a:t>
            </a:r>
            <a:r>
              <a:rPr lang="en-US" altLang="ko-KR" sz="1100" dirty="0" smtClean="0">
                <a:latin typeface="+mj-lt"/>
              </a:rPr>
              <a:t>241</a:t>
            </a:r>
            <a:r>
              <a:rPr lang="ko-KR" altLang="en-US" sz="1100" dirty="0" smtClean="0">
                <a:latin typeface="+mj-lt"/>
              </a:rPr>
              <a:t>천명</a:t>
            </a:r>
            <a:r>
              <a:rPr lang="en-US" altLang="ko-KR" sz="1100" dirty="0">
                <a:latin typeface="+mj-lt"/>
              </a:rPr>
              <a:t>)</a:t>
            </a:r>
            <a:endParaRPr lang="ko-KR" altLang="en-US" sz="11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전북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>
                <a:latin typeface="+mj-lt"/>
              </a:rPr>
              <a:t>임실군</a:t>
            </a:r>
            <a:r>
              <a:rPr lang="en-US" altLang="ko-KR" sz="1000" dirty="0" smtClean="0">
                <a:latin typeface="+mj-lt"/>
              </a:rPr>
              <a:t>·</a:t>
            </a:r>
          </a:p>
          <a:p>
            <a:pPr fontAlgn="base" latinLnBrk="0"/>
            <a:r>
              <a:rPr lang="ko-KR" altLang="en-US" sz="1000" dirty="0" smtClean="0">
                <a:solidFill>
                  <a:schemeClr val="bg1"/>
                </a:solidFill>
              </a:rPr>
              <a:t>    전북</a:t>
            </a:r>
            <a:r>
              <a:rPr lang="en-US" altLang="ko-KR" sz="1000" dirty="0" smtClean="0">
                <a:solidFill>
                  <a:schemeClr val="bg1"/>
                </a:solidFill>
              </a:rPr>
              <a:t> :  </a:t>
            </a:r>
            <a:r>
              <a:rPr lang="ko-KR" altLang="en-US" sz="1000" dirty="0" smtClean="0">
                <a:latin typeface="+mj-lt"/>
              </a:rPr>
              <a:t>순창군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장수군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전남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구례군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곡성군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경남 </a:t>
            </a:r>
            <a:r>
              <a:rPr lang="en-US" altLang="ko-KR" sz="1000" dirty="0" smtClean="0">
                <a:latin typeface="+mj-lt"/>
              </a:rPr>
              <a:t>: </a:t>
            </a:r>
            <a:r>
              <a:rPr lang="ko-KR" altLang="en-US" sz="1000" dirty="0" smtClean="0">
                <a:latin typeface="+mj-lt"/>
              </a:rPr>
              <a:t>함양군</a:t>
            </a:r>
            <a:endParaRPr lang="ko-KR" altLang="en-US" sz="1000" dirty="0">
              <a:latin typeface="+mj-lt"/>
            </a:endParaRPr>
          </a:p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인 구</a:t>
            </a:r>
            <a:r>
              <a:rPr lang="en-US" altLang="ko-KR" sz="1100" dirty="0" smtClean="0">
                <a:latin typeface="+mj-lt"/>
              </a:rPr>
              <a:t> </a:t>
            </a:r>
            <a:endParaRPr lang="en-US" altLang="ko-KR" sz="11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</a:t>
            </a:r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ko-KR" altLang="en-US" sz="1000" spc="-150" dirty="0" smtClean="0">
                <a:latin typeface="+mj-lt"/>
              </a:rPr>
              <a:t>   </a:t>
            </a:r>
            <a:r>
              <a:rPr lang="en-US" altLang="ko-KR" sz="1000" dirty="0" smtClean="0">
                <a:latin typeface="+mj-lt"/>
              </a:rPr>
              <a:t>: 77,948</a:t>
            </a:r>
            <a:r>
              <a:rPr lang="ko-KR" altLang="en-US" sz="1000" dirty="0" smtClean="0">
                <a:latin typeface="+mj-lt"/>
              </a:rPr>
              <a:t>명</a:t>
            </a:r>
            <a:endParaRPr lang="en-US" altLang="ko-KR" sz="10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-  </a:t>
            </a:r>
            <a:r>
              <a:rPr lang="ko-KR" altLang="en-US" sz="1000" spc="-150" dirty="0" smtClean="0">
                <a:latin typeface="+mj-lt"/>
              </a:rPr>
              <a:t>노인인구  </a:t>
            </a:r>
            <a:r>
              <a:rPr lang="en-US" altLang="ko-KR" sz="1000" spc="-150" dirty="0">
                <a:latin typeface="+mj-lt"/>
              </a:rPr>
              <a:t>: </a:t>
            </a:r>
            <a:r>
              <a:rPr lang="en-US" altLang="ko-KR" sz="1000" spc="-150" dirty="0" smtClean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23,691</a:t>
            </a:r>
            <a:r>
              <a:rPr lang="ko-KR" altLang="en-US" sz="1000" dirty="0" smtClean="0">
                <a:latin typeface="+mj-lt"/>
              </a:rPr>
              <a:t>명</a:t>
            </a:r>
            <a:r>
              <a:rPr lang="en-US" altLang="ko-KR" sz="1000" dirty="0" smtClean="0">
                <a:latin typeface="+mj-lt"/>
              </a:rPr>
              <a:t>(30.4%)</a:t>
            </a:r>
          </a:p>
          <a:p>
            <a:pPr fontAlgn="base" latinLnBrk="0"/>
            <a:endParaRPr lang="en-US" altLang="ko-KR" sz="10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   </a:t>
            </a:r>
            <a:r>
              <a:rPr lang="en-US" altLang="ko-KR" sz="900" dirty="0" smtClean="0">
                <a:latin typeface="+mj-lt"/>
              </a:rPr>
              <a:t>※ 2022. 12. 31. </a:t>
            </a:r>
            <a:r>
              <a:rPr lang="ko-KR" altLang="en-US" sz="900" dirty="0" smtClean="0">
                <a:latin typeface="+mj-lt"/>
              </a:rPr>
              <a:t>기준</a:t>
            </a:r>
            <a:endParaRPr lang="ko-KR" altLang="en-US" sz="1000" dirty="0"/>
          </a:p>
        </p:txBody>
      </p:sp>
      <p:grpSp>
        <p:nvGrpSpPr>
          <p:cNvPr id="6" name="그룹 5"/>
          <p:cNvGrpSpPr>
            <a:grpSpLocks noChangeAspect="1"/>
          </p:cNvGrpSpPr>
          <p:nvPr/>
        </p:nvGrpSpPr>
        <p:grpSpPr>
          <a:xfrm>
            <a:off x="4816663" y="3862963"/>
            <a:ext cx="2445461" cy="2125985"/>
            <a:chOff x="4838921" y="3822959"/>
            <a:chExt cx="2491476" cy="2165989"/>
          </a:xfrm>
        </p:grpSpPr>
        <p:grpSp>
          <p:nvGrpSpPr>
            <p:cNvPr id="105" name="그룹 104"/>
            <p:cNvGrpSpPr>
              <a:grpSpLocks noChangeAspect="1"/>
            </p:cNvGrpSpPr>
            <p:nvPr/>
          </p:nvGrpSpPr>
          <p:grpSpPr>
            <a:xfrm>
              <a:off x="4838921" y="3822959"/>
              <a:ext cx="2177723" cy="2124362"/>
              <a:chOff x="489828" y="1761021"/>
              <a:chExt cx="4464001" cy="4354619"/>
            </a:xfrm>
          </p:grpSpPr>
          <p:grpSp>
            <p:nvGrpSpPr>
              <p:cNvPr id="106" name="그룹 105"/>
              <p:cNvGrpSpPr/>
              <p:nvPr/>
            </p:nvGrpSpPr>
            <p:grpSpPr>
              <a:xfrm>
                <a:off x="489828" y="2033738"/>
                <a:ext cx="4204555" cy="3692637"/>
                <a:chOff x="2136775" y="85725"/>
                <a:chExt cx="6862066" cy="6354319"/>
              </a:xfrm>
            </p:grpSpPr>
            <p:sp>
              <p:nvSpPr>
                <p:cNvPr id="121" name="자유형 120"/>
                <p:cNvSpPr/>
                <p:nvPr/>
              </p:nvSpPr>
              <p:spPr>
                <a:xfrm>
                  <a:off x="7029450" y="641078"/>
                  <a:ext cx="1969391" cy="3740422"/>
                </a:xfrm>
                <a:custGeom>
                  <a:avLst/>
                  <a:gdLst>
                    <a:gd name="connsiteX0" fmla="*/ 628650 w 1969391"/>
                    <a:gd name="connsiteY0" fmla="*/ 6622 h 3740422"/>
                    <a:gd name="connsiteX1" fmla="*/ 628650 w 1969391"/>
                    <a:gd name="connsiteY1" fmla="*/ 6622 h 3740422"/>
                    <a:gd name="connsiteX2" fmla="*/ 571500 w 1969391"/>
                    <a:gd name="connsiteY2" fmla="*/ 272 h 3740422"/>
                    <a:gd name="connsiteX3" fmla="*/ 552450 w 1969391"/>
                    <a:gd name="connsiteY3" fmla="*/ 12972 h 3740422"/>
                    <a:gd name="connsiteX4" fmla="*/ 527050 w 1969391"/>
                    <a:gd name="connsiteY4" fmla="*/ 19322 h 3740422"/>
                    <a:gd name="connsiteX5" fmla="*/ 520700 w 1969391"/>
                    <a:gd name="connsiteY5" fmla="*/ 44722 h 3740422"/>
                    <a:gd name="connsiteX6" fmla="*/ 514350 w 1969391"/>
                    <a:gd name="connsiteY6" fmla="*/ 63772 h 3740422"/>
                    <a:gd name="connsiteX7" fmla="*/ 508000 w 1969391"/>
                    <a:gd name="connsiteY7" fmla="*/ 95522 h 3740422"/>
                    <a:gd name="connsiteX8" fmla="*/ 501650 w 1969391"/>
                    <a:gd name="connsiteY8" fmla="*/ 120922 h 3740422"/>
                    <a:gd name="connsiteX9" fmla="*/ 508000 w 1969391"/>
                    <a:gd name="connsiteY9" fmla="*/ 520972 h 3740422"/>
                    <a:gd name="connsiteX10" fmla="*/ 393700 w 1969391"/>
                    <a:gd name="connsiteY10" fmla="*/ 597172 h 3740422"/>
                    <a:gd name="connsiteX11" fmla="*/ 330200 w 1969391"/>
                    <a:gd name="connsiteY11" fmla="*/ 857522 h 3740422"/>
                    <a:gd name="connsiteX12" fmla="*/ 234950 w 1969391"/>
                    <a:gd name="connsiteY12" fmla="*/ 1016272 h 3740422"/>
                    <a:gd name="connsiteX13" fmla="*/ 342900 w 1969391"/>
                    <a:gd name="connsiteY13" fmla="*/ 1270272 h 3740422"/>
                    <a:gd name="connsiteX14" fmla="*/ 209550 w 1969391"/>
                    <a:gd name="connsiteY14" fmla="*/ 1352822 h 3740422"/>
                    <a:gd name="connsiteX15" fmla="*/ 152400 w 1969391"/>
                    <a:gd name="connsiteY15" fmla="*/ 1530622 h 3740422"/>
                    <a:gd name="connsiteX16" fmla="*/ 152400 w 1969391"/>
                    <a:gd name="connsiteY16" fmla="*/ 1568722 h 3740422"/>
                    <a:gd name="connsiteX17" fmla="*/ 0 w 1969391"/>
                    <a:gd name="connsiteY17" fmla="*/ 1778272 h 3740422"/>
                    <a:gd name="connsiteX18" fmla="*/ 139700 w 1969391"/>
                    <a:gd name="connsiteY18" fmla="*/ 1879872 h 3740422"/>
                    <a:gd name="connsiteX19" fmla="*/ 247650 w 1969391"/>
                    <a:gd name="connsiteY19" fmla="*/ 1924322 h 3740422"/>
                    <a:gd name="connsiteX20" fmla="*/ 279400 w 1969391"/>
                    <a:gd name="connsiteY20" fmla="*/ 1930672 h 3740422"/>
                    <a:gd name="connsiteX21" fmla="*/ 273050 w 1969391"/>
                    <a:gd name="connsiteY21" fmla="*/ 1994172 h 3740422"/>
                    <a:gd name="connsiteX22" fmla="*/ 425450 w 1969391"/>
                    <a:gd name="connsiteY22" fmla="*/ 2254522 h 3740422"/>
                    <a:gd name="connsiteX23" fmla="*/ 463550 w 1969391"/>
                    <a:gd name="connsiteY23" fmla="*/ 2311672 h 3740422"/>
                    <a:gd name="connsiteX24" fmla="*/ 457200 w 1969391"/>
                    <a:gd name="connsiteY24" fmla="*/ 2375172 h 3740422"/>
                    <a:gd name="connsiteX25" fmla="*/ 374650 w 1969391"/>
                    <a:gd name="connsiteY25" fmla="*/ 2413272 h 3740422"/>
                    <a:gd name="connsiteX26" fmla="*/ 342900 w 1969391"/>
                    <a:gd name="connsiteY26" fmla="*/ 2438672 h 3740422"/>
                    <a:gd name="connsiteX27" fmla="*/ 349250 w 1969391"/>
                    <a:gd name="connsiteY27" fmla="*/ 2540272 h 3740422"/>
                    <a:gd name="connsiteX28" fmla="*/ 393700 w 1969391"/>
                    <a:gd name="connsiteY28" fmla="*/ 2616472 h 3740422"/>
                    <a:gd name="connsiteX29" fmla="*/ 488950 w 1969391"/>
                    <a:gd name="connsiteY29" fmla="*/ 2648222 h 3740422"/>
                    <a:gd name="connsiteX30" fmla="*/ 584200 w 1969391"/>
                    <a:gd name="connsiteY30" fmla="*/ 2654572 h 3740422"/>
                    <a:gd name="connsiteX31" fmla="*/ 584200 w 1969391"/>
                    <a:gd name="connsiteY31" fmla="*/ 2705372 h 3740422"/>
                    <a:gd name="connsiteX32" fmla="*/ 539750 w 1969391"/>
                    <a:gd name="connsiteY32" fmla="*/ 2743472 h 3740422"/>
                    <a:gd name="connsiteX33" fmla="*/ 533400 w 1969391"/>
                    <a:gd name="connsiteY33" fmla="*/ 2857772 h 3740422"/>
                    <a:gd name="connsiteX34" fmla="*/ 495300 w 1969391"/>
                    <a:gd name="connsiteY34" fmla="*/ 2972072 h 3740422"/>
                    <a:gd name="connsiteX35" fmla="*/ 381000 w 1969391"/>
                    <a:gd name="connsiteY35" fmla="*/ 3073672 h 3740422"/>
                    <a:gd name="connsiteX36" fmla="*/ 304800 w 1969391"/>
                    <a:gd name="connsiteY36" fmla="*/ 3130822 h 3740422"/>
                    <a:gd name="connsiteX37" fmla="*/ 285750 w 1969391"/>
                    <a:gd name="connsiteY37" fmla="*/ 3238772 h 3740422"/>
                    <a:gd name="connsiteX38" fmla="*/ 203200 w 1969391"/>
                    <a:gd name="connsiteY38" fmla="*/ 3353072 h 3740422"/>
                    <a:gd name="connsiteX39" fmla="*/ 222250 w 1969391"/>
                    <a:gd name="connsiteY39" fmla="*/ 3511822 h 3740422"/>
                    <a:gd name="connsiteX40" fmla="*/ 266700 w 1969391"/>
                    <a:gd name="connsiteY40" fmla="*/ 3581672 h 3740422"/>
                    <a:gd name="connsiteX41" fmla="*/ 285750 w 1969391"/>
                    <a:gd name="connsiteY41" fmla="*/ 3651522 h 3740422"/>
                    <a:gd name="connsiteX42" fmla="*/ 419100 w 1969391"/>
                    <a:gd name="connsiteY42" fmla="*/ 3702322 h 3740422"/>
                    <a:gd name="connsiteX43" fmla="*/ 501650 w 1969391"/>
                    <a:gd name="connsiteY43" fmla="*/ 3670572 h 3740422"/>
                    <a:gd name="connsiteX44" fmla="*/ 527050 w 1969391"/>
                    <a:gd name="connsiteY44" fmla="*/ 3664222 h 3740422"/>
                    <a:gd name="connsiteX45" fmla="*/ 546100 w 1969391"/>
                    <a:gd name="connsiteY45" fmla="*/ 3670572 h 3740422"/>
                    <a:gd name="connsiteX46" fmla="*/ 571500 w 1969391"/>
                    <a:gd name="connsiteY46" fmla="*/ 3708672 h 3740422"/>
                    <a:gd name="connsiteX47" fmla="*/ 577850 w 1969391"/>
                    <a:gd name="connsiteY47" fmla="*/ 3727722 h 3740422"/>
                    <a:gd name="connsiteX48" fmla="*/ 596900 w 1969391"/>
                    <a:gd name="connsiteY48" fmla="*/ 3740422 h 3740422"/>
                    <a:gd name="connsiteX49" fmla="*/ 673100 w 1969391"/>
                    <a:gd name="connsiteY49" fmla="*/ 3734072 h 3740422"/>
                    <a:gd name="connsiteX50" fmla="*/ 692150 w 1969391"/>
                    <a:gd name="connsiteY50" fmla="*/ 3727722 h 3740422"/>
                    <a:gd name="connsiteX51" fmla="*/ 863600 w 1969391"/>
                    <a:gd name="connsiteY51" fmla="*/ 3721372 h 3740422"/>
                    <a:gd name="connsiteX52" fmla="*/ 876300 w 1969391"/>
                    <a:gd name="connsiteY52" fmla="*/ 3702322 h 3740422"/>
                    <a:gd name="connsiteX53" fmla="*/ 895350 w 1969391"/>
                    <a:gd name="connsiteY53" fmla="*/ 3676922 h 3740422"/>
                    <a:gd name="connsiteX54" fmla="*/ 901700 w 1969391"/>
                    <a:gd name="connsiteY54" fmla="*/ 3651522 h 3740422"/>
                    <a:gd name="connsiteX55" fmla="*/ 914400 w 1969391"/>
                    <a:gd name="connsiteY55" fmla="*/ 3632472 h 3740422"/>
                    <a:gd name="connsiteX56" fmla="*/ 920750 w 1969391"/>
                    <a:gd name="connsiteY56" fmla="*/ 3613422 h 3740422"/>
                    <a:gd name="connsiteX57" fmla="*/ 958850 w 1969391"/>
                    <a:gd name="connsiteY57" fmla="*/ 3575322 h 3740422"/>
                    <a:gd name="connsiteX58" fmla="*/ 990600 w 1969391"/>
                    <a:gd name="connsiteY58" fmla="*/ 3537222 h 3740422"/>
                    <a:gd name="connsiteX59" fmla="*/ 1003300 w 1969391"/>
                    <a:gd name="connsiteY59" fmla="*/ 3480072 h 3740422"/>
                    <a:gd name="connsiteX60" fmla="*/ 1028700 w 1969391"/>
                    <a:gd name="connsiteY60" fmla="*/ 3441972 h 3740422"/>
                    <a:gd name="connsiteX61" fmla="*/ 1035050 w 1969391"/>
                    <a:gd name="connsiteY61" fmla="*/ 3372122 h 3740422"/>
                    <a:gd name="connsiteX62" fmla="*/ 1041400 w 1969391"/>
                    <a:gd name="connsiteY62" fmla="*/ 3251472 h 3740422"/>
                    <a:gd name="connsiteX63" fmla="*/ 1060450 w 1969391"/>
                    <a:gd name="connsiteY63" fmla="*/ 3232422 h 3740422"/>
                    <a:gd name="connsiteX64" fmla="*/ 1073150 w 1969391"/>
                    <a:gd name="connsiteY64" fmla="*/ 3213372 h 3740422"/>
                    <a:gd name="connsiteX65" fmla="*/ 1111250 w 1969391"/>
                    <a:gd name="connsiteY65" fmla="*/ 3168922 h 3740422"/>
                    <a:gd name="connsiteX66" fmla="*/ 1117600 w 1969391"/>
                    <a:gd name="connsiteY66" fmla="*/ 3149872 h 3740422"/>
                    <a:gd name="connsiteX67" fmla="*/ 1143000 w 1969391"/>
                    <a:gd name="connsiteY67" fmla="*/ 3111772 h 3740422"/>
                    <a:gd name="connsiteX68" fmla="*/ 1162050 w 1969391"/>
                    <a:gd name="connsiteY68" fmla="*/ 3073672 h 3740422"/>
                    <a:gd name="connsiteX69" fmla="*/ 1168400 w 1969391"/>
                    <a:gd name="connsiteY69" fmla="*/ 3054622 h 3740422"/>
                    <a:gd name="connsiteX70" fmla="*/ 1174750 w 1969391"/>
                    <a:gd name="connsiteY70" fmla="*/ 3029222 h 3740422"/>
                    <a:gd name="connsiteX71" fmla="*/ 1193800 w 1969391"/>
                    <a:gd name="connsiteY71" fmla="*/ 3010172 h 3740422"/>
                    <a:gd name="connsiteX72" fmla="*/ 1206500 w 1969391"/>
                    <a:gd name="connsiteY72" fmla="*/ 2991122 h 3740422"/>
                    <a:gd name="connsiteX73" fmla="*/ 1225550 w 1969391"/>
                    <a:gd name="connsiteY73" fmla="*/ 2953022 h 3740422"/>
                    <a:gd name="connsiteX74" fmla="*/ 1231900 w 1969391"/>
                    <a:gd name="connsiteY74" fmla="*/ 2927622 h 3740422"/>
                    <a:gd name="connsiteX75" fmla="*/ 1238250 w 1969391"/>
                    <a:gd name="connsiteY75" fmla="*/ 2895872 h 3740422"/>
                    <a:gd name="connsiteX76" fmla="*/ 1257300 w 1969391"/>
                    <a:gd name="connsiteY76" fmla="*/ 2876822 h 3740422"/>
                    <a:gd name="connsiteX77" fmla="*/ 1270000 w 1969391"/>
                    <a:gd name="connsiteY77" fmla="*/ 2857772 h 3740422"/>
                    <a:gd name="connsiteX78" fmla="*/ 1289050 w 1969391"/>
                    <a:gd name="connsiteY78" fmla="*/ 2800622 h 3740422"/>
                    <a:gd name="connsiteX79" fmla="*/ 1301750 w 1969391"/>
                    <a:gd name="connsiteY79" fmla="*/ 2762522 h 3740422"/>
                    <a:gd name="connsiteX80" fmla="*/ 1314450 w 1969391"/>
                    <a:gd name="connsiteY80" fmla="*/ 2743472 h 3740422"/>
                    <a:gd name="connsiteX81" fmla="*/ 1327150 w 1969391"/>
                    <a:gd name="connsiteY81" fmla="*/ 2705372 h 3740422"/>
                    <a:gd name="connsiteX82" fmla="*/ 1339850 w 1969391"/>
                    <a:gd name="connsiteY82" fmla="*/ 2679972 h 3740422"/>
                    <a:gd name="connsiteX83" fmla="*/ 1346200 w 1969391"/>
                    <a:gd name="connsiteY83" fmla="*/ 2648222 h 3740422"/>
                    <a:gd name="connsiteX84" fmla="*/ 1377950 w 1969391"/>
                    <a:gd name="connsiteY84" fmla="*/ 2603772 h 3740422"/>
                    <a:gd name="connsiteX85" fmla="*/ 1384300 w 1969391"/>
                    <a:gd name="connsiteY85" fmla="*/ 2584722 h 3740422"/>
                    <a:gd name="connsiteX86" fmla="*/ 1403350 w 1969391"/>
                    <a:gd name="connsiteY86" fmla="*/ 2565672 h 3740422"/>
                    <a:gd name="connsiteX87" fmla="*/ 1416050 w 1969391"/>
                    <a:gd name="connsiteY87" fmla="*/ 2546622 h 3740422"/>
                    <a:gd name="connsiteX88" fmla="*/ 1454150 w 1969391"/>
                    <a:gd name="connsiteY88" fmla="*/ 2483122 h 3740422"/>
                    <a:gd name="connsiteX89" fmla="*/ 1466850 w 1969391"/>
                    <a:gd name="connsiteY89" fmla="*/ 2457722 h 3740422"/>
                    <a:gd name="connsiteX90" fmla="*/ 1511300 w 1969391"/>
                    <a:gd name="connsiteY90" fmla="*/ 2419622 h 3740422"/>
                    <a:gd name="connsiteX91" fmla="*/ 1549400 w 1969391"/>
                    <a:gd name="connsiteY91" fmla="*/ 2387872 h 3740422"/>
                    <a:gd name="connsiteX92" fmla="*/ 1562100 w 1969391"/>
                    <a:gd name="connsiteY92" fmla="*/ 2330722 h 3740422"/>
                    <a:gd name="connsiteX93" fmla="*/ 1581150 w 1969391"/>
                    <a:gd name="connsiteY93" fmla="*/ 2184672 h 3740422"/>
                    <a:gd name="connsiteX94" fmla="*/ 1619250 w 1969391"/>
                    <a:gd name="connsiteY94" fmla="*/ 2083072 h 3740422"/>
                    <a:gd name="connsiteX95" fmla="*/ 1625600 w 1969391"/>
                    <a:gd name="connsiteY95" fmla="*/ 2057672 h 3740422"/>
                    <a:gd name="connsiteX96" fmla="*/ 1612900 w 1969391"/>
                    <a:gd name="connsiteY96" fmla="*/ 2006872 h 3740422"/>
                    <a:gd name="connsiteX97" fmla="*/ 1606550 w 1969391"/>
                    <a:gd name="connsiteY97" fmla="*/ 1975122 h 3740422"/>
                    <a:gd name="connsiteX98" fmla="*/ 1619250 w 1969391"/>
                    <a:gd name="connsiteY98" fmla="*/ 1892572 h 3740422"/>
                    <a:gd name="connsiteX99" fmla="*/ 1663700 w 1969391"/>
                    <a:gd name="connsiteY99" fmla="*/ 1848122 h 3740422"/>
                    <a:gd name="connsiteX100" fmla="*/ 1682750 w 1969391"/>
                    <a:gd name="connsiteY100" fmla="*/ 1822722 h 3740422"/>
                    <a:gd name="connsiteX101" fmla="*/ 1720850 w 1969391"/>
                    <a:gd name="connsiteY101" fmla="*/ 1784622 h 3740422"/>
                    <a:gd name="connsiteX102" fmla="*/ 1752600 w 1969391"/>
                    <a:gd name="connsiteY102" fmla="*/ 1752872 h 3740422"/>
                    <a:gd name="connsiteX103" fmla="*/ 1765300 w 1969391"/>
                    <a:gd name="connsiteY103" fmla="*/ 1733822 h 3740422"/>
                    <a:gd name="connsiteX104" fmla="*/ 1771650 w 1969391"/>
                    <a:gd name="connsiteY104" fmla="*/ 1714772 h 3740422"/>
                    <a:gd name="connsiteX105" fmla="*/ 1790700 w 1969391"/>
                    <a:gd name="connsiteY105" fmla="*/ 1695722 h 3740422"/>
                    <a:gd name="connsiteX106" fmla="*/ 1797050 w 1969391"/>
                    <a:gd name="connsiteY106" fmla="*/ 1670322 h 3740422"/>
                    <a:gd name="connsiteX107" fmla="*/ 1822450 w 1969391"/>
                    <a:gd name="connsiteY107" fmla="*/ 1632222 h 3740422"/>
                    <a:gd name="connsiteX108" fmla="*/ 1816100 w 1969391"/>
                    <a:gd name="connsiteY108" fmla="*/ 1606822 h 3740422"/>
                    <a:gd name="connsiteX109" fmla="*/ 1727200 w 1969391"/>
                    <a:gd name="connsiteY109" fmla="*/ 1568722 h 3740422"/>
                    <a:gd name="connsiteX110" fmla="*/ 1701800 w 1969391"/>
                    <a:gd name="connsiteY110" fmla="*/ 1562372 h 3740422"/>
                    <a:gd name="connsiteX111" fmla="*/ 1682750 w 1969391"/>
                    <a:gd name="connsiteY111" fmla="*/ 1549672 h 3740422"/>
                    <a:gd name="connsiteX112" fmla="*/ 1682750 w 1969391"/>
                    <a:gd name="connsiteY112" fmla="*/ 1486172 h 3740422"/>
                    <a:gd name="connsiteX113" fmla="*/ 1689100 w 1969391"/>
                    <a:gd name="connsiteY113" fmla="*/ 1467122 h 3740422"/>
                    <a:gd name="connsiteX114" fmla="*/ 1739900 w 1969391"/>
                    <a:gd name="connsiteY114" fmla="*/ 1416322 h 3740422"/>
                    <a:gd name="connsiteX115" fmla="*/ 1758950 w 1969391"/>
                    <a:gd name="connsiteY115" fmla="*/ 1397272 h 3740422"/>
                    <a:gd name="connsiteX116" fmla="*/ 1778000 w 1969391"/>
                    <a:gd name="connsiteY116" fmla="*/ 1378222 h 3740422"/>
                    <a:gd name="connsiteX117" fmla="*/ 1809750 w 1969391"/>
                    <a:gd name="connsiteY117" fmla="*/ 1359172 h 3740422"/>
                    <a:gd name="connsiteX118" fmla="*/ 1822450 w 1969391"/>
                    <a:gd name="connsiteY118" fmla="*/ 1340122 h 3740422"/>
                    <a:gd name="connsiteX119" fmla="*/ 1860550 w 1969391"/>
                    <a:gd name="connsiteY119" fmla="*/ 1302022 h 3740422"/>
                    <a:gd name="connsiteX120" fmla="*/ 1879600 w 1969391"/>
                    <a:gd name="connsiteY120" fmla="*/ 1263922 h 3740422"/>
                    <a:gd name="connsiteX121" fmla="*/ 1905000 w 1969391"/>
                    <a:gd name="connsiteY121" fmla="*/ 1225822 h 3740422"/>
                    <a:gd name="connsiteX122" fmla="*/ 1924050 w 1969391"/>
                    <a:gd name="connsiteY122" fmla="*/ 1168672 h 3740422"/>
                    <a:gd name="connsiteX123" fmla="*/ 1936750 w 1969391"/>
                    <a:gd name="connsiteY123" fmla="*/ 1130572 h 3740422"/>
                    <a:gd name="connsiteX124" fmla="*/ 1949450 w 1969391"/>
                    <a:gd name="connsiteY124" fmla="*/ 1105172 h 3740422"/>
                    <a:gd name="connsiteX125" fmla="*/ 1955800 w 1969391"/>
                    <a:gd name="connsiteY125" fmla="*/ 1048022 h 3740422"/>
                    <a:gd name="connsiteX126" fmla="*/ 1962150 w 1969391"/>
                    <a:gd name="connsiteY126" fmla="*/ 1028972 h 3740422"/>
                    <a:gd name="connsiteX127" fmla="*/ 1968500 w 1969391"/>
                    <a:gd name="connsiteY127" fmla="*/ 946422 h 3740422"/>
                    <a:gd name="connsiteX128" fmla="*/ 1962150 w 1969391"/>
                    <a:gd name="connsiteY128" fmla="*/ 819422 h 3740422"/>
                    <a:gd name="connsiteX129" fmla="*/ 1924050 w 1969391"/>
                    <a:gd name="connsiteY129" fmla="*/ 806722 h 3740422"/>
                    <a:gd name="connsiteX130" fmla="*/ 1905000 w 1969391"/>
                    <a:gd name="connsiteY130" fmla="*/ 800372 h 3740422"/>
                    <a:gd name="connsiteX131" fmla="*/ 1854200 w 1969391"/>
                    <a:gd name="connsiteY131" fmla="*/ 806722 h 3740422"/>
                    <a:gd name="connsiteX132" fmla="*/ 1828800 w 1969391"/>
                    <a:gd name="connsiteY132" fmla="*/ 838472 h 3740422"/>
                    <a:gd name="connsiteX133" fmla="*/ 1816100 w 1969391"/>
                    <a:gd name="connsiteY133" fmla="*/ 857522 h 3740422"/>
                    <a:gd name="connsiteX134" fmla="*/ 1797050 w 1969391"/>
                    <a:gd name="connsiteY134" fmla="*/ 901972 h 3740422"/>
                    <a:gd name="connsiteX135" fmla="*/ 1784350 w 1969391"/>
                    <a:gd name="connsiteY135" fmla="*/ 927372 h 3740422"/>
                    <a:gd name="connsiteX136" fmla="*/ 1758950 w 1969391"/>
                    <a:gd name="connsiteY136" fmla="*/ 946422 h 3740422"/>
                    <a:gd name="connsiteX137" fmla="*/ 1727200 w 1969391"/>
                    <a:gd name="connsiteY137" fmla="*/ 908322 h 3740422"/>
                    <a:gd name="connsiteX138" fmla="*/ 1708150 w 1969391"/>
                    <a:gd name="connsiteY138" fmla="*/ 895622 h 3740422"/>
                    <a:gd name="connsiteX139" fmla="*/ 1689100 w 1969391"/>
                    <a:gd name="connsiteY139" fmla="*/ 876572 h 3740422"/>
                    <a:gd name="connsiteX140" fmla="*/ 1663700 w 1969391"/>
                    <a:gd name="connsiteY140" fmla="*/ 870222 h 3740422"/>
                    <a:gd name="connsiteX141" fmla="*/ 1619250 w 1969391"/>
                    <a:gd name="connsiteY141" fmla="*/ 838472 h 3740422"/>
                    <a:gd name="connsiteX142" fmla="*/ 1612900 w 1969391"/>
                    <a:gd name="connsiteY142" fmla="*/ 819422 h 3740422"/>
                    <a:gd name="connsiteX143" fmla="*/ 1593850 w 1969391"/>
                    <a:gd name="connsiteY143" fmla="*/ 800372 h 3740422"/>
                    <a:gd name="connsiteX144" fmla="*/ 1581150 w 1969391"/>
                    <a:gd name="connsiteY144" fmla="*/ 781322 h 3740422"/>
                    <a:gd name="connsiteX145" fmla="*/ 1549400 w 1969391"/>
                    <a:gd name="connsiteY145" fmla="*/ 736872 h 3740422"/>
                    <a:gd name="connsiteX146" fmla="*/ 1543050 w 1969391"/>
                    <a:gd name="connsiteY146" fmla="*/ 705122 h 3740422"/>
                    <a:gd name="connsiteX147" fmla="*/ 1517650 w 1969391"/>
                    <a:gd name="connsiteY147" fmla="*/ 686072 h 3740422"/>
                    <a:gd name="connsiteX148" fmla="*/ 1492250 w 1969391"/>
                    <a:gd name="connsiteY148" fmla="*/ 647972 h 3740422"/>
                    <a:gd name="connsiteX149" fmla="*/ 1479550 w 1969391"/>
                    <a:gd name="connsiteY149" fmla="*/ 628922 h 3740422"/>
                    <a:gd name="connsiteX150" fmla="*/ 1435100 w 1969391"/>
                    <a:gd name="connsiteY150" fmla="*/ 609872 h 3740422"/>
                    <a:gd name="connsiteX151" fmla="*/ 1416050 w 1969391"/>
                    <a:gd name="connsiteY151" fmla="*/ 590822 h 3740422"/>
                    <a:gd name="connsiteX152" fmla="*/ 1377950 w 1969391"/>
                    <a:gd name="connsiteY152" fmla="*/ 565422 h 3740422"/>
                    <a:gd name="connsiteX153" fmla="*/ 1358900 w 1969391"/>
                    <a:gd name="connsiteY153" fmla="*/ 552722 h 3740422"/>
                    <a:gd name="connsiteX154" fmla="*/ 1346200 w 1969391"/>
                    <a:gd name="connsiteY154" fmla="*/ 533672 h 3740422"/>
                    <a:gd name="connsiteX155" fmla="*/ 1314450 w 1969391"/>
                    <a:gd name="connsiteY155" fmla="*/ 501922 h 3740422"/>
                    <a:gd name="connsiteX156" fmla="*/ 1282700 w 1969391"/>
                    <a:gd name="connsiteY156" fmla="*/ 444772 h 3740422"/>
                    <a:gd name="connsiteX157" fmla="*/ 1270000 w 1969391"/>
                    <a:gd name="connsiteY157" fmla="*/ 425722 h 3740422"/>
                    <a:gd name="connsiteX158" fmla="*/ 1250950 w 1969391"/>
                    <a:gd name="connsiteY158" fmla="*/ 419372 h 3740422"/>
                    <a:gd name="connsiteX159" fmla="*/ 1231900 w 1969391"/>
                    <a:gd name="connsiteY159" fmla="*/ 400322 h 3740422"/>
                    <a:gd name="connsiteX160" fmla="*/ 1212850 w 1969391"/>
                    <a:gd name="connsiteY160" fmla="*/ 393972 h 3740422"/>
                    <a:gd name="connsiteX161" fmla="*/ 1200150 w 1969391"/>
                    <a:gd name="connsiteY161" fmla="*/ 374922 h 3740422"/>
                    <a:gd name="connsiteX162" fmla="*/ 1162050 w 1969391"/>
                    <a:gd name="connsiteY162" fmla="*/ 355872 h 3740422"/>
                    <a:gd name="connsiteX163" fmla="*/ 1123950 w 1969391"/>
                    <a:gd name="connsiteY163" fmla="*/ 324122 h 3740422"/>
                    <a:gd name="connsiteX164" fmla="*/ 1098550 w 1969391"/>
                    <a:gd name="connsiteY164" fmla="*/ 311422 h 3740422"/>
                    <a:gd name="connsiteX165" fmla="*/ 1022350 w 1969391"/>
                    <a:gd name="connsiteY165" fmla="*/ 317772 h 3740422"/>
                    <a:gd name="connsiteX166" fmla="*/ 1003300 w 1969391"/>
                    <a:gd name="connsiteY166" fmla="*/ 330472 h 3740422"/>
                    <a:gd name="connsiteX167" fmla="*/ 971550 w 1969391"/>
                    <a:gd name="connsiteY167" fmla="*/ 374922 h 3740422"/>
                    <a:gd name="connsiteX168" fmla="*/ 965200 w 1969391"/>
                    <a:gd name="connsiteY168" fmla="*/ 393972 h 3740422"/>
                    <a:gd name="connsiteX169" fmla="*/ 946150 w 1969391"/>
                    <a:gd name="connsiteY169" fmla="*/ 406672 h 3740422"/>
                    <a:gd name="connsiteX170" fmla="*/ 920750 w 1969391"/>
                    <a:gd name="connsiteY170" fmla="*/ 400322 h 3740422"/>
                    <a:gd name="connsiteX171" fmla="*/ 895350 w 1969391"/>
                    <a:gd name="connsiteY171" fmla="*/ 362222 h 3740422"/>
                    <a:gd name="connsiteX172" fmla="*/ 857250 w 1969391"/>
                    <a:gd name="connsiteY172" fmla="*/ 311422 h 3740422"/>
                    <a:gd name="connsiteX173" fmla="*/ 838200 w 1969391"/>
                    <a:gd name="connsiteY173" fmla="*/ 292372 h 3740422"/>
                    <a:gd name="connsiteX174" fmla="*/ 812800 w 1969391"/>
                    <a:gd name="connsiteY174" fmla="*/ 254272 h 3740422"/>
                    <a:gd name="connsiteX175" fmla="*/ 774700 w 1969391"/>
                    <a:gd name="connsiteY175" fmla="*/ 209822 h 3740422"/>
                    <a:gd name="connsiteX176" fmla="*/ 762000 w 1969391"/>
                    <a:gd name="connsiteY176" fmla="*/ 171722 h 3740422"/>
                    <a:gd name="connsiteX177" fmla="*/ 749300 w 1969391"/>
                    <a:gd name="connsiteY177" fmla="*/ 152672 h 3740422"/>
                    <a:gd name="connsiteX178" fmla="*/ 711200 w 1969391"/>
                    <a:gd name="connsiteY178" fmla="*/ 76472 h 3740422"/>
                    <a:gd name="connsiteX179" fmla="*/ 685800 w 1969391"/>
                    <a:gd name="connsiteY179" fmla="*/ 63772 h 3740422"/>
                    <a:gd name="connsiteX180" fmla="*/ 654050 w 1969391"/>
                    <a:gd name="connsiteY180" fmla="*/ 38372 h 3740422"/>
                    <a:gd name="connsiteX181" fmla="*/ 635000 w 1969391"/>
                    <a:gd name="connsiteY181" fmla="*/ 25672 h 3740422"/>
                    <a:gd name="connsiteX182" fmla="*/ 628650 w 1969391"/>
                    <a:gd name="connsiteY182" fmla="*/ 6622 h 3740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</a:cxnLst>
                  <a:rect l="l" t="t" r="r" b="b"/>
                  <a:pathLst>
                    <a:path w="1969391" h="3740422">
                      <a:moveTo>
                        <a:pt x="628650" y="6622"/>
                      </a:moveTo>
                      <a:lnTo>
                        <a:pt x="628650" y="6622"/>
                      </a:lnTo>
                      <a:cubicBezTo>
                        <a:pt x="609600" y="4505"/>
                        <a:pt x="590601" y="-1320"/>
                        <a:pt x="571500" y="272"/>
                      </a:cubicBezTo>
                      <a:cubicBezTo>
                        <a:pt x="563895" y="906"/>
                        <a:pt x="559465" y="9966"/>
                        <a:pt x="552450" y="12972"/>
                      </a:cubicBezTo>
                      <a:cubicBezTo>
                        <a:pt x="544428" y="16410"/>
                        <a:pt x="535517" y="17205"/>
                        <a:pt x="527050" y="19322"/>
                      </a:cubicBezTo>
                      <a:cubicBezTo>
                        <a:pt x="524933" y="27789"/>
                        <a:pt x="523098" y="36331"/>
                        <a:pt x="520700" y="44722"/>
                      </a:cubicBezTo>
                      <a:cubicBezTo>
                        <a:pt x="518861" y="51158"/>
                        <a:pt x="515973" y="57278"/>
                        <a:pt x="514350" y="63772"/>
                      </a:cubicBezTo>
                      <a:cubicBezTo>
                        <a:pt x="511732" y="74243"/>
                        <a:pt x="510341" y="84986"/>
                        <a:pt x="508000" y="95522"/>
                      </a:cubicBezTo>
                      <a:cubicBezTo>
                        <a:pt x="506107" y="104041"/>
                        <a:pt x="501650" y="120922"/>
                        <a:pt x="501650" y="120922"/>
                      </a:cubicBezTo>
                      <a:lnTo>
                        <a:pt x="508000" y="520972"/>
                      </a:lnTo>
                      <a:lnTo>
                        <a:pt x="393700" y="597172"/>
                      </a:lnTo>
                      <a:lnTo>
                        <a:pt x="330200" y="857522"/>
                      </a:lnTo>
                      <a:lnTo>
                        <a:pt x="234950" y="1016272"/>
                      </a:lnTo>
                      <a:lnTo>
                        <a:pt x="342900" y="1270272"/>
                      </a:lnTo>
                      <a:lnTo>
                        <a:pt x="209550" y="1352822"/>
                      </a:lnTo>
                      <a:lnTo>
                        <a:pt x="152400" y="1530622"/>
                      </a:lnTo>
                      <a:lnTo>
                        <a:pt x="152400" y="1568722"/>
                      </a:lnTo>
                      <a:lnTo>
                        <a:pt x="0" y="1778272"/>
                      </a:lnTo>
                      <a:lnTo>
                        <a:pt x="139700" y="1879872"/>
                      </a:lnTo>
                      <a:lnTo>
                        <a:pt x="247650" y="1924322"/>
                      </a:lnTo>
                      <a:lnTo>
                        <a:pt x="279400" y="1930672"/>
                      </a:lnTo>
                      <a:lnTo>
                        <a:pt x="273050" y="1994172"/>
                      </a:lnTo>
                      <a:lnTo>
                        <a:pt x="425450" y="2254522"/>
                      </a:lnTo>
                      <a:lnTo>
                        <a:pt x="463550" y="2311672"/>
                      </a:lnTo>
                      <a:lnTo>
                        <a:pt x="457200" y="2375172"/>
                      </a:lnTo>
                      <a:lnTo>
                        <a:pt x="374650" y="2413272"/>
                      </a:lnTo>
                      <a:lnTo>
                        <a:pt x="342900" y="2438672"/>
                      </a:lnTo>
                      <a:lnTo>
                        <a:pt x="349250" y="2540272"/>
                      </a:lnTo>
                      <a:lnTo>
                        <a:pt x="393700" y="2616472"/>
                      </a:lnTo>
                      <a:lnTo>
                        <a:pt x="488950" y="2648222"/>
                      </a:lnTo>
                      <a:lnTo>
                        <a:pt x="584200" y="2654572"/>
                      </a:lnTo>
                      <a:lnTo>
                        <a:pt x="584200" y="2705372"/>
                      </a:lnTo>
                      <a:lnTo>
                        <a:pt x="539750" y="2743472"/>
                      </a:lnTo>
                      <a:lnTo>
                        <a:pt x="533400" y="2857772"/>
                      </a:lnTo>
                      <a:lnTo>
                        <a:pt x="495300" y="2972072"/>
                      </a:lnTo>
                      <a:lnTo>
                        <a:pt x="381000" y="3073672"/>
                      </a:lnTo>
                      <a:lnTo>
                        <a:pt x="304800" y="3130822"/>
                      </a:lnTo>
                      <a:lnTo>
                        <a:pt x="285750" y="3238772"/>
                      </a:lnTo>
                      <a:lnTo>
                        <a:pt x="203200" y="3353072"/>
                      </a:lnTo>
                      <a:lnTo>
                        <a:pt x="222250" y="3511822"/>
                      </a:lnTo>
                      <a:lnTo>
                        <a:pt x="266700" y="3581672"/>
                      </a:lnTo>
                      <a:lnTo>
                        <a:pt x="285750" y="3651522"/>
                      </a:lnTo>
                      <a:lnTo>
                        <a:pt x="419100" y="3702322"/>
                      </a:lnTo>
                      <a:cubicBezTo>
                        <a:pt x="431089" y="3697526"/>
                        <a:pt x="477922" y="3677352"/>
                        <a:pt x="501650" y="3670572"/>
                      </a:cubicBezTo>
                      <a:cubicBezTo>
                        <a:pt x="510041" y="3668174"/>
                        <a:pt x="518583" y="3666339"/>
                        <a:pt x="527050" y="3664222"/>
                      </a:cubicBezTo>
                      <a:cubicBezTo>
                        <a:pt x="533400" y="3666339"/>
                        <a:pt x="541367" y="3665839"/>
                        <a:pt x="546100" y="3670572"/>
                      </a:cubicBezTo>
                      <a:cubicBezTo>
                        <a:pt x="556893" y="3681365"/>
                        <a:pt x="566673" y="3694192"/>
                        <a:pt x="571500" y="3708672"/>
                      </a:cubicBezTo>
                      <a:cubicBezTo>
                        <a:pt x="573617" y="3715022"/>
                        <a:pt x="573669" y="3722495"/>
                        <a:pt x="577850" y="3727722"/>
                      </a:cubicBezTo>
                      <a:cubicBezTo>
                        <a:pt x="582618" y="3733681"/>
                        <a:pt x="590550" y="3736189"/>
                        <a:pt x="596900" y="3740422"/>
                      </a:cubicBezTo>
                      <a:cubicBezTo>
                        <a:pt x="622300" y="3738305"/>
                        <a:pt x="647836" y="3737441"/>
                        <a:pt x="673100" y="3734072"/>
                      </a:cubicBezTo>
                      <a:cubicBezTo>
                        <a:pt x="679735" y="3733187"/>
                        <a:pt x="685471" y="3728167"/>
                        <a:pt x="692150" y="3727722"/>
                      </a:cubicBezTo>
                      <a:cubicBezTo>
                        <a:pt x="749213" y="3723918"/>
                        <a:pt x="806450" y="3723489"/>
                        <a:pt x="863600" y="3721372"/>
                      </a:cubicBezTo>
                      <a:cubicBezTo>
                        <a:pt x="867833" y="3715022"/>
                        <a:pt x="871864" y="3708532"/>
                        <a:pt x="876300" y="3702322"/>
                      </a:cubicBezTo>
                      <a:cubicBezTo>
                        <a:pt x="882451" y="3693710"/>
                        <a:pt x="890617" y="3686388"/>
                        <a:pt x="895350" y="3676922"/>
                      </a:cubicBezTo>
                      <a:cubicBezTo>
                        <a:pt x="899253" y="3669116"/>
                        <a:pt x="898262" y="3659544"/>
                        <a:pt x="901700" y="3651522"/>
                      </a:cubicBezTo>
                      <a:cubicBezTo>
                        <a:pt x="904706" y="3644507"/>
                        <a:pt x="910987" y="3639298"/>
                        <a:pt x="914400" y="3632472"/>
                      </a:cubicBezTo>
                      <a:cubicBezTo>
                        <a:pt x="917393" y="3626485"/>
                        <a:pt x="916641" y="3618706"/>
                        <a:pt x="920750" y="3613422"/>
                      </a:cubicBezTo>
                      <a:cubicBezTo>
                        <a:pt x="931777" y="3599245"/>
                        <a:pt x="948887" y="3590266"/>
                        <a:pt x="958850" y="3575322"/>
                      </a:cubicBezTo>
                      <a:cubicBezTo>
                        <a:pt x="976531" y="3548800"/>
                        <a:pt x="966154" y="3561668"/>
                        <a:pt x="990600" y="3537222"/>
                      </a:cubicBezTo>
                      <a:cubicBezTo>
                        <a:pt x="991268" y="3533882"/>
                        <a:pt x="1000311" y="3486050"/>
                        <a:pt x="1003300" y="3480072"/>
                      </a:cubicBezTo>
                      <a:cubicBezTo>
                        <a:pt x="1010126" y="3466420"/>
                        <a:pt x="1028700" y="3441972"/>
                        <a:pt x="1028700" y="3441972"/>
                      </a:cubicBezTo>
                      <a:cubicBezTo>
                        <a:pt x="1030817" y="3418689"/>
                        <a:pt x="1033495" y="3395450"/>
                        <a:pt x="1035050" y="3372122"/>
                      </a:cubicBezTo>
                      <a:cubicBezTo>
                        <a:pt x="1037729" y="3331939"/>
                        <a:pt x="1034196" y="3291095"/>
                        <a:pt x="1041400" y="3251472"/>
                      </a:cubicBezTo>
                      <a:cubicBezTo>
                        <a:pt x="1043006" y="3242637"/>
                        <a:pt x="1054701" y="3239321"/>
                        <a:pt x="1060450" y="3232422"/>
                      </a:cubicBezTo>
                      <a:cubicBezTo>
                        <a:pt x="1065336" y="3226559"/>
                        <a:pt x="1068264" y="3219235"/>
                        <a:pt x="1073150" y="3213372"/>
                      </a:cubicBezTo>
                      <a:cubicBezTo>
                        <a:pt x="1139484" y="3133771"/>
                        <a:pt x="1039907" y="3264046"/>
                        <a:pt x="1111250" y="3168922"/>
                      </a:cubicBezTo>
                      <a:cubicBezTo>
                        <a:pt x="1113367" y="3162572"/>
                        <a:pt x="1114349" y="3155723"/>
                        <a:pt x="1117600" y="3149872"/>
                      </a:cubicBezTo>
                      <a:cubicBezTo>
                        <a:pt x="1125013" y="3136529"/>
                        <a:pt x="1138173" y="3126252"/>
                        <a:pt x="1143000" y="3111772"/>
                      </a:cubicBezTo>
                      <a:cubicBezTo>
                        <a:pt x="1158961" y="3063889"/>
                        <a:pt x="1137431" y="3122911"/>
                        <a:pt x="1162050" y="3073672"/>
                      </a:cubicBezTo>
                      <a:cubicBezTo>
                        <a:pt x="1165043" y="3067685"/>
                        <a:pt x="1166561" y="3061058"/>
                        <a:pt x="1168400" y="3054622"/>
                      </a:cubicBezTo>
                      <a:cubicBezTo>
                        <a:pt x="1170798" y="3046231"/>
                        <a:pt x="1170420" y="3036799"/>
                        <a:pt x="1174750" y="3029222"/>
                      </a:cubicBezTo>
                      <a:cubicBezTo>
                        <a:pt x="1179205" y="3021425"/>
                        <a:pt x="1188051" y="3017071"/>
                        <a:pt x="1193800" y="3010172"/>
                      </a:cubicBezTo>
                      <a:cubicBezTo>
                        <a:pt x="1198686" y="3004309"/>
                        <a:pt x="1203087" y="2997948"/>
                        <a:pt x="1206500" y="2991122"/>
                      </a:cubicBezTo>
                      <a:cubicBezTo>
                        <a:pt x="1232790" y="2938542"/>
                        <a:pt x="1189154" y="3007617"/>
                        <a:pt x="1225550" y="2953022"/>
                      </a:cubicBezTo>
                      <a:cubicBezTo>
                        <a:pt x="1227667" y="2944555"/>
                        <a:pt x="1230007" y="2936141"/>
                        <a:pt x="1231900" y="2927622"/>
                      </a:cubicBezTo>
                      <a:cubicBezTo>
                        <a:pt x="1234241" y="2917086"/>
                        <a:pt x="1233423" y="2905525"/>
                        <a:pt x="1238250" y="2895872"/>
                      </a:cubicBezTo>
                      <a:cubicBezTo>
                        <a:pt x="1242266" y="2887840"/>
                        <a:pt x="1251551" y="2883721"/>
                        <a:pt x="1257300" y="2876822"/>
                      </a:cubicBezTo>
                      <a:cubicBezTo>
                        <a:pt x="1262186" y="2870959"/>
                        <a:pt x="1265767" y="2864122"/>
                        <a:pt x="1270000" y="2857772"/>
                      </a:cubicBezTo>
                      <a:cubicBezTo>
                        <a:pt x="1281556" y="2811550"/>
                        <a:pt x="1269921" y="2853228"/>
                        <a:pt x="1289050" y="2800622"/>
                      </a:cubicBezTo>
                      <a:cubicBezTo>
                        <a:pt x="1293625" y="2788041"/>
                        <a:pt x="1294324" y="2773661"/>
                        <a:pt x="1301750" y="2762522"/>
                      </a:cubicBezTo>
                      <a:cubicBezTo>
                        <a:pt x="1305983" y="2756172"/>
                        <a:pt x="1311350" y="2750446"/>
                        <a:pt x="1314450" y="2743472"/>
                      </a:cubicBezTo>
                      <a:cubicBezTo>
                        <a:pt x="1319887" y="2731239"/>
                        <a:pt x="1322178" y="2717801"/>
                        <a:pt x="1327150" y="2705372"/>
                      </a:cubicBezTo>
                      <a:cubicBezTo>
                        <a:pt x="1330666" y="2696583"/>
                        <a:pt x="1335617" y="2688439"/>
                        <a:pt x="1339850" y="2679972"/>
                      </a:cubicBezTo>
                      <a:cubicBezTo>
                        <a:pt x="1341967" y="2669389"/>
                        <a:pt x="1342410" y="2658328"/>
                        <a:pt x="1346200" y="2648222"/>
                      </a:cubicBezTo>
                      <a:cubicBezTo>
                        <a:pt x="1348521" y="2642032"/>
                        <a:pt x="1376855" y="2605233"/>
                        <a:pt x="1377950" y="2603772"/>
                      </a:cubicBezTo>
                      <a:cubicBezTo>
                        <a:pt x="1380067" y="2597422"/>
                        <a:pt x="1380587" y="2590291"/>
                        <a:pt x="1384300" y="2584722"/>
                      </a:cubicBezTo>
                      <a:cubicBezTo>
                        <a:pt x="1389281" y="2577250"/>
                        <a:pt x="1397601" y="2572571"/>
                        <a:pt x="1403350" y="2565672"/>
                      </a:cubicBezTo>
                      <a:cubicBezTo>
                        <a:pt x="1408236" y="2559809"/>
                        <a:pt x="1412050" y="2553122"/>
                        <a:pt x="1416050" y="2546622"/>
                      </a:cubicBezTo>
                      <a:cubicBezTo>
                        <a:pt x="1428987" y="2525599"/>
                        <a:pt x="1443111" y="2505200"/>
                        <a:pt x="1454150" y="2483122"/>
                      </a:cubicBezTo>
                      <a:cubicBezTo>
                        <a:pt x="1458383" y="2474655"/>
                        <a:pt x="1461170" y="2465295"/>
                        <a:pt x="1466850" y="2457722"/>
                      </a:cubicBezTo>
                      <a:cubicBezTo>
                        <a:pt x="1492288" y="2423804"/>
                        <a:pt x="1485702" y="2440953"/>
                        <a:pt x="1511300" y="2419622"/>
                      </a:cubicBezTo>
                      <a:cubicBezTo>
                        <a:pt x="1560193" y="2378878"/>
                        <a:pt x="1502102" y="2419404"/>
                        <a:pt x="1549400" y="2387872"/>
                      </a:cubicBezTo>
                      <a:cubicBezTo>
                        <a:pt x="1552616" y="2375008"/>
                        <a:pt x="1561152" y="2342577"/>
                        <a:pt x="1562100" y="2330722"/>
                      </a:cubicBezTo>
                      <a:cubicBezTo>
                        <a:pt x="1573421" y="2189216"/>
                        <a:pt x="1544112" y="2240229"/>
                        <a:pt x="1581150" y="2184672"/>
                      </a:cubicBezTo>
                      <a:cubicBezTo>
                        <a:pt x="1596843" y="2106205"/>
                        <a:pt x="1581876" y="2139133"/>
                        <a:pt x="1619250" y="2083072"/>
                      </a:cubicBezTo>
                      <a:cubicBezTo>
                        <a:pt x="1621367" y="2074605"/>
                        <a:pt x="1625600" y="2066399"/>
                        <a:pt x="1625600" y="2057672"/>
                      </a:cubicBezTo>
                      <a:cubicBezTo>
                        <a:pt x="1625600" y="2034267"/>
                        <a:pt x="1617911" y="2026915"/>
                        <a:pt x="1612900" y="2006872"/>
                      </a:cubicBezTo>
                      <a:cubicBezTo>
                        <a:pt x="1610282" y="1996401"/>
                        <a:pt x="1608667" y="1985705"/>
                        <a:pt x="1606550" y="1975122"/>
                      </a:cubicBezTo>
                      <a:cubicBezTo>
                        <a:pt x="1610783" y="1947605"/>
                        <a:pt x="1610446" y="1918984"/>
                        <a:pt x="1619250" y="1892572"/>
                      </a:cubicBezTo>
                      <a:cubicBezTo>
                        <a:pt x="1631997" y="1854330"/>
                        <a:pt x="1643182" y="1868640"/>
                        <a:pt x="1663700" y="1848122"/>
                      </a:cubicBezTo>
                      <a:cubicBezTo>
                        <a:pt x="1671184" y="1840638"/>
                        <a:pt x="1675670" y="1830589"/>
                        <a:pt x="1682750" y="1822722"/>
                      </a:cubicBezTo>
                      <a:cubicBezTo>
                        <a:pt x="1694765" y="1809372"/>
                        <a:pt x="1708150" y="1797322"/>
                        <a:pt x="1720850" y="1784622"/>
                      </a:cubicBezTo>
                      <a:cubicBezTo>
                        <a:pt x="1731433" y="1774039"/>
                        <a:pt x="1744298" y="1765325"/>
                        <a:pt x="1752600" y="1752872"/>
                      </a:cubicBezTo>
                      <a:cubicBezTo>
                        <a:pt x="1756833" y="1746522"/>
                        <a:pt x="1761887" y="1740648"/>
                        <a:pt x="1765300" y="1733822"/>
                      </a:cubicBezTo>
                      <a:cubicBezTo>
                        <a:pt x="1768293" y="1727835"/>
                        <a:pt x="1767937" y="1720341"/>
                        <a:pt x="1771650" y="1714772"/>
                      </a:cubicBezTo>
                      <a:cubicBezTo>
                        <a:pt x="1776631" y="1707300"/>
                        <a:pt x="1784350" y="1702072"/>
                        <a:pt x="1790700" y="1695722"/>
                      </a:cubicBezTo>
                      <a:cubicBezTo>
                        <a:pt x="1792817" y="1687255"/>
                        <a:pt x="1792720" y="1677899"/>
                        <a:pt x="1797050" y="1670322"/>
                      </a:cubicBezTo>
                      <a:cubicBezTo>
                        <a:pt x="1835103" y="1603730"/>
                        <a:pt x="1802624" y="1691700"/>
                        <a:pt x="1822450" y="1632222"/>
                      </a:cubicBezTo>
                      <a:cubicBezTo>
                        <a:pt x="1820333" y="1623755"/>
                        <a:pt x="1821847" y="1613390"/>
                        <a:pt x="1816100" y="1606822"/>
                      </a:cubicBezTo>
                      <a:cubicBezTo>
                        <a:pt x="1791543" y="1578756"/>
                        <a:pt x="1760714" y="1577100"/>
                        <a:pt x="1727200" y="1568722"/>
                      </a:cubicBezTo>
                      <a:lnTo>
                        <a:pt x="1701800" y="1562372"/>
                      </a:lnTo>
                      <a:cubicBezTo>
                        <a:pt x="1695450" y="1558139"/>
                        <a:pt x="1687518" y="1555631"/>
                        <a:pt x="1682750" y="1549672"/>
                      </a:cubicBezTo>
                      <a:cubicBezTo>
                        <a:pt x="1669608" y="1533244"/>
                        <a:pt x="1680058" y="1499634"/>
                        <a:pt x="1682750" y="1486172"/>
                      </a:cubicBezTo>
                      <a:cubicBezTo>
                        <a:pt x="1684063" y="1479608"/>
                        <a:pt x="1684861" y="1472302"/>
                        <a:pt x="1689100" y="1467122"/>
                      </a:cubicBezTo>
                      <a:cubicBezTo>
                        <a:pt x="1704264" y="1448588"/>
                        <a:pt x="1722967" y="1433255"/>
                        <a:pt x="1739900" y="1416322"/>
                      </a:cubicBezTo>
                      <a:lnTo>
                        <a:pt x="1758950" y="1397272"/>
                      </a:lnTo>
                      <a:cubicBezTo>
                        <a:pt x="1765300" y="1390922"/>
                        <a:pt x="1770299" y="1382842"/>
                        <a:pt x="1778000" y="1378222"/>
                      </a:cubicBezTo>
                      <a:lnTo>
                        <a:pt x="1809750" y="1359172"/>
                      </a:lnTo>
                      <a:cubicBezTo>
                        <a:pt x="1813983" y="1352822"/>
                        <a:pt x="1817380" y="1345826"/>
                        <a:pt x="1822450" y="1340122"/>
                      </a:cubicBezTo>
                      <a:cubicBezTo>
                        <a:pt x="1834382" y="1326698"/>
                        <a:pt x="1850587" y="1316966"/>
                        <a:pt x="1860550" y="1302022"/>
                      </a:cubicBezTo>
                      <a:cubicBezTo>
                        <a:pt x="1916930" y="1217452"/>
                        <a:pt x="1835783" y="1342792"/>
                        <a:pt x="1879600" y="1263922"/>
                      </a:cubicBezTo>
                      <a:cubicBezTo>
                        <a:pt x="1887013" y="1250579"/>
                        <a:pt x="1900173" y="1240302"/>
                        <a:pt x="1905000" y="1225822"/>
                      </a:cubicBezTo>
                      <a:lnTo>
                        <a:pt x="1924050" y="1168672"/>
                      </a:lnTo>
                      <a:cubicBezTo>
                        <a:pt x="1928283" y="1155972"/>
                        <a:pt x="1930763" y="1142546"/>
                        <a:pt x="1936750" y="1130572"/>
                      </a:cubicBezTo>
                      <a:lnTo>
                        <a:pt x="1949450" y="1105172"/>
                      </a:lnTo>
                      <a:cubicBezTo>
                        <a:pt x="1951567" y="1086122"/>
                        <a:pt x="1952649" y="1066928"/>
                        <a:pt x="1955800" y="1048022"/>
                      </a:cubicBezTo>
                      <a:cubicBezTo>
                        <a:pt x="1956900" y="1041420"/>
                        <a:pt x="1961320" y="1035614"/>
                        <a:pt x="1962150" y="1028972"/>
                      </a:cubicBezTo>
                      <a:cubicBezTo>
                        <a:pt x="1965573" y="1001587"/>
                        <a:pt x="1966383" y="973939"/>
                        <a:pt x="1968500" y="946422"/>
                      </a:cubicBezTo>
                      <a:cubicBezTo>
                        <a:pt x="1966383" y="904089"/>
                        <a:pt x="1975002" y="859813"/>
                        <a:pt x="1962150" y="819422"/>
                      </a:cubicBezTo>
                      <a:cubicBezTo>
                        <a:pt x="1958091" y="806665"/>
                        <a:pt x="1936750" y="810955"/>
                        <a:pt x="1924050" y="806722"/>
                      </a:cubicBezTo>
                      <a:lnTo>
                        <a:pt x="1905000" y="800372"/>
                      </a:lnTo>
                      <a:cubicBezTo>
                        <a:pt x="1888067" y="802489"/>
                        <a:pt x="1870664" y="802232"/>
                        <a:pt x="1854200" y="806722"/>
                      </a:cubicBezTo>
                      <a:cubicBezTo>
                        <a:pt x="1829411" y="813483"/>
                        <a:pt x="1837712" y="820647"/>
                        <a:pt x="1828800" y="838472"/>
                      </a:cubicBezTo>
                      <a:cubicBezTo>
                        <a:pt x="1825387" y="845298"/>
                        <a:pt x="1820333" y="851172"/>
                        <a:pt x="1816100" y="857522"/>
                      </a:cubicBezTo>
                      <a:cubicBezTo>
                        <a:pt x="1805670" y="899241"/>
                        <a:pt x="1816540" y="867864"/>
                        <a:pt x="1797050" y="901972"/>
                      </a:cubicBezTo>
                      <a:cubicBezTo>
                        <a:pt x="1792354" y="910191"/>
                        <a:pt x="1790510" y="920185"/>
                        <a:pt x="1784350" y="927372"/>
                      </a:cubicBezTo>
                      <a:cubicBezTo>
                        <a:pt x="1777462" y="935407"/>
                        <a:pt x="1767417" y="940072"/>
                        <a:pt x="1758950" y="946422"/>
                      </a:cubicBezTo>
                      <a:cubicBezTo>
                        <a:pt x="1746463" y="927691"/>
                        <a:pt x="1745535" y="923601"/>
                        <a:pt x="1727200" y="908322"/>
                      </a:cubicBezTo>
                      <a:cubicBezTo>
                        <a:pt x="1721337" y="903436"/>
                        <a:pt x="1714013" y="900508"/>
                        <a:pt x="1708150" y="895622"/>
                      </a:cubicBezTo>
                      <a:cubicBezTo>
                        <a:pt x="1701251" y="889873"/>
                        <a:pt x="1696897" y="881027"/>
                        <a:pt x="1689100" y="876572"/>
                      </a:cubicBezTo>
                      <a:cubicBezTo>
                        <a:pt x="1681523" y="872242"/>
                        <a:pt x="1672167" y="872339"/>
                        <a:pt x="1663700" y="870222"/>
                      </a:cubicBezTo>
                      <a:cubicBezTo>
                        <a:pt x="1655013" y="864431"/>
                        <a:pt x="1624173" y="844379"/>
                        <a:pt x="1619250" y="838472"/>
                      </a:cubicBezTo>
                      <a:cubicBezTo>
                        <a:pt x="1614965" y="833330"/>
                        <a:pt x="1616613" y="824991"/>
                        <a:pt x="1612900" y="819422"/>
                      </a:cubicBezTo>
                      <a:cubicBezTo>
                        <a:pt x="1607919" y="811950"/>
                        <a:pt x="1599599" y="807271"/>
                        <a:pt x="1593850" y="800372"/>
                      </a:cubicBezTo>
                      <a:cubicBezTo>
                        <a:pt x="1588964" y="794509"/>
                        <a:pt x="1585586" y="787532"/>
                        <a:pt x="1581150" y="781322"/>
                      </a:cubicBezTo>
                      <a:cubicBezTo>
                        <a:pt x="1541768" y="726188"/>
                        <a:pt x="1579330" y="781767"/>
                        <a:pt x="1549400" y="736872"/>
                      </a:cubicBezTo>
                      <a:cubicBezTo>
                        <a:pt x="1547283" y="726289"/>
                        <a:pt x="1548770" y="714274"/>
                        <a:pt x="1543050" y="705122"/>
                      </a:cubicBezTo>
                      <a:cubicBezTo>
                        <a:pt x="1537441" y="696147"/>
                        <a:pt x="1524681" y="693982"/>
                        <a:pt x="1517650" y="686072"/>
                      </a:cubicBezTo>
                      <a:cubicBezTo>
                        <a:pt x="1507509" y="674664"/>
                        <a:pt x="1500717" y="660672"/>
                        <a:pt x="1492250" y="647972"/>
                      </a:cubicBezTo>
                      <a:cubicBezTo>
                        <a:pt x="1488017" y="641622"/>
                        <a:pt x="1486790" y="631335"/>
                        <a:pt x="1479550" y="628922"/>
                      </a:cubicBezTo>
                      <a:cubicBezTo>
                        <a:pt x="1464004" y="623740"/>
                        <a:pt x="1448832" y="619680"/>
                        <a:pt x="1435100" y="609872"/>
                      </a:cubicBezTo>
                      <a:cubicBezTo>
                        <a:pt x="1427792" y="604652"/>
                        <a:pt x="1423139" y="596335"/>
                        <a:pt x="1416050" y="590822"/>
                      </a:cubicBezTo>
                      <a:cubicBezTo>
                        <a:pt x="1404002" y="581451"/>
                        <a:pt x="1390650" y="573889"/>
                        <a:pt x="1377950" y="565422"/>
                      </a:cubicBezTo>
                      <a:lnTo>
                        <a:pt x="1358900" y="552722"/>
                      </a:lnTo>
                      <a:cubicBezTo>
                        <a:pt x="1354667" y="546372"/>
                        <a:pt x="1351596" y="539068"/>
                        <a:pt x="1346200" y="533672"/>
                      </a:cubicBezTo>
                      <a:cubicBezTo>
                        <a:pt x="1315156" y="502628"/>
                        <a:pt x="1337028" y="541433"/>
                        <a:pt x="1314450" y="501922"/>
                      </a:cubicBezTo>
                      <a:cubicBezTo>
                        <a:pt x="1274018" y="431166"/>
                        <a:pt x="1335581" y="529382"/>
                        <a:pt x="1282700" y="444772"/>
                      </a:cubicBezTo>
                      <a:cubicBezTo>
                        <a:pt x="1278655" y="438300"/>
                        <a:pt x="1275959" y="430490"/>
                        <a:pt x="1270000" y="425722"/>
                      </a:cubicBezTo>
                      <a:cubicBezTo>
                        <a:pt x="1264773" y="421541"/>
                        <a:pt x="1257300" y="421489"/>
                        <a:pt x="1250950" y="419372"/>
                      </a:cubicBezTo>
                      <a:cubicBezTo>
                        <a:pt x="1244600" y="413022"/>
                        <a:pt x="1239372" y="405303"/>
                        <a:pt x="1231900" y="400322"/>
                      </a:cubicBezTo>
                      <a:cubicBezTo>
                        <a:pt x="1226331" y="396609"/>
                        <a:pt x="1218077" y="398153"/>
                        <a:pt x="1212850" y="393972"/>
                      </a:cubicBezTo>
                      <a:cubicBezTo>
                        <a:pt x="1206891" y="389204"/>
                        <a:pt x="1205546" y="380318"/>
                        <a:pt x="1200150" y="374922"/>
                      </a:cubicBezTo>
                      <a:cubicBezTo>
                        <a:pt x="1181952" y="356724"/>
                        <a:pt x="1182708" y="366201"/>
                        <a:pt x="1162050" y="355872"/>
                      </a:cubicBezTo>
                      <a:cubicBezTo>
                        <a:pt x="1128456" y="339075"/>
                        <a:pt x="1156719" y="347528"/>
                        <a:pt x="1123950" y="324122"/>
                      </a:cubicBezTo>
                      <a:cubicBezTo>
                        <a:pt x="1116247" y="318620"/>
                        <a:pt x="1107017" y="315655"/>
                        <a:pt x="1098550" y="311422"/>
                      </a:cubicBezTo>
                      <a:cubicBezTo>
                        <a:pt x="1073150" y="313539"/>
                        <a:pt x="1047343" y="312773"/>
                        <a:pt x="1022350" y="317772"/>
                      </a:cubicBezTo>
                      <a:cubicBezTo>
                        <a:pt x="1014866" y="319269"/>
                        <a:pt x="1009163" y="325586"/>
                        <a:pt x="1003300" y="330472"/>
                      </a:cubicBezTo>
                      <a:cubicBezTo>
                        <a:pt x="983941" y="346605"/>
                        <a:pt x="981536" y="351621"/>
                        <a:pt x="971550" y="374922"/>
                      </a:cubicBezTo>
                      <a:cubicBezTo>
                        <a:pt x="968913" y="381074"/>
                        <a:pt x="969381" y="388745"/>
                        <a:pt x="965200" y="393972"/>
                      </a:cubicBezTo>
                      <a:cubicBezTo>
                        <a:pt x="960432" y="399931"/>
                        <a:pt x="952500" y="402439"/>
                        <a:pt x="946150" y="406672"/>
                      </a:cubicBezTo>
                      <a:cubicBezTo>
                        <a:pt x="937683" y="404555"/>
                        <a:pt x="927318" y="406069"/>
                        <a:pt x="920750" y="400322"/>
                      </a:cubicBezTo>
                      <a:cubicBezTo>
                        <a:pt x="909263" y="390271"/>
                        <a:pt x="903817" y="374922"/>
                        <a:pt x="895350" y="362222"/>
                      </a:cubicBezTo>
                      <a:cubicBezTo>
                        <a:pt x="880228" y="339539"/>
                        <a:pt x="878367" y="335556"/>
                        <a:pt x="857250" y="311422"/>
                      </a:cubicBezTo>
                      <a:cubicBezTo>
                        <a:pt x="851336" y="304664"/>
                        <a:pt x="844550" y="298722"/>
                        <a:pt x="838200" y="292372"/>
                      </a:cubicBezTo>
                      <a:cubicBezTo>
                        <a:pt x="827399" y="259968"/>
                        <a:pt x="838745" y="284541"/>
                        <a:pt x="812800" y="254272"/>
                      </a:cubicBezTo>
                      <a:cubicBezTo>
                        <a:pt x="763924" y="197250"/>
                        <a:pt x="821970" y="257092"/>
                        <a:pt x="774700" y="209822"/>
                      </a:cubicBezTo>
                      <a:cubicBezTo>
                        <a:pt x="770467" y="197122"/>
                        <a:pt x="769426" y="182861"/>
                        <a:pt x="762000" y="171722"/>
                      </a:cubicBezTo>
                      <a:cubicBezTo>
                        <a:pt x="757767" y="165372"/>
                        <a:pt x="752400" y="159646"/>
                        <a:pt x="749300" y="152672"/>
                      </a:cubicBezTo>
                      <a:cubicBezTo>
                        <a:pt x="740713" y="133352"/>
                        <a:pt x="733833" y="87788"/>
                        <a:pt x="711200" y="76472"/>
                      </a:cubicBezTo>
                      <a:lnTo>
                        <a:pt x="685800" y="63772"/>
                      </a:lnTo>
                      <a:cubicBezTo>
                        <a:pt x="664391" y="31659"/>
                        <a:pt x="684722" y="53708"/>
                        <a:pt x="654050" y="38372"/>
                      </a:cubicBezTo>
                      <a:cubicBezTo>
                        <a:pt x="647224" y="34959"/>
                        <a:pt x="642015" y="28678"/>
                        <a:pt x="635000" y="25672"/>
                      </a:cubicBezTo>
                      <a:cubicBezTo>
                        <a:pt x="597851" y="9751"/>
                        <a:pt x="629708" y="9797"/>
                        <a:pt x="628650" y="6622"/>
                      </a:cubicBezTo>
                      <a:close/>
                    </a:path>
                  </a:pathLst>
                </a:custGeom>
                <a:solidFill>
                  <a:srgbClr val="BF8C59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2" name="자유형 121"/>
                <p:cNvSpPr/>
                <p:nvPr/>
              </p:nvSpPr>
              <p:spPr>
                <a:xfrm>
                  <a:off x="3638550" y="4241800"/>
                  <a:ext cx="2235329" cy="2198244"/>
                </a:xfrm>
                <a:custGeom>
                  <a:avLst/>
                  <a:gdLst>
                    <a:gd name="connsiteX0" fmla="*/ 692150 w 2235329"/>
                    <a:gd name="connsiteY0" fmla="*/ 6350 h 2198244"/>
                    <a:gd name="connsiteX1" fmla="*/ 603250 w 2235329"/>
                    <a:gd name="connsiteY1" fmla="*/ 76200 h 2198244"/>
                    <a:gd name="connsiteX2" fmla="*/ 565150 w 2235329"/>
                    <a:gd name="connsiteY2" fmla="*/ 38100 h 2198244"/>
                    <a:gd name="connsiteX3" fmla="*/ 444500 w 2235329"/>
                    <a:gd name="connsiteY3" fmla="*/ 165100 h 2198244"/>
                    <a:gd name="connsiteX4" fmla="*/ 419100 w 2235329"/>
                    <a:gd name="connsiteY4" fmla="*/ 260350 h 2198244"/>
                    <a:gd name="connsiteX5" fmla="*/ 311150 w 2235329"/>
                    <a:gd name="connsiteY5" fmla="*/ 254000 h 2198244"/>
                    <a:gd name="connsiteX6" fmla="*/ 247650 w 2235329"/>
                    <a:gd name="connsiteY6" fmla="*/ 330200 h 2198244"/>
                    <a:gd name="connsiteX7" fmla="*/ 76200 w 2235329"/>
                    <a:gd name="connsiteY7" fmla="*/ 298450 h 2198244"/>
                    <a:gd name="connsiteX8" fmla="*/ 69850 w 2235329"/>
                    <a:gd name="connsiteY8" fmla="*/ 393700 h 2198244"/>
                    <a:gd name="connsiteX9" fmla="*/ 101600 w 2235329"/>
                    <a:gd name="connsiteY9" fmla="*/ 565150 h 2198244"/>
                    <a:gd name="connsiteX10" fmla="*/ 101600 w 2235329"/>
                    <a:gd name="connsiteY10" fmla="*/ 622300 h 2198244"/>
                    <a:gd name="connsiteX11" fmla="*/ 0 w 2235329"/>
                    <a:gd name="connsiteY11" fmla="*/ 749300 h 2198244"/>
                    <a:gd name="connsiteX12" fmla="*/ 95250 w 2235329"/>
                    <a:gd name="connsiteY12" fmla="*/ 996950 h 2198244"/>
                    <a:gd name="connsiteX13" fmla="*/ 120650 w 2235329"/>
                    <a:gd name="connsiteY13" fmla="*/ 1104900 h 2198244"/>
                    <a:gd name="connsiteX14" fmla="*/ 209550 w 2235329"/>
                    <a:gd name="connsiteY14" fmla="*/ 1162050 h 2198244"/>
                    <a:gd name="connsiteX15" fmla="*/ 298450 w 2235329"/>
                    <a:gd name="connsiteY15" fmla="*/ 1174750 h 2198244"/>
                    <a:gd name="connsiteX16" fmla="*/ 501650 w 2235329"/>
                    <a:gd name="connsiteY16" fmla="*/ 1149350 h 2198244"/>
                    <a:gd name="connsiteX17" fmla="*/ 679450 w 2235329"/>
                    <a:gd name="connsiteY17" fmla="*/ 1022350 h 2198244"/>
                    <a:gd name="connsiteX18" fmla="*/ 711200 w 2235329"/>
                    <a:gd name="connsiteY18" fmla="*/ 1035050 h 2198244"/>
                    <a:gd name="connsiteX19" fmla="*/ 711200 w 2235329"/>
                    <a:gd name="connsiteY19" fmla="*/ 1035050 h 2198244"/>
                    <a:gd name="connsiteX20" fmla="*/ 742950 w 2235329"/>
                    <a:gd name="connsiteY20" fmla="*/ 1123950 h 2198244"/>
                    <a:gd name="connsiteX21" fmla="*/ 768350 w 2235329"/>
                    <a:gd name="connsiteY21" fmla="*/ 1162050 h 2198244"/>
                    <a:gd name="connsiteX22" fmla="*/ 774700 w 2235329"/>
                    <a:gd name="connsiteY22" fmla="*/ 1181100 h 2198244"/>
                    <a:gd name="connsiteX23" fmla="*/ 781050 w 2235329"/>
                    <a:gd name="connsiteY23" fmla="*/ 1212850 h 2198244"/>
                    <a:gd name="connsiteX24" fmla="*/ 787400 w 2235329"/>
                    <a:gd name="connsiteY24" fmla="*/ 1238250 h 2198244"/>
                    <a:gd name="connsiteX25" fmla="*/ 781050 w 2235329"/>
                    <a:gd name="connsiteY25" fmla="*/ 1263650 h 2198244"/>
                    <a:gd name="connsiteX26" fmla="*/ 762000 w 2235329"/>
                    <a:gd name="connsiteY26" fmla="*/ 1282700 h 2198244"/>
                    <a:gd name="connsiteX27" fmla="*/ 742950 w 2235329"/>
                    <a:gd name="connsiteY27" fmla="*/ 1308100 h 2198244"/>
                    <a:gd name="connsiteX28" fmla="*/ 723900 w 2235329"/>
                    <a:gd name="connsiteY28" fmla="*/ 1397000 h 2198244"/>
                    <a:gd name="connsiteX29" fmla="*/ 717550 w 2235329"/>
                    <a:gd name="connsiteY29" fmla="*/ 1422400 h 2198244"/>
                    <a:gd name="connsiteX30" fmla="*/ 704850 w 2235329"/>
                    <a:gd name="connsiteY30" fmla="*/ 1441450 h 2198244"/>
                    <a:gd name="connsiteX31" fmla="*/ 730250 w 2235329"/>
                    <a:gd name="connsiteY31" fmla="*/ 1479550 h 2198244"/>
                    <a:gd name="connsiteX32" fmla="*/ 742950 w 2235329"/>
                    <a:gd name="connsiteY32" fmla="*/ 1498600 h 2198244"/>
                    <a:gd name="connsiteX33" fmla="*/ 749300 w 2235329"/>
                    <a:gd name="connsiteY33" fmla="*/ 1524000 h 2198244"/>
                    <a:gd name="connsiteX34" fmla="*/ 755650 w 2235329"/>
                    <a:gd name="connsiteY34" fmla="*/ 1562100 h 2198244"/>
                    <a:gd name="connsiteX35" fmla="*/ 768350 w 2235329"/>
                    <a:gd name="connsiteY35" fmla="*/ 1587500 h 2198244"/>
                    <a:gd name="connsiteX36" fmla="*/ 774700 w 2235329"/>
                    <a:gd name="connsiteY36" fmla="*/ 1682750 h 2198244"/>
                    <a:gd name="connsiteX37" fmla="*/ 781050 w 2235329"/>
                    <a:gd name="connsiteY37" fmla="*/ 1720850 h 2198244"/>
                    <a:gd name="connsiteX38" fmla="*/ 800100 w 2235329"/>
                    <a:gd name="connsiteY38" fmla="*/ 1733550 h 2198244"/>
                    <a:gd name="connsiteX39" fmla="*/ 844550 w 2235329"/>
                    <a:gd name="connsiteY39" fmla="*/ 1714500 h 2198244"/>
                    <a:gd name="connsiteX40" fmla="*/ 889000 w 2235329"/>
                    <a:gd name="connsiteY40" fmla="*/ 1689100 h 2198244"/>
                    <a:gd name="connsiteX41" fmla="*/ 914400 w 2235329"/>
                    <a:gd name="connsiteY41" fmla="*/ 1695450 h 2198244"/>
                    <a:gd name="connsiteX42" fmla="*/ 927100 w 2235329"/>
                    <a:gd name="connsiteY42" fmla="*/ 1727200 h 2198244"/>
                    <a:gd name="connsiteX43" fmla="*/ 939800 w 2235329"/>
                    <a:gd name="connsiteY43" fmla="*/ 1746250 h 2198244"/>
                    <a:gd name="connsiteX44" fmla="*/ 946150 w 2235329"/>
                    <a:gd name="connsiteY44" fmla="*/ 1790700 h 2198244"/>
                    <a:gd name="connsiteX45" fmla="*/ 952500 w 2235329"/>
                    <a:gd name="connsiteY45" fmla="*/ 1816100 h 2198244"/>
                    <a:gd name="connsiteX46" fmla="*/ 990600 w 2235329"/>
                    <a:gd name="connsiteY46" fmla="*/ 1854200 h 2198244"/>
                    <a:gd name="connsiteX47" fmla="*/ 1003300 w 2235329"/>
                    <a:gd name="connsiteY47" fmla="*/ 1873250 h 2198244"/>
                    <a:gd name="connsiteX48" fmla="*/ 1022350 w 2235329"/>
                    <a:gd name="connsiteY48" fmla="*/ 1885950 h 2198244"/>
                    <a:gd name="connsiteX49" fmla="*/ 1060450 w 2235329"/>
                    <a:gd name="connsiteY49" fmla="*/ 1924050 h 2198244"/>
                    <a:gd name="connsiteX50" fmla="*/ 1079500 w 2235329"/>
                    <a:gd name="connsiteY50" fmla="*/ 1943100 h 2198244"/>
                    <a:gd name="connsiteX51" fmla="*/ 1098550 w 2235329"/>
                    <a:gd name="connsiteY51" fmla="*/ 1955800 h 2198244"/>
                    <a:gd name="connsiteX52" fmla="*/ 1111250 w 2235329"/>
                    <a:gd name="connsiteY52" fmla="*/ 1981200 h 2198244"/>
                    <a:gd name="connsiteX53" fmla="*/ 1130300 w 2235329"/>
                    <a:gd name="connsiteY53" fmla="*/ 1987550 h 2198244"/>
                    <a:gd name="connsiteX54" fmla="*/ 1219200 w 2235329"/>
                    <a:gd name="connsiteY54" fmla="*/ 1993900 h 2198244"/>
                    <a:gd name="connsiteX55" fmla="*/ 1257300 w 2235329"/>
                    <a:gd name="connsiteY55" fmla="*/ 2032000 h 2198244"/>
                    <a:gd name="connsiteX56" fmla="*/ 1308100 w 2235329"/>
                    <a:gd name="connsiteY56" fmla="*/ 2082800 h 2198244"/>
                    <a:gd name="connsiteX57" fmla="*/ 1320800 w 2235329"/>
                    <a:gd name="connsiteY57" fmla="*/ 2101850 h 2198244"/>
                    <a:gd name="connsiteX58" fmla="*/ 1339850 w 2235329"/>
                    <a:gd name="connsiteY58" fmla="*/ 2108200 h 2198244"/>
                    <a:gd name="connsiteX59" fmla="*/ 1454150 w 2235329"/>
                    <a:gd name="connsiteY59" fmla="*/ 2120900 h 2198244"/>
                    <a:gd name="connsiteX60" fmla="*/ 1473200 w 2235329"/>
                    <a:gd name="connsiteY60" fmla="*/ 2127250 h 2198244"/>
                    <a:gd name="connsiteX61" fmla="*/ 1498600 w 2235329"/>
                    <a:gd name="connsiteY61" fmla="*/ 2133600 h 2198244"/>
                    <a:gd name="connsiteX62" fmla="*/ 1517650 w 2235329"/>
                    <a:gd name="connsiteY62" fmla="*/ 2146300 h 2198244"/>
                    <a:gd name="connsiteX63" fmla="*/ 1536700 w 2235329"/>
                    <a:gd name="connsiteY63" fmla="*/ 2165350 h 2198244"/>
                    <a:gd name="connsiteX64" fmla="*/ 1568450 w 2235329"/>
                    <a:gd name="connsiteY64" fmla="*/ 2171700 h 2198244"/>
                    <a:gd name="connsiteX65" fmla="*/ 1625600 w 2235329"/>
                    <a:gd name="connsiteY65" fmla="*/ 2197100 h 2198244"/>
                    <a:gd name="connsiteX66" fmla="*/ 1689100 w 2235329"/>
                    <a:gd name="connsiteY66" fmla="*/ 2190750 h 2198244"/>
                    <a:gd name="connsiteX67" fmla="*/ 1695450 w 2235329"/>
                    <a:gd name="connsiteY67" fmla="*/ 2139950 h 2198244"/>
                    <a:gd name="connsiteX68" fmla="*/ 1720850 w 2235329"/>
                    <a:gd name="connsiteY68" fmla="*/ 2101850 h 2198244"/>
                    <a:gd name="connsiteX69" fmla="*/ 1733550 w 2235329"/>
                    <a:gd name="connsiteY69" fmla="*/ 2082800 h 2198244"/>
                    <a:gd name="connsiteX70" fmla="*/ 1746250 w 2235329"/>
                    <a:gd name="connsiteY70" fmla="*/ 2063750 h 2198244"/>
                    <a:gd name="connsiteX71" fmla="*/ 1765300 w 2235329"/>
                    <a:gd name="connsiteY71" fmla="*/ 2044700 h 2198244"/>
                    <a:gd name="connsiteX72" fmla="*/ 1778000 w 2235329"/>
                    <a:gd name="connsiteY72" fmla="*/ 2019300 h 2198244"/>
                    <a:gd name="connsiteX73" fmla="*/ 1790700 w 2235329"/>
                    <a:gd name="connsiteY73" fmla="*/ 2000250 h 2198244"/>
                    <a:gd name="connsiteX74" fmla="*/ 1809750 w 2235329"/>
                    <a:gd name="connsiteY74" fmla="*/ 1962150 h 2198244"/>
                    <a:gd name="connsiteX75" fmla="*/ 2006600 w 2235329"/>
                    <a:gd name="connsiteY75" fmla="*/ 1943100 h 2198244"/>
                    <a:gd name="connsiteX76" fmla="*/ 2032000 w 2235329"/>
                    <a:gd name="connsiteY76" fmla="*/ 1924050 h 2198244"/>
                    <a:gd name="connsiteX77" fmla="*/ 2038350 w 2235329"/>
                    <a:gd name="connsiteY77" fmla="*/ 1905000 h 2198244"/>
                    <a:gd name="connsiteX78" fmla="*/ 2057400 w 2235329"/>
                    <a:gd name="connsiteY78" fmla="*/ 1879600 h 2198244"/>
                    <a:gd name="connsiteX79" fmla="*/ 2070100 w 2235329"/>
                    <a:gd name="connsiteY79" fmla="*/ 1860550 h 2198244"/>
                    <a:gd name="connsiteX80" fmla="*/ 2076450 w 2235329"/>
                    <a:gd name="connsiteY80" fmla="*/ 1828800 h 2198244"/>
                    <a:gd name="connsiteX81" fmla="*/ 2089150 w 2235329"/>
                    <a:gd name="connsiteY81" fmla="*/ 1809750 h 2198244"/>
                    <a:gd name="connsiteX82" fmla="*/ 2095500 w 2235329"/>
                    <a:gd name="connsiteY82" fmla="*/ 1771650 h 2198244"/>
                    <a:gd name="connsiteX83" fmla="*/ 2101850 w 2235329"/>
                    <a:gd name="connsiteY83" fmla="*/ 1746250 h 2198244"/>
                    <a:gd name="connsiteX84" fmla="*/ 2108200 w 2235329"/>
                    <a:gd name="connsiteY84" fmla="*/ 1708150 h 2198244"/>
                    <a:gd name="connsiteX85" fmla="*/ 2133600 w 2235329"/>
                    <a:gd name="connsiteY85" fmla="*/ 1676400 h 2198244"/>
                    <a:gd name="connsiteX86" fmla="*/ 2139950 w 2235329"/>
                    <a:gd name="connsiteY86" fmla="*/ 1644650 h 2198244"/>
                    <a:gd name="connsiteX87" fmla="*/ 2171700 w 2235329"/>
                    <a:gd name="connsiteY87" fmla="*/ 1606550 h 2198244"/>
                    <a:gd name="connsiteX88" fmla="*/ 2197100 w 2235329"/>
                    <a:gd name="connsiteY88" fmla="*/ 1568450 h 2198244"/>
                    <a:gd name="connsiteX89" fmla="*/ 2203450 w 2235329"/>
                    <a:gd name="connsiteY89" fmla="*/ 1549400 h 2198244"/>
                    <a:gd name="connsiteX90" fmla="*/ 2228850 w 2235329"/>
                    <a:gd name="connsiteY90" fmla="*/ 1511300 h 2198244"/>
                    <a:gd name="connsiteX91" fmla="*/ 2228850 w 2235329"/>
                    <a:gd name="connsiteY91" fmla="*/ 1390650 h 2198244"/>
                    <a:gd name="connsiteX92" fmla="*/ 2222500 w 2235329"/>
                    <a:gd name="connsiteY92" fmla="*/ 1371600 h 2198244"/>
                    <a:gd name="connsiteX93" fmla="*/ 2203450 w 2235329"/>
                    <a:gd name="connsiteY93" fmla="*/ 1289050 h 2198244"/>
                    <a:gd name="connsiteX94" fmla="*/ 2203450 w 2235329"/>
                    <a:gd name="connsiteY94" fmla="*/ 1212850 h 2198244"/>
                    <a:gd name="connsiteX95" fmla="*/ 1993900 w 2235329"/>
                    <a:gd name="connsiteY95" fmla="*/ 1187450 h 2198244"/>
                    <a:gd name="connsiteX96" fmla="*/ 1962150 w 2235329"/>
                    <a:gd name="connsiteY96" fmla="*/ 1104900 h 2198244"/>
                    <a:gd name="connsiteX97" fmla="*/ 1949450 w 2235329"/>
                    <a:gd name="connsiteY97" fmla="*/ 889000 h 2198244"/>
                    <a:gd name="connsiteX98" fmla="*/ 2139950 w 2235329"/>
                    <a:gd name="connsiteY98" fmla="*/ 774700 h 2198244"/>
                    <a:gd name="connsiteX99" fmla="*/ 2044700 w 2235329"/>
                    <a:gd name="connsiteY99" fmla="*/ 469900 h 2198244"/>
                    <a:gd name="connsiteX100" fmla="*/ 1987550 w 2235329"/>
                    <a:gd name="connsiteY100" fmla="*/ 406400 h 2198244"/>
                    <a:gd name="connsiteX101" fmla="*/ 2038350 w 2235329"/>
                    <a:gd name="connsiteY101" fmla="*/ 285750 h 2198244"/>
                    <a:gd name="connsiteX102" fmla="*/ 1987550 w 2235329"/>
                    <a:gd name="connsiteY102" fmla="*/ 234950 h 2198244"/>
                    <a:gd name="connsiteX103" fmla="*/ 1968500 w 2235329"/>
                    <a:gd name="connsiteY103" fmla="*/ 222250 h 2198244"/>
                    <a:gd name="connsiteX104" fmla="*/ 1949450 w 2235329"/>
                    <a:gd name="connsiteY104" fmla="*/ 203200 h 2198244"/>
                    <a:gd name="connsiteX105" fmla="*/ 1924050 w 2235329"/>
                    <a:gd name="connsiteY105" fmla="*/ 196850 h 2198244"/>
                    <a:gd name="connsiteX106" fmla="*/ 1905000 w 2235329"/>
                    <a:gd name="connsiteY106" fmla="*/ 177800 h 2198244"/>
                    <a:gd name="connsiteX107" fmla="*/ 1866900 w 2235329"/>
                    <a:gd name="connsiteY107" fmla="*/ 152400 h 2198244"/>
                    <a:gd name="connsiteX108" fmla="*/ 1828800 w 2235329"/>
                    <a:gd name="connsiteY108" fmla="*/ 120650 h 2198244"/>
                    <a:gd name="connsiteX109" fmla="*/ 1797050 w 2235329"/>
                    <a:gd name="connsiteY109" fmla="*/ 114300 h 2198244"/>
                    <a:gd name="connsiteX110" fmla="*/ 1765300 w 2235329"/>
                    <a:gd name="connsiteY110" fmla="*/ 133350 h 2198244"/>
                    <a:gd name="connsiteX111" fmla="*/ 1746250 w 2235329"/>
                    <a:gd name="connsiteY111" fmla="*/ 139700 h 2198244"/>
                    <a:gd name="connsiteX112" fmla="*/ 1708150 w 2235329"/>
                    <a:gd name="connsiteY112" fmla="*/ 171450 h 2198244"/>
                    <a:gd name="connsiteX113" fmla="*/ 1689100 w 2235329"/>
                    <a:gd name="connsiteY113" fmla="*/ 184150 h 2198244"/>
                    <a:gd name="connsiteX114" fmla="*/ 1670050 w 2235329"/>
                    <a:gd name="connsiteY114" fmla="*/ 203200 h 2198244"/>
                    <a:gd name="connsiteX115" fmla="*/ 1631950 w 2235329"/>
                    <a:gd name="connsiteY115" fmla="*/ 215900 h 2198244"/>
                    <a:gd name="connsiteX116" fmla="*/ 1593850 w 2235329"/>
                    <a:gd name="connsiteY116" fmla="*/ 247650 h 2198244"/>
                    <a:gd name="connsiteX117" fmla="*/ 1555750 w 2235329"/>
                    <a:gd name="connsiteY117" fmla="*/ 266700 h 2198244"/>
                    <a:gd name="connsiteX118" fmla="*/ 1492250 w 2235329"/>
                    <a:gd name="connsiteY118" fmla="*/ 260350 h 2198244"/>
                    <a:gd name="connsiteX119" fmla="*/ 1454150 w 2235329"/>
                    <a:gd name="connsiteY119" fmla="*/ 247650 h 2198244"/>
                    <a:gd name="connsiteX120" fmla="*/ 1435100 w 2235329"/>
                    <a:gd name="connsiteY120" fmla="*/ 228600 h 2198244"/>
                    <a:gd name="connsiteX121" fmla="*/ 1416050 w 2235329"/>
                    <a:gd name="connsiteY121" fmla="*/ 215900 h 2198244"/>
                    <a:gd name="connsiteX122" fmla="*/ 1403350 w 2235329"/>
                    <a:gd name="connsiteY122" fmla="*/ 196850 h 2198244"/>
                    <a:gd name="connsiteX123" fmla="*/ 1377950 w 2235329"/>
                    <a:gd name="connsiteY123" fmla="*/ 165100 h 2198244"/>
                    <a:gd name="connsiteX124" fmla="*/ 1346200 w 2235329"/>
                    <a:gd name="connsiteY124" fmla="*/ 171450 h 2198244"/>
                    <a:gd name="connsiteX125" fmla="*/ 1308100 w 2235329"/>
                    <a:gd name="connsiteY125" fmla="*/ 184150 h 2198244"/>
                    <a:gd name="connsiteX126" fmla="*/ 1143000 w 2235329"/>
                    <a:gd name="connsiteY126" fmla="*/ 177800 h 2198244"/>
                    <a:gd name="connsiteX127" fmla="*/ 1130300 w 2235329"/>
                    <a:gd name="connsiteY127" fmla="*/ 158750 h 2198244"/>
                    <a:gd name="connsiteX128" fmla="*/ 1111250 w 2235329"/>
                    <a:gd name="connsiteY128" fmla="*/ 120650 h 2198244"/>
                    <a:gd name="connsiteX129" fmla="*/ 1085850 w 2235329"/>
                    <a:gd name="connsiteY129" fmla="*/ 114300 h 2198244"/>
                    <a:gd name="connsiteX130" fmla="*/ 1060450 w 2235329"/>
                    <a:gd name="connsiteY130" fmla="*/ 101600 h 2198244"/>
                    <a:gd name="connsiteX131" fmla="*/ 1003300 w 2235329"/>
                    <a:gd name="connsiteY131" fmla="*/ 76200 h 2198244"/>
                    <a:gd name="connsiteX132" fmla="*/ 971550 w 2235329"/>
                    <a:gd name="connsiteY132" fmla="*/ 38100 h 2198244"/>
                    <a:gd name="connsiteX133" fmla="*/ 952500 w 2235329"/>
                    <a:gd name="connsiteY133" fmla="*/ 12700 h 2198244"/>
                    <a:gd name="connsiteX134" fmla="*/ 927100 w 2235329"/>
                    <a:gd name="connsiteY134" fmla="*/ 0 h 2198244"/>
                    <a:gd name="connsiteX135" fmla="*/ 901700 w 2235329"/>
                    <a:gd name="connsiteY135" fmla="*/ 6350 h 2198244"/>
                    <a:gd name="connsiteX136" fmla="*/ 876300 w 2235329"/>
                    <a:gd name="connsiteY136" fmla="*/ 50800 h 2198244"/>
                    <a:gd name="connsiteX137" fmla="*/ 863600 w 2235329"/>
                    <a:gd name="connsiteY137" fmla="*/ 152400 h 2198244"/>
                    <a:gd name="connsiteX138" fmla="*/ 838200 w 2235329"/>
                    <a:gd name="connsiteY138" fmla="*/ 190500 h 2198244"/>
                    <a:gd name="connsiteX139" fmla="*/ 819150 w 2235329"/>
                    <a:gd name="connsiteY139" fmla="*/ 196850 h 2198244"/>
                    <a:gd name="connsiteX140" fmla="*/ 768350 w 2235329"/>
                    <a:gd name="connsiteY140" fmla="*/ 190500 h 2198244"/>
                    <a:gd name="connsiteX141" fmla="*/ 749300 w 2235329"/>
                    <a:gd name="connsiteY141" fmla="*/ 177800 h 2198244"/>
                    <a:gd name="connsiteX142" fmla="*/ 698500 w 2235329"/>
                    <a:gd name="connsiteY142" fmla="*/ 133350 h 2198244"/>
                    <a:gd name="connsiteX143" fmla="*/ 692150 w 2235329"/>
                    <a:gd name="connsiteY143" fmla="*/ 114300 h 2198244"/>
                    <a:gd name="connsiteX144" fmla="*/ 673100 w 2235329"/>
                    <a:gd name="connsiteY144" fmla="*/ 76200 h 2198244"/>
                    <a:gd name="connsiteX145" fmla="*/ 692150 w 2235329"/>
                    <a:gd name="connsiteY145" fmla="*/ 6350 h 2198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</a:cxnLst>
                  <a:rect l="l" t="t" r="r" b="b"/>
                  <a:pathLst>
                    <a:path w="2235329" h="2198244">
                      <a:moveTo>
                        <a:pt x="692150" y="6350"/>
                      </a:moveTo>
                      <a:lnTo>
                        <a:pt x="603250" y="76200"/>
                      </a:lnTo>
                      <a:lnTo>
                        <a:pt x="565150" y="38100"/>
                      </a:lnTo>
                      <a:lnTo>
                        <a:pt x="444500" y="165100"/>
                      </a:lnTo>
                      <a:lnTo>
                        <a:pt x="419100" y="260350"/>
                      </a:lnTo>
                      <a:lnTo>
                        <a:pt x="311150" y="254000"/>
                      </a:lnTo>
                      <a:lnTo>
                        <a:pt x="247650" y="330200"/>
                      </a:lnTo>
                      <a:lnTo>
                        <a:pt x="76200" y="298450"/>
                      </a:lnTo>
                      <a:lnTo>
                        <a:pt x="69850" y="393700"/>
                      </a:lnTo>
                      <a:lnTo>
                        <a:pt x="101600" y="565150"/>
                      </a:lnTo>
                      <a:lnTo>
                        <a:pt x="101600" y="622300"/>
                      </a:lnTo>
                      <a:lnTo>
                        <a:pt x="0" y="749300"/>
                      </a:lnTo>
                      <a:lnTo>
                        <a:pt x="95250" y="996950"/>
                      </a:lnTo>
                      <a:lnTo>
                        <a:pt x="120650" y="1104900"/>
                      </a:lnTo>
                      <a:lnTo>
                        <a:pt x="209550" y="1162050"/>
                      </a:lnTo>
                      <a:lnTo>
                        <a:pt x="298450" y="1174750"/>
                      </a:lnTo>
                      <a:lnTo>
                        <a:pt x="501650" y="1149350"/>
                      </a:lnTo>
                      <a:lnTo>
                        <a:pt x="679450" y="1022350"/>
                      </a:lnTo>
                      <a:lnTo>
                        <a:pt x="711200" y="1035050"/>
                      </a:lnTo>
                      <a:lnTo>
                        <a:pt x="711200" y="1035050"/>
                      </a:lnTo>
                      <a:cubicBezTo>
                        <a:pt x="713563" y="1042138"/>
                        <a:pt x="734311" y="1108112"/>
                        <a:pt x="742950" y="1123950"/>
                      </a:cubicBezTo>
                      <a:cubicBezTo>
                        <a:pt x="750259" y="1137350"/>
                        <a:pt x="763523" y="1147570"/>
                        <a:pt x="768350" y="1162050"/>
                      </a:cubicBezTo>
                      <a:cubicBezTo>
                        <a:pt x="770467" y="1168400"/>
                        <a:pt x="773077" y="1174606"/>
                        <a:pt x="774700" y="1181100"/>
                      </a:cubicBezTo>
                      <a:cubicBezTo>
                        <a:pt x="777318" y="1191571"/>
                        <a:pt x="778709" y="1202314"/>
                        <a:pt x="781050" y="1212850"/>
                      </a:cubicBezTo>
                      <a:cubicBezTo>
                        <a:pt x="782943" y="1221369"/>
                        <a:pt x="785283" y="1229783"/>
                        <a:pt x="787400" y="1238250"/>
                      </a:cubicBezTo>
                      <a:cubicBezTo>
                        <a:pt x="785283" y="1246717"/>
                        <a:pt x="785380" y="1256073"/>
                        <a:pt x="781050" y="1263650"/>
                      </a:cubicBezTo>
                      <a:cubicBezTo>
                        <a:pt x="776595" y="1271447"/>
                        <a:pt x="767844" y="1275882"/>
                        <a:pt x="762000" y="1282700"/>
                      </a:cubicBezTo>
                      <a:cubicBezTo>
                        <a:pt x="755112" y="1290735"/>
                        <a:pt x="749300" y="1299633"/>
                        <a:pt x="742950" y="1308100"/>
                      </a:cubicBezTo>
                      <a:cubicBezTo>
                        <a:pt x="728134" y="1352549"/>
                        <a:pt x="741272" y="1310141"/>
                        <a:pt x="723900" y="1397000"/>
                      </a:cubicBezTo>
                      <a:cubicBezTo>
                        <a:pt x="722188" y="1405558"/>
                        <a:pt x="720988" y="1414378"/>
                        <a:pt x="717550" y="1422400"/>
                      </a:cubicBezTo>
                      <a:cubicBezTo>
                        <a:pt x="714544" y="1429415"/>
                        <a:pt x="709083" y="1435100"/>
                        <a:pt x="704850" y="1441450"/>
                      </a:cubicBezTo>
                      <a:lnTo>
                        <a:pt x="730250" y="1479550"/>
                      </a:lnTo>
                      <a:lnTo>
                        <a:pt x="742950" y="1498600"/>
                      </a:lnTo>
                      <a:cubicBezTo>
                        <a:pt x="745067" y="1507067"/>
                        <a:pt x="747588" y="1515442"/>
                        <a:pt x="749300" y="1524000"/>
                      </a:cubicBezTo>
                      <a:cubicBezTo>
                        <a:pt x="751825" y="1536625"/>
                        <a:pt x="751950" y="1549768"/>
                        <a:pt x="755650" y="1562100"/>
                      </a:cubicBezTo>
                      <a:cubicBezTo>
                        <a:pt x="758370" y="1571167"/>
                        <a:pt x="764117" y="1579033"/>
                        <a:pt x="768350" y="1587500"/>
                      </a:cubicBezTo>
                      <a:cubicBezTo>
                        <a:pt x="770467" y="1619250"/>
                        <a:pt x="771683" y="1651073"/>
                        <a:pt x="774700" y="1682750"/>
                      </a:cubicBezTo>
                      <a:cubicBezTo>
                        <a:pt x="775921" y="1695567"/>
                        <a:pt x="775292" y="1709334"/>
                        <a:pt x="781050" y="1720850"/>
                      </a:cubicBezTo>
                      <a:cubicBezTo>
                        <a:pt x="784463" y="1727676"/>
                        <a:pt x="793750" y="1729317"/>
                        <a:pt x="800100" y="1733550"/>
                      </a:cubicBezTo>
                      <a:cubicBezTo>
                        <a:pt x="814917" y="1727200"/>
                        <a:pt x="830398" y="1722219"/>
                        <a:pt x="844550" y="1714500"/>
                      </a:cubicBezTo>
                      <a:cubicBezTo>
                        <a:pt x="904961" y="1681548"/>
                        <a:pt x="841153" y="1705049"/>
                        <a:pt x="889000" y="1689100"/>
                      </a:cubicBezTo>
                      <a:cubicBezTo>
                        <a:pt x="897467" y="1691217"/>
                        <a:pt x="908229" y="1689279"/>
                        <a:pt x="914400" y="1695450"/>
                      </a:cubicBezTo>
                      <a:cubicBezTo>
                        <a:pt x="922460" y="1703510"/>
                        <a:pt x="922002" y="1717005"/>
                        <a:pt x="927100" y="1727200"/>
                      </a:cubicBezTo>
                      <a:cubicBezTo>
                        <a:pt x="930513" y="1734026"/>
                        <a:pt x="935567" y="1739900"/>
                        <a:pt x="939800" y="1746250"/>
                      </a:cubicBezTo>
                      <a:cubicBezTo>
                        <a:pt x="941917" y="1761067"/>
                        <a:pt x="943473" y="1775974"/>
                        <a:pt x="946150" y="1790700"/>
                      </a:cubicBezTo>
                      <a:cubicBezTo>
                        <a:pt x="947711" y="1799286"/>
                        <a:pt x="947495" y="1808950"/>
                        <a:pt x="952500" y="1816100"/>
                      </a:cubicBezTo>
                      <a:cubicBezTo>
                        <a:pt x="962800" y="1830814"/>
                        <a:pt x="980637" y="1839256"/>
                        <a:pt x="990600" y="1854200"/>
                      </a:cubicBezTo>
                      <a:cubicBezTo>
                        <a:pt x="994833" y="1860550"/>
                        <a:pt x="997904" y="1867854"/>
                        <a:pt x="1003300" y="1873250"/>
                      </a:cubicBezTo>
                      <a:cubicBezTo>
                        <a:pt x="1008696" y="1878646"/>
                        <a:pt x="1016646" y="1880880"/>
                        <a:pt x="1022350" y="1885950"/>
                      </a:cubicBezTo>
                      <a:cubicBezTo>
                        <a:pt x="1035774" y="1897882"/>
                        <a:pt x="1047750" y="1911350"/>
                        <a:pt x="1060450" y="1924050"/>
                      </a:cubicBezTo>
                      <a:cubicBezTo>
                        <a:pt x="1066800" y="1930400"/>
                        <a:pt x="1072028" y="1938119"/>
                        <a:pt x="1079500" y="1943100"/>
                      </a:cubicBezTo>
                      <a:lnTo>
                        <a:pt x="1098550" y="1955800"/>
                      </a:lnTo>
                      <a:cubicBezTo>
                        <a:pt x="1102783" y="1964267"/>
                        <a:pt x="1104557" y="1974507"/>
                        <a:pt x="1111250" y="1981200"/>
                      </a:cubicBezTo>
                      <a:cubicBezTo>
                        <a:pt x="1115983" y="1985933"/>
                        <a:pt x="1123652" y="1986768"/>
                        <a:pt x="1130300" y="1987550"/>
                      </a:cubicBezTo>
                      <a:cubicBezTo>
                        <a:pt x="1159805" y="1991021"/>
                        <a:pt x="1189567" y="1991783"/>
                        <a:pt x="1219200" y="1993900"/>
                      </a:cubicBezTo>
                      <a:cubicBezTo>
                        <a:pt x="1231900" y="2006600"/>
                        <a:pt x="1247337" y="2017056"/>
                        <a:pt x="1257300" y="2032000"/>
                      </a:cubicBezTo>
                      <a:cubicBezTo>
                        <a:pt x="1287951" y="2077976"/>
                        <a:pt x="1269048" y="2063274"/>
                        <a:pt x="1308100" y="2082800"/>
                      </a:cubicBezTo>
                      <a:cubicBezTo>
                        <a:pt x="1312333" y="2089150"/>
                        <a:pt x="1314841" y="2097082"/>
                        <a:pt x="1320800" y="2101850"/>
                      </a:cubicBezTo>
                      <a:cubicBezTo>
                        <a:pt x="1326027" y="2106031"/>
                        <a:pt x="1333224" y="2107253"/>
                        <a:pt x="1339850" y="2108200"/>
                      </a:cubicBezTo>
                      <a:cubicBezTo>
                        <a:pt x="1377799" y="2113621"/>
                        <a:pt x="1416050" y="2116667"/>
                        <a:pt x="1454150" y="2120900"/>
                      </a:cubicBezTo>
                      <a:cubicBezTo>
                        <a:pt x="1460500" y="2123017"/>
                        <a:pt x="1466764" y="2125411"/>
                        <a:pt x="1473200" y="2127250"/>
                      </a:cubicBezTo>
                      <a:cubicBezTo>
                        <a:pt x="1481591" y="2129648"/>
                        <a:pt x="1490578" y="2130162"/>
                        <a:pt x="1498600" y="2133600"/>
                      </a:cubicBezTo>
                      <a:cubicBezTo>
                        <a:pt x="1505615" y="2136606"/>
                        <a:pt x="1511787" y="2141414"/>
                        <a:pt x="1517650" y="2146300"/>
                      </a:cubicBezTo>
                      <a:cubicBezTo>
                        <a:pt x="1524549" y="2152049"/>
                        <a:pt x="1528668" y="2161334"/>
                        <a:pt x="1536700" y="2165350"/>
                      </a:cubicBezTo>
                      <a:cubicBezTo>
                        <a:pt x="1546353" y="2170177"/>
                        <a:pt x="1558037" y="2168860"/>
                        <a:pt x="1568450" y="2171700"/>
                      </a:cubicBezTo>
                      <a:cubicBezTo>
                        <a:pt x="1606815" y="2182163"/>
                        <a:pt x="1599388" y="2179625"/>
                        <a:pt x="1625600" y="2197100"/>
                      </a:cubicBezTo>
                      <a:cubicBezTo>
                        <a:pt x="1646767" y="2194983"/>
                        <a:pt x="1672636" y="2204220"/>
                        <a:pt x="1689100" y="2190750"/>
                      </a:cubicBezTo>
                      <a:cubicBezTo>
                        <a:pt x="1702308" y="2179944"/>
                        <a:pt x="1689710" y="2156021"/>
                        <a:pt x="1695450" y="2139950"/>
                      </a:cubicBezTo>
                      <a:cubicBezTo>
                        <a:pt x="1700584" y="2125576"/>
                        <a:pt x="1712383" y="2114550"/>
                        <a:pt x="1720850" y="2101850"/>
                      </a:cubicBezTo>
                      <a:lnTo>
                        <a:pt x="1733550" y="2082800"/>
                      </a:lnTo>
                      <a:cubicBezTo>
                        <a:pt x="1737783" y="2076450"/>
                        <a:pt x="1740854" y="2069146"/>
                        <a:pt x="1746250" y="2063750"/>
                      </a:cubicBezTo>
                      <a:cubicBezTo>
                        <a:pt x="1752600" y="2057400"/>
                        <a:pt x="1760080" y="2052008"/>
                        <a:pt x="1765300" y="2044700"/>
                      </a:cubicBezTo>
                      <a:cubicBezTo>
                        <a:pt x="1770802" y="2036997"/>
                        <a:pt x="1773304" y="2027519"/>
                        <a:pt x="1778000" y="2019300"/>
                      </a:cubicBezTo>
                      <a:cubicBezTo>
                        <a:pt x="1781786" y="2012674"/>
                        <a:pt x="1787287" y="2007076"/>
                        <a:pt x="1790700" y="2000250"/>
                      </a:cubicBezTo>
                      <a:cubicBezTo>
                        <a:pt x="1801029" y="1979592"/>
                        <a:pt x="1791552" y="1980348"/>
                        <a:pt x="1809750" y="1962150"/>
                      </a:cubicBezTo>
                      <a:cubicBezTo>
                        <a:pt x="1854502" y="1917398"/>
                        <a:pt x="2004893" y="1943161"/>
                        <a:pt x="2006600" y="1943100"/>
                      </a:cubicBezTo>
                      <a:cubicBezTo>
                        <a:pt x="2015067" y="1936750"/>
                        <a:pt x="2025225" y="1932180"/>
                        <a:pt x="2032000" y="1924050"/>
                      </a:cubicBezTo>
                      <a:cubicBezTo>
                        <a:pt x="2036285" y="1918908"/>
                        <a:pt x="2035029" y="1910812"/>
                        <a:pt x="2038350" y="1905000"/>
                      </a:cubicBezTo>
                      <a:cubicBezTo>
                        <a:pt x="2043601" y="1895811"/>
                        <a:pt x="2051249" y="1888212"/>
                        <a:pt x="2057400" y="1879600"/>
                      </a:cubicBezTo>
                      <a:cubicBezTo>
                        <a:pt x="2061836" y="1873390"/>
                        <a:pt x="2065867" y="1866900"/>
                        <a:pt x="2070100" y="1860550"/>
                      </a:cubicBezTo>
                      <a:cubicBezTo>
                        <a:pt x="2072217" y="1849967"/>
                        <a:pt x="2072660" y="1838906"/>
                        <a:pt x="2076450" y="1828800"/>
                      </a:cubicBezTo>
                      <a:cubicBezTo>
                        <a:pt x="2079130" y="1821654"/>
                        <a:pt x="2086737" y="1816990"/>
                        <a:pt x="2089150" y="1809750"/>
                      </a:cubicBezTo>
                      <a:cubicBezTo>
                        <a:pt x="2093221" y="1797536"/>
                        <a:pt x="2092975" y="1784275"/>
                        <a:pt x="2095500" y="1771650"/>
                      </a:cubicBezTo>
                      <a:cubicBezTo>
                        <a:pt x="2097212" y="1763092"/>
                        <a:pt x="2100138" y="1754808"/>
                        <a:pt x="2101850" y="1746250"/>
                      </a:cubicBezTo>
                      <a:cubicBezTo>
                        <a:pt x="2104375" y="1733625"/>
                        <a:pt x="2102872" y="1719871"/>
                        <a:pt x="2108200" y="1708150"/>
                      </a:cubicBezTo>
                      <a:cubicBezTo>
                        <a:pt x="2113808" y="1695812"/>
                        <a:pt x="2125133" y="1686983"/>
                        <a:pt x="2133600" y="1676400"/>
                      </a:cubicBezTo>
                      <a:cubicBezTo>
                        <a:pt x="2135717" y="1665817"/>
                        <a:pt x="2136160" y="1654756"/>
                        <a:pt x="2139950" y="1644650"/>
                      </a:cubicBezTo>
                      <a:cubicBezTo>
                        <a:pt x="2146992" y="1625871"/>
                        <a:pt x="2159773" y="1621885"/>
                        <a:pt x="2171700" y="1606550"/>
                      </a:cubicBezTo>
                      <a:cubicBezTo>
                        <a:pt x="2181071" y="1594502"/>
                        <a:pt x="2192273" y="1582930"/>
                        <a:pt x="2197100" y="1568450"/>
                      </a:cubicBezTo>
                      <a:cubicBezTo>
                        <a:pt x="2199217" y="1562100"/>
                        <a:pt x="2200199" y="1555251"/>
                        <a:pt x="2203450" y="1549400"/>
                      </a:cubicBezTo>
                      <a:cubicBezTo>
                        <a:pt x="2210863" y="1536057"/>
                        <a:pt x="2228850" y="1511300"/>
                        <a:pt x="2228850" y="1511300"/>
                      </a:cubicBezTo>
                      <a:cubicBezTo>
                        <a:pt x="2235869" y="1448128"/>
                        <a:pt x="2238972" y="1456441"/>
                        <a:pt x="2228850" y="1390650"/>
                      </a:cubicBezTo>
                      <a:cubicBezTo>
                        <a:pt x="2227832" y="1384034"/>
                        <a:pt x="2224261" y="1378058"/>
                        <a:pt x="2222500" y="1371600"/>
                      </a:cubicBezTo>
                      <a:cubicBezTo>
                        <a:pt x="2221790" y="1368997"/>
                        <a:pt x="2204191" y="1301639"/>
                        <a:pt x="2203450" y="1289050"/>
                      </a:cubicBezTo>
                      <a:cubicBezTo>
                        <a:pt x="2201958" y="1263694"/>
                        <a:pt x="2203450" y="1238250"/>
                        <a:pt x="2203450" y="1212850"/>
                      </a:cubicBezTo>
                      <a:lnTo>
                        <a:pt x="1993900" y="1187450"/>
                      </a:lnTo>
                      <a:lnTo>
                        <a:pt x="1962150" y="1104900"/>
                      </a:lnTo>
                      <a:lnTo>
                        <a:pt x="1949450" y="889000"/>
                      </a:lnTo>
                      <a:lnTo>
                        <a:pt x="2139950" y="774700"/>
                      </a:lnTo>
                      <a:lnTo>
                        <a:pt x="2044700" y="469900"/>
                      </a:lnTo>
                      <a:lnTo>
                        <a:pt x="1987550" y="406400"/>
                      </a:lnTo>
                      <a:lnTo>
                        <a:pt x="2038350" y="285750"/>
                      </a:lnTo>
                      <a:cubicBezTo>
                        <a:pt x="2021417" y="268817"/>
                        <a:pt x="2005270" y="251059"/>
                        <a:pt x="1987550" y="234950"/>
                      </a:cubicBezTo>
                      <a:cubicBezTo>
                        <a:pt x="1981903" y="229816"/>
                        <a:pt x="1974363" y="227136"/>
                        <a:pt x="1968500" y="222250"/>
                      </a:cubicBezTo>
                      <a:cubicBezTo>
                        <a:pt x="1961601" y="216501"/>
                        <a:pt x="1957247" y="207655"/>
                        <a:pt x="1949450" y="203200"/>
                      </a:cubicBezTo>
                      <a:cubicBezTo>
                        <a:pt x="1941873" y="198870"/>
                        <a:pt x="1932517" y="198967"/>
                        <a:pt x="1924050" y="196850"/>
                      </a:cubicBezTo>
                      <a:cubicBezTo>
                        <a:pt x="1917700" y="190500"/>
                        <a:pt x="1912089" y="183313"/>
                        <a:pt x="1905000" y="177800"/>
                      </a:cubicBezTo>
                      <a:cubicBezTo>
                        <a:pt x="1892952" y="168429"/>
                        <a:pt x="1877693" y="163193"/>
                        <a:pt x="1866900" y="152400"/>
                      </a:cubicBezTo>
                      <a:cubicBezTo>
                        <a:pt x="1857017" y="142517"/>
                        <a:pt x="1842945" y="125954"/>
                        <a:pt x="1828800" y="120650"/>
                      </a:cubicBezTo>
                      <a:cubicBezTo>
                        <a:pt x="1818694" y="116860"/>
                        <a:pt x="1807633" y="116417"/>
                        <a:pt x="1797050" y="114300"/>
                      </a:cubicBezTo>
                      <a:cubicBezTo>
                        <a:pt x="1786467" y="120650"/>
                        <a:pt x="1776339" y="127830"/>
                        <a:pt x="1765300" y="133350"/>
                      </a:cubicBezTo>
                      <a:cubicBezTo>
                        <a:pt x="1759313" y="136343"/>
                        <a:pt x="1752237" y="136707"/>
                        <a:pt x="1746250" y="139700"/>
                      </a:cubicBezTo>
                      <a:cubicBezTo>
                        <a:pt x="1722601" y="151524"/>
                        <a:pt x="1729216" y="153895"/>
                        <a:pt x="1708150" y="171450"/>
                      </a:cubicBezTo>
                      <a:cubicBezTo>
                        <a:pt x="1702287" y="176336"/>
                        <a:pt x="1694963" y="179264"/>
                        <a:pt x="1689100" y="184150"/>
                      </a:cubicBezTo>
                      <a:cubicBezTo>
                        <a:pt x="1682201" y="189899"/>
                        <a:pt x="1677900" y="198839"/>
                        <a:pt x="1670050" y="203200"/>
                      </a:cubicBezTo>
                      <a:cubicBezTo>
                        <a:pt x="1658348" y="209701"/>
                        <a:pt x="1631950" y="215900"/>
                        <a:pt x="1631950" y="215900"/>
                      </a:cubicBezTo>
                      <a:cubicBezTo>
                        <a:pt x="1617906" y="229944"/>
                        <a:pt x="1611531" y="238809"/>
                        <a:pt x="1593850" y="247650"/>
                      </a:cubicBezTo>
                      <a:cubicBezTo>
                        <a:pt x="1541270" y="273940"/>
                        <a:pt x="1610345" y="230304"/>
                        <a:pt x="1555750" y="266700"/>
                      </a:cubicBezTo>
                      <a:cubicBezTo>
                        <a:pt x="1534583" y="264583"/>
                        <a:pt x="1513158" y="264270"/>
                        <a:pt x="1492250" y="260350"/>
                      </a:cubicBezTo>
                      <a:cubicBezTo>
                        <a:pt x="1479092" y="257883"/>
                        <a:pt x="1454150" y="247650"/>
                        <a:pt x="1454150" y="247650"/>
                      </a:cubicBezTo>
                      <a:cubicBezTo>
                        <a:pt x="1447800" y="241300"/>
                        <a:pt x="1441999" y="234349"/>
                        <a:pt x="1435100" y="228600"/>
                      </a:cubicBezTo>
                      <a:cubicBezTo>
                        <a:pt x="1429237" y="223714"/>
                        <a:pt x="1421446" y="221296"/>
                        <a:pt x="1416050" y="215900"/>
                      </a:cubicBezTo>
                      <a:cubicBezTo>
                        <a:pt x="1410654" y="210504"/>
                        <a:pt x="1407583" y="203200"/>
                        <a:pt x="1403350" y="196850"/>
                      </a:cubicBezTo>
                      <a:cubicBezTo>
                        <a:pt x="1398346" y="176834"/>
                        <a:pt x="1403002" y="165100"/>
                        <a:pt x="1377950" y="165100"/>
                      </a:cubicBezTo>
                      <a:cubicBezTo>
                        <a:pt x="1367157" y="165100"/>
                        <a:pt x="1356613" y="168610"/>
                        <a:pt x="1346200" y="171450"/>
                      </a:cubicBezTo>
                      <a:cubicBezTo>
                        <a:pt x="1333285" y="174972"/>
                        <a:pt x="1308100" y="184150"/>
                        <a:pt x="1308100" y="184150"/>
                      </a:cubicBezTo>
                      <a:cubicBezTo>
                        <a:pt x="1253067" y="182033"/>
                        <a:pt x="1197521" y="185589"/>
                        <a:pt x="1143000" y="177800"/>
                      </a:cubicBezTo>
                      <a:cubicBezTo>
                        <a:pt x="1135445" y="176721"/>
                        <a:pt x="1133713" y="165576"/>
                        <a:pt x="1130300" y="158750"/>
                      </a:cubicBezTo>
                      <a:cubicBezTo>
                        <a:pt x="1123961" y="146072"/>
                        <a:pt x="1124899" y="129749"/>
                        <a:pt x="1111250" y="120650"/>
                      </a:cubicBezTo>
                      <a:cubicBezTo>
                        <a:pt x="1103988" y="115809"/>
                        <a:pt x="1094022" y="117364"/>
                        <a:pt x="1085850" y="114300"/>
                      </a:cubicBezTo>
                      <a:cubicBezTo>
                        <a:pt x="1076987" y="110976"/>
                        <a:pt x="1069239" y="105116"/>
                        <a:pt x="1060450" y="101600"/>
                      </a:cubicBezTo>
                      <a:cubicBezTo>
                        <a:pt x="1028502" y="88821"/>
                        <a:pt x="1025854" y="94995"/>
                        <a:pt x="1003300" y="76200"/>
                      </a:cubicBezTo>
                      <a:cubicBezTo>
                        <a:pt x="982372" y="58760"/>
                        <a:pt x="986241" y="58668"/>
                        <a:pt x="971550" y="38100"/>
                      </a:cubicBezTo>
                      <a:cubicBezTo>
                        <a:pt x="965399" y="29488"/>
                        <a:pt x="960535" y="19588"/>
                        <a:pt x="952500" y="12700"/>
                      </a:cubicBezTo>
                      <a:cubicBezTo>
                        <a:pt x="945313" y="6540"/>
                        <a:pt x="935567" y="4233"/>
                        <a:pt x="927100" y="0"/>
                      </a:cubicBezTo>
                      <a:cubicBezTo>
                        <a:pt x="918633" y="2117"/>
                        <a:pt x="909277" y="2020"/>
                        <a:pt x="901700" y="6350"/>
                      </a:cubicBezTo>
                      <a:cubicBezTo>
                        <a:pt x="882091" y="17555"/>
                        <a:pt x="879374" y="30309"/>
                        <a:pt x="876300" y="50800"/>
                      </a:cubicBezTo>
                      <a:cubicBezTo>
                        <a:pt x="871237" y="84553"/>
                        <a:pt x="882532" y="124002"/>
                        <a:pt x="863600" y="152400"/>
                      </a:cubicBezTo>
                      <a:cubicBezTo>
                        <a:pt x="855133" y="165100"/>
                        <a:pt x="852680" y="185673"/>
                        <a:pt x="838200" y="190500"/>
                      </a:cubicBezTo>
                      <a:lnTo>
                        <a:pt x="819150" y="196850"/>
                      </a:lnTo>
                      <a:cubicBezTo>
                        <a:pt x="802217" y="194733"/>
                        <a:pt x="784814" y="194990"/>
                        <a:pt x="768350" y="190500"/>
                      </a:cubicBezTo>
                      <a:cubicBezTo>
                        <a:pt x="760987" y="188492"/>
                        <a:pt x="755405" y="182379"/>
                        <a:pt x="749300" y="177800"/>
                      </a:cubicBezTo>
                      <a:cubicBezTo>
                        <a:pt x="718290" y="154543"/>
                        <a:pt x="721997" y="156847"/>
                        <a:pt x="698500" y="133350"/>
                      </a:cubicBezTo>
                      <a:cubicBezTo>
                        <a:pt x="696383" y="127000"/>
                        <a:pt x="695143" y="120287"/>
                        <a:pt x="692150" y="114300"/>
                      </a:cubicBezTo>
                      <a:cubicBezTo>
                        <a:pt x="684429" y="98858"/>
                        <a:pt x="674240" y="94441"/>
                        <a:pt x="673100" y="76200"/>
                      </a:cubicBezTo>
                      <a:cubicBezTo>
                        <a:pt x="671384" y="48737"/>
                        <a:pt x="673100" y="21167"/>
                        <a:pt x="692150" y="6350"/>
                      </a:cubicBezTo>
                      <a:close/>
                    </a:path>
                  </a:pathLst>
                </a:custGeom>
                <a:solidFill>
                  <a:srgbClr val="00A1D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3" name="자유형 122"/>
                <p:cNvSpPr/>
                <p:nvPr/>
              </p:nvSpPr>
              <p:spPr>
                <a:xfrm>
                  <a:off x="5600700" y="4013200"/>
                  <a:ext cx="1720850" cy="2197100"/>
                </a:xfrm>
                <a:custGeom>
                  <a:avLst/>
                  <a:gdLst>
                    <a:gd name="connsiteX0" fmla="*/ 1377950 w 1720850"/>
                    <a:gd name="connsiteY0" fmla="*/ 450850 h 2197100"/>
                    <a:gd name="connsiteX1" fmla="*/ 1339850 w 1720850"/>
                    <a:gd name="connsiteY1" fmla="*/ 361950 h 2197100"/>
                    <a:gd name="connsiteX2" fmla="*/ 1212850 w 1720850"/>
                    <a:gd name="connsiteY2" fmla="*/ 323850 h 2197100"/>
                    <a:gd name="connsiteX3" fmla="*/ 1111250 w 1720850"/>
                    <a:gd name="connsiteY3" fmla="*/ 209550 h 2197100"/>
                    <a:gd name="connsiteX4" fmla="*/ 1022350 w 1720850"/>
                    <a:gd name="connsiteY4" fmla="*/ 152400 h 2197100"/>
                    <a:gd name="connsiteX5" fmla="*/ 971550 w 1720850"/>
                    <a:gd name="connsiteY5" fmla="*/ 114300 h 2197100"/>
                    <a:gd name="connsiteX6" fmla="*/ 920750 w 1720850"/>
                    <a:gd name="connsiteY6" fmla="*/ 95250 h 2197100"/>
                    <a:gd name="connsiteX7" fmla="*/ 882650 w 1720850"/>
                    <a:gd name="connsiteY7" fmla="*/ 44450 h 2197100"/>
                    <a:gd name="connsiteX8" fmla="*/ 781050 w 1720850"/>
                    <a:gd name="connsiteY8" fmla="*/ 44450 h 2197100"/>
                    <a:gd name="connsiteX9" fmla="*/ 698500 w 1720850"/>
                    <a:gd name="connsiteY9" fmla="*/ 0 h 2197100"/>
                    <a:gd name="connsiteX10" fmla="*/ 603250 w 1720850"/>
                    <a:gd name="connsiteY10" fmla="*/ 6350 h 2197100"/>
                    <a:gd name="connsiteX11" fmla="*/ 482600 w 1720850"/>
                    <a:gd name="connsiteY11" fmla="*/ 19050 h 2197100"/>
                    <a:gd name="connsiteX12" fmla="*/ 419100 w 1720850"/>
                    <a:gd name="connsiteY12" fmla="*/ 19050 h 2197100"/>
                    <a:gd name="connsiteX13" fmla="*/ 355600 w 1720850"/>
                    <a:gd name="connsiteY13" fmla="*/ 76200 h 2197100"/>
                    <a:gd name="connsiteX14" fmla="*/ 260350 w 1720850"/>
                    <a:gd name="connsiteY14" fmla="*/ 292100 h 2197100"/>
                    <a:gd name="connsiteX15" fmla="*/ 146050 w 1720850"/>
                    <a:gd name="connsiteY15" fmla="*/ 438150 h 2197100"/>
                    <a:gd name="connsiteX16" fmla="*/ 76200 w 1720850"/>
                    <a:gd name="connsiteY16" fmla="*/ 520700 h 2197100"/>
                    <a:gd name="connsiteX17" fmla="*/ 31750 w 1720850"/>
                    <a:gd name="connsiteY17" fmla="*/ 628650 h 2197100"/>
                    <a:gd name="connsiteX18" fmla="*/ 88900 w 1720850"/>
                    <a:gd name="connsiteY18" fmla="*/ 692150 h 2197100"/>
                    <a:gd name="connsiteX19" fmla="*/ 107950 w 1720850"/>
                    <a:gd name="connsiteY19" fmla="*/ 704850 h 2197100"/>
                    <a:gd name="connsiteX20" fmla="*/ 114300 w 1720850"/>
                    <a:gd name="connsiteY20" fmla="*/ 723900 h 2197100"/>
                    <a:gd name="connsiteX21" fmla="*/ 177800 w 1720850"/>
                    <a:gd name="connsiteY21" fmla="*/ 996950 h 2197100"/>
                    <a:gd name="connsiteX22" fmla="*/ 0 w 1720850"/>
                    <a:gd name="connsiteY22" fmla="*/ 1111250 h 2197100"/>
                    <a:gd name="connsiteX23" fmla="*/ 6350 w 1720850"/>
                    <a:gd name="connsiteY23" fmla="*/ 1346200 h 2197100"/>
                    <a:gd name="connsiteX24" fmla="*/ 50800 w 1720850"/>
                    <a:gd name="connsiteY24" fmla="*/ 1416050 h 2197100"/>
                    <a:gd name="connsiteX25" fmla="*/ 260350 w 1720850"/>
                    <a:gd name="connsiteY25" fmla="*/ 1435100 h 2197100"/>
                    <a:gd name="connsiteX26" fmla="*/ 311150 w 1720850"/>
                    <a:gd name="connsiteY26" fmla="*/ 1454150 h 2197100"/>
                    <a:gd name="connsiteX27" fmla="*/ 330200 w 1720850"/>
                    <a:gd name="connsiteY27" fmla="*/ 1460500 h 2197100"/>
                    <a:gd name="connsiteX28" fmla="*/ 361950 w 1720850"/>
                    <a:gd name="connsiteY28" fmla="*/ 1466850 h 2197100"/>
                    <a:gd name="connsiteX29" fmla="*/ 387350 w 1720850"/>
                    <a:gd name="connsiteY29" fmla="*/ 1473200 h 2197100"/>
                    <a:gd name="connsiteX30" fmla="*/ 400050 w 1720850"/>
                    <a:gd name="connsiteY30" fmla="*/ 1492250 h 2197100"/>
                    <a:gd name="connsiteX31" fmla="*/ 431800 w 1720850"/>
                    <a:gd name="connsiteY31" fmla="*/ 1530350 h 2197100"/>
                    <a:gd name="connsiteX32" fmla="*/ 457200 w 1720850"/>
                    <a:gd name="connsiteY32" fmla="*/ 1568450 h 2197100"/>
                    <a:gd name="connsiteX33" fmla="*/ 495300 w 1720850"/>
                    <a:gd name="connsiteY33" fmla="*/ 1593850 h 2197100"/>
                    <a:gd name="connsiteX34" fmla="*/ 533400 w 1720850"/>
                    <a:gd name="connsiteY34" fmla="*/ 1606550 h 2197100"/>
                    <a:gd name="connsiteX35" fmla="*/ 546100 w 1720850"/>
                    <a:gd name="connsiteY35" fmla="*/ 1625600 h 2197100"/>
                    <a:gd name="connsiteX36" fmla="*/ 698500 w 1720850"/>
                    <a:gd name="connsiteY36" fmla="*/ 1739900 h 2197100"/>
                    <a:gd name="connsiteX37" fmla="*/ 749300 w 1720850"/>
                    <a:gd name="connsiteY37" fmla="*/ 1765300 h 2197100"/>
                    <a:gd name="connsiteX38" fmla="*/ 768350 w 1720850"/>
                    <a:gd name="connsiteY38" fmla="*/ 1771650 h 2197100"/>
                    <a:gd name="connsiteX39" fmla="*/ 774700 w 1720850"/>
                    <a:gd name="connsiteY39" fmla="*/ 1790700 h 2197100"/>
                    <a:gd name="connsiteX40" fmla="*/ 793750 w 1720850"/>
                    <a:gd name="connsiteY40" fmla="*/ 1803400 h 2197100"/>
                    <a:gd name="connsiteX41" fmla="*/ 806450 w 1720850"/>
                    <a:gd name="connsiteY41" fmla="*/ 1822450 h 2197100"/>
                    <a:gd name="connsiteX42" fmla="*/ 831850 w 1720850"/>
                    <a:gd name="connsiteY42" fmla="*/ 1847850 h 2197100"/>
                    <a:gd name="connsiteX43" fmla="*/ 857250 w 1720850"/>
                    <a:gd name="connsiteY43" fmla="*/ 1898650 h 2197100"/>
                    <a:gd name="connsiteX44" fmla="*/ 869950 w 1720850"/>
                    <a:gd name="connsiteY44" fmla="*/ 1936750 h 2197100"/>
                    <a:gd name="connsiteX45" fmla="*/ 876300 w 1720850"/>
                    <a:gd name="connsiteY45" fmla="*/ 1987550 h 2197100"/>
                    <a:gd name="connsiteX46" fmla="*/ 914400 w 1720850"/>
                    <a:gd name="connsiteY46" fmla="*/ 2006600 h 2197100"/>
                    <a:gd name="connsiteX47" fmla="*/ 1022350 w 1720850"/>
                    <a:gd name="connsiteY47" fmla="*/ 2012950 h 2197100"/>
                    <a:gd name="connsiteX48" fmla="*/ 1047750 w 1720850"/>
                    <a:gd name="connsiteY48" fmla="*/ 2051050 h 2197100"/>
                    <a:gd name="connsiteX49" fmla="*/ 1060450 w 1720850"/>
                    <a:gd name="connsiteY49" fmla="*/ 2076450 h 2197100"/>
                    <a:gd name="connsiteX50" fmla="*/ 1085850 w 1720850"/>
                    <a:gd name="connsiteY50" fmla="*/ 2089150 h 2197100"/>
                    <a:gd name="connsiteX51" fmla="*/ 1104900 w 1720850"/>
                    <a:gd name="connsiteY51" fmla="*/ 2127250 h 2197100"/>
                    <a:gd name="connsiteX52" fmla="*/ 1143000 w 1720850"/>
                    <a:gd name="connsiteY52" fmla="*/ 2139950 h 2197100"/>
                    <a:gd name="connsiteX53" fmla="*/ 1162050 w 1720850"/>
                    <a:gd name="connsiteY53" fmla="*/ 2159000 h 2197100"/>
                    <a:gd name="connsiteX54" fmla="*/ 1200150 w 1720850"/>
                    <a:gd name="connsiteY54" fmla="*/ 2171700 h 2197100"/>
                    <a:gd name="connsiteX55" fmla="*/ 1219200 w 1720850"/>
                    <a:gd name="connsiteY55" fmla="*/ 2178050 h 2197100"/>
                    <a:gd name="connsiteX56" fmla="*/ 1238250 w 1720850"/>
                    <a:gd name="connsiteY56" fmla="*/ 2190750 h 2197100"/>
                    <a:gd name="connsiteX57" fmla="*/ 1301750 w 1720850"/>
                    <a:gd name="connsiteY57" fmla="*/ 2197100 h 2197100"/>
                    <a:gd name="connsiteX58" fmla="*/ 1308100 w 1720850"/>
                    <a:gd name="connsiteY58" fmla="*/ 2120900 h 2197100"/>
                    <a:gd name="connsiteX59" fmla="*/ 1365250 w 1720850"/>
                    <a:gd name="connsiteY59" fmla="*/ 2051050 h 2197100"/>
                    <a:gd name="connsiteX60" fmla="*/ 1384300 w 1720850"/>
                    <a:gd name="connsiteY60" fmla="*/ 2032000 h 2197100"/>
                    <a:gd name="connsiteX61" fmla="*/ 1517650 w 1720850"/>
                    <a:gd name="connsiteY61" fmla="*/ 2025650 h 2197100"/>
                    <a:gd name="connsiteX62" fmla="*/ 1574800 w 1720850"/>
                    <a:gd name="connsiteY62" fmla="*/ 2019300 h 2197100"/>
                    <a:gd name="connsiteX63" fmla="*/ 1587500 w 1720850"/>
                    <a:gd name="connsiteY63" fmla="*/ 2000250 h 2197100"/>
                    <a:gd name="connsiteX64" fmla="*/ 1581150 w 1720850"/>
                    <a:gd name="connsiteY64" fmla="*/ 1974850 h 2197100"/>
                    <a:gd name="connsiteX65" fmla="*/ 1568450 w 1720850"/>
                    <a:gd name="connsiteY65" fmla="*/ 1924050 h 2197100"/>
                    <a:gd name="connsiteX66" fmla="*/ 1574800 w 1720850"/>
                    <a:gd name="connsiteY66" fmla="*/ 1816100 h 2197100"/>
                    <a:gd name="connsiteX67" fmla="*/ 1581150 w 1720850"/>
                    <a:gd name="connsiteY67" fmla="*/ 1784350 h 2197100"/>
                    <a:gd name="connsiteX68" fmla="*/ 1587500 w 1720850"/>
                    <a:gd name="connsiteY68" fmla="*/ 1733550 h 2197100"/>
                    <a:gd name="connsiteX69" fmla="*/ 1612900 w 1720850"/>
                    <a:gd name="connsiteY69" fmla="*/ 1638300 h 2197100"/>
                    <a:gd name="connsiteX70" fmla="*/ 1619250 w 1720850"/>
                    <a:gd name="connsiteY70" fmla="*/ 1619250 h 2197100"/>
                    <a:gd name="connsiteX71" fmla="*/ 1651000 w 1720850"/>
                    <a:gd name="connsiteY71" fmla="*/ 1581150 h 2197100"/>
                    <a:gd name="connsiteX72" fmla="*/ 1670050 w 1720850"/>
                    <a:gd name="connsiteY72" fmla="*/ 1524000 h 2197100"/>
                    <a:gd name="connsiteX73" fmla="*/ 1708150 w 1720850"/>
                    <a:gd name="connsiteY73" fmla="*/ 1485900 h 2197100"/>
                    <a:gd name="connsiteX74" fmla="*/ 1676400 w 1720850"/>
                    <a:gd name="connsiteY74" fmla="*/ 1282700 h 2197100"/>
                    <a:gd name="connsiteX75" fmla="*/ 1689100 w 1720850"/>
                    <a:gd name="connsiteY75" fmla="*/ 1168400 h 2197100"/>
                    <a:gd name="connsiteX76" fmla="*/ 1695450 w 1720850"/>
                    <a:gd name="connsiteY76" fmla="*/ 1149350 h 2197100"/>
                    <a:gd name="connsiteX77" fmla="*/ 1701800 w 1720850"/>
                    <a:gd name="connsiteY77" fmla="*/ 1117600 h 2197100"/>
                    <a:gd name="connsiteX78" fmla="*/ 1720850 w 1720850"/>
                    <a:gd name="connsiteY78" fmla="*/ 1047750 h 2197100"/>
                    <a:gd name="connsiteX79" fmla="*/ 1701800 w 1720850"/>
                    <a:gd name="connsiteY79" fmla="*/ 1035050 h 2197100"/>
                    <a:gd name="connsiteX80" fmla="*/ 1682750 w 1720850"/>
                    <a:gd name="connsiteY80" fmla="*/ 1028700 h 2197100"/>
                    <a:gd name="connsiteX81" fmla="*/ 1657350 w 1720850"/>
                    <a:gd name="connsiteY81" fmla="*/ 990600 h 2197100"/>
                    <a:gd name="connsiteX82" fmla="*/ 1651000 w 1720850"/>
                    <a:gd name="connsiteY82" fmla="*/ 971550 h 2197100"/>
                    <a:gd name="connsiteX83" fmla="*/ 1638300 w 1720850"/>
                    <a:gd name="connsiteY83" fmla="*/ 914400 h 2197100"/>
                    <a:gd name="connsiteX84" fmla="*/ 1612900 w 1720850"/>
                    <a:gd name="connsiteY84" fmla="*/ 876300 h 2197100"/>
                    <a:gd name="connsiteX85" fmla="*/ 1593850 w 1720850"/>
                    <a:gd name="connsiteY85" fmla="*/ 825500 h 2197100"/>
                    <a:gd name="connsiteX86" fmla="*/ 1574800 w 1720850"/>
                    <a:gd name="connsiteY86" fmla="*/ 806450 h 2197100"/>
                    <a:gd name="connsiteX87" fmla="*/ 1549400 w 1720850"/>
                    <a:gd name="connsiteY87" fmla="*/ 768350 h 2197100"/>
                    <a:gd name="connsiteX88" fmla="*/ 1517650 w 1720850"/>
                    <a:gd name="connsiteY88" fmla="*/ 736600 h 2197100"/>
                    <a:gd name="connsiteX89" fmla="*/ 1492250 w 1720850"/>
                    <a:gd name="connsiteY89" fmla="*/ 698500 h 2197100"/>
                    <a:gd name="connsiteX90" fmla="*/ 1473200 w 1720850"/>
                    <a:gd name="connsiteY90" fmla="*/ 679450 h 2197100"/>
                    <a:gd name="connsiteX91" fmla="*/ 1454150 w 1720850"/>
                    <a:gd name="connsiteY91" fmla="*/ 654050 h 2197100"/>
                    <a:gd name="connsiteX92" fmla="*/ 1441450 w 1720850"/>
                    <a:gd name="connsiteY92" fmla="*/ 635000 h 2197100"/>
                    <a:gd name="connsiteX93" fmla="*/ 1409700 w 1720850"/>
                    <a:gd name="connsiteY93" fmla="*/ 596900 h 2197100"/>
                    <a:gd name="connsiteX94" fmla="*/ 1403350 w 1720850"/>
                    <a:gd name="connsiteY94" fmla="*/ 571500 h 2197100"/>
                    <a:gd name="connsiteX95" fmla="*/ 1371600 w 1720850"/>
                    <a:gd name="connsiteY95" fmla="*/ 527050 h 2197100"/>
                    <a:gd name="connsiteX96" fmla="*/ 1377950 w 1720850"/>
                    <a:gd name="connsiteY96" fmla="*/ 450850 h 2197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1720850" h="2197100">
                      <a:moveTo>
                        <a:pt x="1377950" y="450850"/>
                      </a:moveTo>
                      <a:lnTo>
                        <a:pt x="1339850" y="361950"/>
                      </a:lnTo>
                      <a:lnTo>
                        <a:pt x="1212850" y="323850"/>
                      </a:lnTo>
                      <a:lnTo>
                        <a:pt x="1111250" y="209550"/>
                      </a:lnTo>
                      <a:lnTo>
                        <a:pt x="1022350" y="152400"/>
                      </a:lnTo>
                      <a:lnTo>
                        <a:pt x="971550" y="114300"/>
                      </a:lnTo>
                      <a:lnTo>
                        <a:pt x="920750" y="95250"/>
                      </a:lnTo>
                      <a:lnTo>
                        <a:pt x="882650" y="44450"/>
                      </a:lnTo>
                      <a:lnTo>
                        <a:pt x="781050" y="44450"/>
                      </a:lnTo>
                      <a:lnTo>
                        <a:pt x="698500" y="0"/>
                      </a:lnTo>
                      <a:lnTo>
                        <a:pt x="603250" y="6350"/>
                      </a:lnTo>
                      <a:lnTo>
                        <a:pt x="482600" y="19050"/>
                      </a:lnTo>
                      <a:lnTo>
                        <a:pt x="419100" y="19050"/>
                      </a:lnTo>
                      <a:lnTo>
                        <a:pt x="355600" y="76200"/>
                      </a:lnTo>
                      <a:lnTo>
                        <a:pt x="260350" y="292100"/>
                      </a:lnTo>
                      <a:lnTo>
                        <a:pt x="146050" y="438150"/>
                      </a:lnTo>
                      <a:lnTo>
                        <a:pt x="76200" y="520700"/>
                      </a:lnTo>
                      <a:lnTo>
                        <a:pt x="31750" y="628650"/>
                      </a:lnTo>
                      <a:cubicBezTo>
                        <a:pt x="40003" y="638278"/>
                        <a:pt x="72476" y="678463"/>
                        <a:pt x="88900" y="692150"/>
                      </a:cubicBezTo>
                      <a:cubicBezTo>
                        <a:pt x="94763" y="697036"/>
                        <a:pt x="101600" y="700617"/>
                        <a:pt x="107950" y="704850"/>
                      </a:cubicBezTo>
                      <a:lnTo>
                        <a:pt x="114300" y="723900"/>
                      </a:lnTo>
                      <a:lnTo>
                        <a:pt x="177800" y="996950"/>
                      </a:lnTo>
                      <a:lnTo>
                        <a:pt x="0" y="1111250"/>
                      </a:lnTo>
                      <a:lnTo>
                        <a:pt x="6350" y="1346200"/>
                      </a:lnTo>
                      <a:lnTo>
                        <a:pt x="50800" y="1416050"/>
                      </a:lnTo>
                      <a:lnTo>
                        <a:pt x="260350" y="1435100"/>
                      </a:lnTo>
                      <a:lnTo>
                        <a:pt x="311150" y="1454150"/>
                      </a:lnTo>
                      <a:cubicBezTo>
                        <a:pt x="317440" y="1456437"/>
                        <a:pt x="323706" y="1458877"/>
                        <a:pt x="330200" y="1460500"/>
                      </a:cubicBezTo>
                      <a:cubicBezTo>
                        <a:pt x="340671" y="1463118"/>
                        <a:pt x="351414" y="1464509"/>
                        <a:pt x="361950" y="1466850"/>
                      </a:cubicBezTo>
                      <a:cubicBezTo>
                        <a:pt x="370469" y="1468743"/>
                        <a:pt x="378883" y="1471083"/>
                        <a:pt x="387350" y="1473200"/>
                      </a:cubicBezTo>
                      <a:cubicBezTo>
                        <a:pt x="391583" y="1479550"/>
                        <a:pt x="395164" y="1486387"/>
                        <a:pt x="400050" y="1492250"/>
                      </a:cubicBezTo>
                      <a:cubicBezTo>
                        <a:pt x="417605" y="1513316"/>
                        <a:pt x="419976" y="1506701"/>
                        <a:pt x="431800" y="1530350"/>
                      </a:cubicBezTo>
                      <a:cubicBezTo>
                        <a:pt x="445286" y="1557321"/>
                        <a:pt x="427653" y="1545469"/>
                        <a:pt x="457200" y="1568450"/>
                      </a:cubicBezTo>
                      <a:cubicBezTo>
                        <a:pt x="469248" y="1577821"/>
                        <a:pt x="480820" y="1589023"/>
                        <a:pt x="495300" y="1593850"/>
                      </a:cubicBezTo>
                      <a:lnTo>
                        <a:pt x="533400" y="1606550"/>
                      </a:lnTo>
                      <a:lnTo>
                        <a:pt x="546100" y="1625600"/>
                      </a:lnTo>
                      <a:lnTo>
                        <a:pt x="698500" y="1739900"/>
                      </a:lnTo>
                      <a:cubicBezTo>
                        <a:pt x="715433" y="1748367"/>
                        <a:pt x="732065" y="1757466"/>
                        <a:pt x="749300" y="1765300"/>
                      </a:cubicBezTo>
                      <a:cubicBezTo>
                        <a:pt x="755394" y="1768070"/>
                        <a:pt x="763617" y="1766917"/>
                        <a:pt x="768350" y="1771650"/>
                      </a:cubicBezTo>
                      <a:cubicBezTo>
                        <a:pt x="773083" y="1776383"/>
                        <a:pt x="770519" y="1785473"/>
                        <a:pt x="774700" y="1790700"/>
                      </a:cubicBezTo>
                      <a:cubicBezTo>
                        <a:pt x="779468" y="1796659"/>
                        <a:pt x="787400" y="1799167"/>
                        <a:pt x="793750" y="1803400"/>
                      </a:cubicBezTo>
                      <a:cubicBezTo>
                        <a:pt x="797983" y="1809750"/>
                        <a:pt x="801483" y="1816656"/>
                        <a:pt x="806450" y="1822450"/>
                      </a:cubicBezTo>
                      <a:cubicBezTo>
                        <a:pt x="814242" y="1831541"/>
                        <a:pt x="826035" y="1837383"/>
                        <a:pt x="831850" y="1847850"/>
                      </a:cubicBezTo>
                      <a:cubicBezTo>
                        <a:pt x="872406" y="1920851"/>
                        <a:pt x="803573" y="1844973"/>
                        <a:pt x="857250" y="1898650"/>
                      </a:cubicBezTo>
                      <a:cubicBezTo>
                        <a:pt x="861483" y="1911350"/>
                        <a:pt x="868290" y="1923466"/>
                        <a:pt x="869950" y="1936750"/>
                      </a:cubicBezTo>
                      <a:cubicBezTo>
                        <a:pt x="872067" y="1953683"/>
                        <a:pt x="869962" y="1971705"/>
                        <a:pt x="876300" y="1987550"/>
                      </a:cubicBezTo>
                      <a:cubicBezTo>
                        <a:pt x="879199" y="1994797"/>
                        <a:pt x="907160" y="2005876"/>
                        <a:pt x="914400" y="2006600"/>
                      </a:cubicBezTo>
                      <a:cubicBezTo>
                        <a:pt x="950267" y="2010187"/>
                        <a:pt x="986367" y="2010833"/>
                        <a:pt x="1022350" y="2012950"/>
                      </a:cubicBezTo>
                      <a:cubicBezTo>
                        <a:pt x="1030817" y="2025650"/>
                        <a:pt x="1040924" y="2037398"/>
                        <a:pt x="1047750" y="2051050"/>
                      </a:cubicBezTo>
                      <a:cubicBezTo>
                        <a:pt x="1051983" y="2059517"/>
                        <a:pt x="1053757" y="2069757"/>
                        <a:pt x="1060450" y="2076450"/>
                      </a:cubicBezTo>
                      <a:cubicBezTo>
                        <a:pt x="1067143" y="2083143"/>
                        <a:pt x="1077383" y="2084917"/>
                        <a:pt x="1085850" y="2089150"/>
                      </a:cubicBezTo>
                      <a:cubicBezTo>
                        <a:pt x="1089310" y="2099530"/>
                        <a:pt x="1094534" y="2120771"/>
                        <a:pt x="1104900" y="2127250"/>
                      </a:cubicBezTo>
                      <a:cubicBezTo>
                        <a:pt x="1116252" y="2134345"/>
                        <a:pt x="1143000" y="2139950"/>
                        <a:pt x="1143000" y="2139950"/>
                      </a:cubicBezTo>
                      <a:cubicBezTo>
                        <a:pt x="1149350" y="2146300"/>
                        <a:pt x="1154200" y="2154639"/>
                        <a:pt x="1162050" y="2159000"/>
                      </a:cubicBezTo>
                      <a:cubicBezTo>
                        <a:pt x="1173752" y="2165501"/>
                        <a:pt x="1187450" y="2167467"/>
                        <a:pt x="1200150" y="2171700"/>
                      </a:cubicBezTo>
                      <a:cubicBezTo>
                        <a:pt x="1206500" y="2173817"/>
                        <a:pt x="1213631" y="2174337"/>
                        <a:pt x="1219200" y="2178050"/>
                      </a:cubicBezTo>
                      <a:cubicBezTo>
                        <a:pt x="1225550" y="2182283"/>
                        <a:pt x="1230814" y="2189034"/>
                        <a:pt x="1238250" y="2190750"/>
                      </a:cubicBezTo>
                      <a:cubicBezTo>
                        <a:pt x="1258977" y="2195533"/>
                        <a:pt x="1301750" y="2197100"/>
                        <a:pt x="1301750" y="2197100"/>
                      </a:cubicBezTo>
                      <a:lnTo>
                        <a:pt x="1308100" y="2120900"/>
                      </a:lnTo>
                      <a:cubicBezTo>
                        <a:pt x="1379008" y="2014538"/>
                        <a:pt x="1317625" y="2090738"/>
                        <a:pt x="1365250" y="2051050"/>
                      </a:cubicBezTo>
                      <a:cubicBezTo>
                        <a:pt x="1372149" y="2045301"/>
                        <a:pt x="1375442" y="2033476"/>
                        <a:pt x="1384300" y="2032000"/>
                      </a:cubicBezTo>
                      <a:cubicBezTo>
                        <a:pt x="1428195" y="2024684"/>
                        <a:pt x="1473200" y="2027767"/>
                        <a:pt x="1517650" y="2025650"/>
                      </a:cubicBezTo>
                      <a:cubicBezTo>
                        <a:pt x="1536700" y="2023533"/>
                        <a:pt x="1556787" y="2025850"/>
                        <a:pt x="1574800" y="2019300"/>
                      </a:cubicBezTo>
                      <a:cubicBezTo>
                        <a:pt x="1581972" y="2016692"/>
                        <a:pt x="1586421" y="2007805"/>
                        <a:pt x="1587500" y="2000250"/>
                      </a:cubicBezTo>
                      <a:cubicBezTo>
                        <a:pt x="1588734" y="1991610"/>
                        <a:pt x="1583548" y="1983241"/>
                        <a:pt x="1581150" y="1974850"/>
                      </a:cubicBezTo>
                      <a:cubicBezTo>
                        <a:pt x="1568133" y="1929289"/>
                        <a:pt x="1581360" y="1988601"/>
                        <a:pt x="1568450" y="1924050"/>
                      </a:cubicBezTo>
                      <a:cubicBezTo>
                        <a:pt x="1570567" y="1888067"/>
                        <a:pt x="1571537" y="1851998"/>
                        <a:pt x="1574800" y="1816100"/>
                      </a:cubicBezTo>
                      <a:cubicBezTo>
                        <a:pt x="1575777" y="1805351"/>
                        <a:pt x="1579509" y="1795017"/>
                        <a:pt x="1581150" y="1784350"/>
                      </a:cubicBezTo>
                      <a:cubicBezTo>
                        <a:pt x="1583745" y="1767483"/>
                        <a:pt x="1585802" y="1750530"/>
                        <a:pt x="1587500" y="1733550"/>
                      </a:cubicBezTo>
                      <a:cubicBezTo>
                        <a:pt x="1596173" y="1646824"/>
                        <a:pt x="1575272" y="1675928"/>
                        <a:pt x="1612900" y="1638300"/>
                      </a:cubicBezTo>
                      <a:cubicBezTo>
                        <a:pt x="1615017" y="1631950"/>
                        <a:pt x="1616257" y="1625237"/>
                        <a:pt x="1619250" y="1619250"/>
                      </a:cubicBezTo>
                      <a:cubicBezTo>
                        <a:pt x="1628091" y="1601569"/>
                        <a:pt x="1636956" y="1595194"/>
                        <a:pt x="1651000" y="1581150"/>
                      </a:cubicBezTo>
                      <a:cubicBezTo>
                        <a:pt x="1654884" y="1565615"/>
                        <a:pt x="1660941" y="1536525"/>
                        <a:pt x="1670050" y="1524000"/>
                      </a:cubicBezTo>
                      <a:cubicBezTo>
                        <a:pt x="1680614" y="1509475"/>
                        <a:pt x="1708150" y="1485900"/>
                        <a:pt x="1708150" y="1485900"/>
                      </a:cubicBezTo>
                      <a:lnTo>
                        <a:pt x="1676400" y="1282700"/>
                      </a:lnTo>
                      <a:cubicBezTo>
                        <a:pt x="1680633" y="1244600"/>
                        <a:pt x="1683679" y="1206349"/>
                        <a:pt x="1689100" y="1168400"/>
                      </a:cubicBezTo>
                      <a:cubicBezTo>
                        <a:pt x="1690047" y="1161774"/>
                        <a:pt x="1693827" y="1155844"/>
                        <a:pt x="1695450" y="1149350"/>
                      </a:cubicBezTo>
                      <a:cubicBezTo>
                        <a:pt x="1698068" y="1138879"/>
                        <a:pt x="1700026" y="1128246"/>
                        <a:pt x="1701800" y="1117600"/>
                      </a:cubicBezTo>
                      <a:cubicBezTo>
                        <a:pt x="1711411" y="1059935"/>
                        <a:pt x="1700241" y="1088968"/>
                        <a:pt x="1720850" y="1047750"/>
                      </a:cubicBezTo>
                      <a:cubicBezTo>
                        <a:pt x="1714500" y="1043517"/>
                        <a:pt x="1708626" y="1038463"/>
                        <a:pt x="1701800" y="1035050"/>
                      </a:cubicBezTo>
                      <a:cubicBezTo>
                        <a:pt x="1695813" y="1032057"/>
                        <a:pt x="1687483" y="1033433"/>
                        <a:pt x="1682750" y="1028700"/>
                      </a:cubicBezTo>
                      <a:cubicBezTo>
                        <a:pt x="1671957" y="1017907"/>
                        <a:pt x="1662177" y="1005080"/>
                        <a:pt x="1657350" y="990600"/>
                      </a:cubicBezTo>
                      <a:cubicBezTo>
                        <a:pt x="1655233" y="984250"/>
                        <a:pt x="1652623" y="978044"/>
                        <a:pt x="1651000" y="971550"/>
                      </a:cubicBezTo>
                      <a:cubicBezTo>
                        <a:pt x="1637906" y="919172"/>
                        <a:pt x="1651337" y="960030"/>
                        <a:pt x="1638300" y="914400"/>
                      </a:cubicBezTo>
                      <a:cubicBezTo>
                        <a:pt x="1627922" y="878076"/>
                        <a:pt x="1638278" y="911829"/>
                        <a:pt x="1612900" y="876300"/>
                      </a:cubicBezTo>
                      <a:cubicBezTo>
                        <a:pt x="1564474" y="808503"/>
                        <a:pt x="1631835" y="891975"/>
                        <a:pt x="1593850" y="825500"/>
                      </a:cubicBezTo>
                      <a:cubicBezTo>
                        <a:pt x="1589395" y="817703"/>
                        <a:pt x="1580313" y="813539"/>
                        <a:pt x="1574800" y="806450"/>
                      </a:cubicBezTo>
                      <a:cubicBezTo>
                        <a:pt x="1565429" y="794402"/>
                        <a:pt x="1560193" y="779143"/>
                        <a:pt x="1549400" y="768350"/>
                      </a:cubicBezTo>
                      <a:cubicBezTo>
                        <a:pt x="1538817" y="757767"/>
                        <a:pt x="1527128" y="748184"/>
                        <a:pt x="1517650" y="736600"/>
                      </a:cubicBezTo>
                      <a:cubicBezTo>
                        <a:pt x="1507985" y="724787"/>
                        <a:pt x="1503043" y="709293"/>
                        <a:pt x="1492250" y="698500"/>
                      </a:cubicBezTo>
                      <a:cubicBezTo>
                        <a:pt x="1485900" y="692150"/>
                        <a:pt x="1479044" y="686268"/>
                        <a:pt x="1473200" y="679450"/>
                      </a:cubicBezTo>
                      <a:cubicBezTo>
                        <a:pt x="1466312" y="671415"/>
                        <a:pt x="1460301" y="662662"/>
                        <a:pt x="1454150" y="654050"/>
                      </a:cubicBezTo>
                      <a:cubicBezTo>
                        <a:pt x="1449714" y="647840"/>
                        <a:pt x="1446336" y="640863"/>
                        <a:pt x="1441450" y="635000"/>
                      </a:cubicBezTo>
                      <a:cubicBezTo>
                        <a:pt x="1400706" y="586107"/>
                        <a:pt x="1441232" y="644198"/>
                        <a:pt x="1409700" y="596900"/>
                      </a:cubicBezTo>
                      <a:cubicBezTo>
                        <a:pt x="1407583" y="588433"/>
                        <a:pt x="1407680" y="579077"/>
                        <a:pt x="1403350" y="571500"/>
                      </a:cubicBezTo>
                      <a:cubicBezTo>
                        <a:pt x="1368077" y="509772"/>
                        <a:pt x="1398361" y="598413"/>
                        <a:pt x="1371600" y="527050"/>
                      </a:cubicBezTo>
                      <a:cubicBezTo>
                        <a:pt x="1359603" y="495058"/>
                        <a:pt x="1365250" y="467702"/>
                        <a:pt x="1377950" y="450850"/>
                      </a:cubicBezTo>
                      <a:close/>
                    </a:path>
                  </a:pathLst>
                </a:custGeom>
                <a:solidFill>
                  <a:srgbClr val="EEB500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4" name="자유형 123"/>
                <p:cNvSpPr/>
                <p:nvPr/>
              </p:nvSpPr>
              <p:spPr>
                <a:xfrm>
                  <a:off x="4328160" y="2400300"/>
                  <a:ext cx="3284220" cy="2141220"/>
                </a:xfrm>
                <a:custGeom>
                  <a:avLst/>
                  <a:gdLst>
                    <a:gd name="connsiteX0" fmla="*/ 1203960 w 3284220"/>
                    <a:gd name="connsiteY0" fmla="*/ 0 h 2141220"/>
                    <a:gd name="connsiteX1" fmla="*/ 1043940 w 3284220"/>
                    <a:gd name="connsiteY1" fmla="*/ 121920 h 2141220"/>
                    <a:gd name="connsiteX2" fmla="*/ 1028700 w 3284220"/>
                    <a:gd name="connsiteY2" fmla="*/ 289560 h 2141220"/>
                    <a:gd name="connsiteX3" fmla="*/ 1150620 w 3284220"/>
                    <a:gd name="connsiteY3" fmla="*/ 457200 h 2141220"/>
                    <a:gd name="connsiteX4" fmla="*/ 1112520 w 3284220"/>
                    <a:gd name="connsiteY4" fmla="*/ 518160 h 2141220"/>
                    <a:gd name="connsiteX5" fmla="*/ 998220 w 3284220"/>
                    <a:gd name="connsiteY5" fmla="*/ 548640 h 2141220"/>
                    <a:gd name="connsiteX6" fmla="*/ 922020 w 3284220"/>
                    <a:gd name="connsiteY6" fmla="*/ 548640 h 2141220"/>
                    <a:gd name="connsiteX7" fmla="*/ 868680 w 3284220"/>
                    <a:gd name="connsiteY7" fmla="*/ 525780 h 2141220"/>
                    <a:gd name="connsiteX8" fmla="*/ 853440 w 3284220"/>
                    <a:gd name="connsiteY8" fmla="*/ 541020 h 2141220"/>
                    <a:gd name="connsiteX9" fmla="*/ 822960 w 3284220"/>
                    <a:gd name="connsiteY9" fmla="*/ 594360 h 2141220"/>
                    <a:gd name="connsiteX10" fmla="*/ 830580 w 3284220"/>
                    <a:gd name="connsiteY10" fmla="*/ 678180 h 2141220"/>
                    <a:gd name="connsiteX11" fmla="*/ 845820 w 3284220"/>
                    <a:gd name="connsiteY11" fmla="*/ 762000 h 2141220"/>
                    <a:gd name="connsiteX12" fmla="*/ 853440 w 3284220"/>
                    <a:gd name="connsiteY12" fmla="*/ 800100 h 2141220"/>
                    <a:gd name="connsiteX13" fmla="*/ 731520 w 3284220"/>
                    <a:gd name="connsiteY13" fmla="*/ 998220 h 2141220"/>
                    <a:gd name="connsiteX14" fmla="*/ 739140 w 3284220"/>
                    <a:gd name="connsiteY14" fmla="*/ 1066800 h 2141220"/>
                    <a:gd name="connsiteX15" fmla="*/ 647700 w 3284220"/>
                    <a:gd name="connsiteY15" fmla="*/ 1120140 h 2141220"/>
                    <a:gd name="connsiteX16" fmla="*/ 579120 w 3284220"/>
                    <a:gd name="connsiteY16" fmla="*/ 1135380 h 2141220"/>
                    <a:gd name="connsiteX17" fmla="*/ 525780 w 3284220"/>
                    <a:gd name="connsiteY17" fmla="*/ 1120140 h 2141220"/>
                    <a:gd name="connsiteX18" fmla="*/ 502920 w 3284220"/>
                    <a:gd name="connsiteY18" fmla="*/ 1097280 h 2141220"/>
                    <a:gd name="connsiteX19" fmla="*/ 434340 w 3284220"/>
                    <a:gd name="connsiteY19" fmla="*/ 1196340 h 2141220"/>
                    <a:gd name="connsiteX20" fmla="*/ 419100 w 3284220"/>
                    <a:gd name="connsiteY20" fmla="*/ 1295400 h 2141220"/>
                    <a:gd name="connsiteX21" fmla="*/ 358140 w 3284220"/>
                    <a:gd name="connsiteY21" fmla="*/ 1333500 h 2141220"/>
                    <a:gd name="connsiteX22" fmla="*/ 289560 w 3284220"/>
                    <a:gd name="connsiteY22" fmla="*/ 1325880 h 2141220"/>
                    <a:gd name="connsiteX23" fmla="*/ 266700 w 3284220"/>
                    <a:gd name="connsiteY23" fmla="*/ 1325880 h 2141220"/>
                    <a:gd name="connsiteX24" fmla="*/ 167640 w 3284220"/>
                    <a:gd name="connsiteY24" fmla="*/ 1546860 h 2141220"/>
                    <a:gd name="connsiteX25" fmla="*/ 205740 w 3284220"/>
                    <a:gd name="connsiteY25" fmla="*/ 1554480 h 2141220"/>
                    <a:gd name="connsiteX26" fmla="*/ 91440 w 3284220"/>
                    <a:gd name="connsiteY26" fmla="*/ 1668780 h 2141220"/>
                    <a:gd name="connsiteX27" fmla="*/ 7620 w 3284220"/>
                    <a:gd name="connsiteY27" fmla="*/ 1752600 h 2141220"/>
                    <a:gd name="connsiteX28" fmla="*/ 22860 w 3284220"/>
                    <a:gd name="connsiteY28" fmla="*/ 1851660 h 2141220"/>
                    <a:gd name="connsiteX29" fmla="*/ 0 w 3284220"/>
                    <a:gd name="connsiteY29" fmla="*/ 1859280 h 2141220"/>
                    <a:gd name="connsiteX30" fmla="*/ 30480 w 3284220"/>
                    <a:gd name="connsiteY30" fmla="*/ 1965960 h 2141220"/>
                    <a:gd name="connsiteX31" fmla="*/ 99060 w 3284220"/>
                    <a:gd name="connsiteY31" fmla="*/ 2019300 h 2141220"/>
                    <a:gd name="connsiteX32" fmla="*/ 182880 w 3284220"/>
                    <a:gd name="connsiteY32" fmla="*/ 1988820 h 2141220"/>
                    <a:gd name="connsiteX33" fmla="*/ 228600 w 3284220"/>
                    <a:gd name="connsiteY33" fmla="*/ 1874520 h 2141220"/>
                    <a:gd name="connsiteX34" fmla="*/ 289560 w 3284220"/>
                    <a:gd name="connsiteY34" fmla="*/ 1859280 h 2141220"/>
                    <a:gd name="connsiteX35" fmla="*/ 396240 w 3284220"/>
                    <a:gd name="connsiteY35" fmla="*/ 1958340 h 2141220"/>
                    <a:gd name="connsiteX36" fmla="*/ 495300 w 3284220"/>
                    <a:gd name="connsiteY36" fmla="*/ 2034540 h 2141220"/>
                    <a:gd name="connsiteX37" fmla="*/ 708660 w 3284220"/>
                    <a:gd name="connsiteY37" fmla="*/ 2026920 h 2141220"/>
                    <a:gd name="connsiteX38" fmla="*/ 845820 w 3284220"/>
                    <a:gd name="connsiteY38" fmla="*/ 2095500 h 2141220"/>
                    <a:gd name="connsiteX39" fmla="*/ 998220 w 3284220"/>
                    <a:gd name="connsiteY39" fmla="*/ 2034540 h 2141220"/>
                    <a:gd name="connsiteX40" fmla="*/ 1135380 w 3284220"/>
                    <a:gd name="connsiteY40" fmla="*/ 1958340 h 2141220"/>
                    <a:gd name="connsiteX41" fmla="*/ 1310640 w 3284220"/>
                    <a:gd name="connsiteY41" fmla="*/ 2065020 h 2141220"/>
                    <a:gd name="connsiteX42" fmla="*/ 1348740 w 3284220"/>
                    <a:gd name="connsiteY42" fmla="*/ 2141220 h 2141220"/>
                    <a:gd name="connsiteX43" fmla="*/ 1478280 w 3284220"/>
                    <a:gd name="connsiteY43" fmla="*/ 1973580 h 2141220"/>
                    <a:gd name="connsiteX44" fmla="*/ 1584960 w 3284220"/>
                    <a:gd name="connsiteY44" fmla="*/ 1783080 h 2141220"/>
                    <a:gd name="connsiteX45" fmla="*/ 1699260 w 3284220"/>
                    <a:gd name="connsiteY45" fmla="*/ 1623060 h 2141220"/>
                    <a:gd name="connsiteX46" fmla="*/ 1813560 w 3284220"/>
                    <a:gd name="connsiteY46" fmla="*/ 1638300 h 2141220"/>
                    <a:gd name="connsiteX47" fmla="*/ 1965960 w 3284220"/>
                    <a:gd name="connsiteY47" fmla="*/ 1607820 h 2141220"/>
                    <a:gd name="connsiteX48" fmla="*/ 2080260 w 3284220"/>
                    <a:gd name="connsiteY48" fmla="*/ 1668780 h 2141220"/>
                    <a:gd name="connsiteX49" fmla="*/ 2156460 w 3284220"/>
                    <a:gd name="connsiteY49" fmla="*/ 1661160 h 2141220"/>
                    <a:gd name="connsiteX50" fmla="*/ 2194560 w 3284220"/>
                    <a:gd name="connsiteY50" fmla="*/ 1706880 h 2141220"/>
                    <a:gd name="connsiteX51" fmla="*/ 2308860 w 3284220"/>
                    <a:gd name="connsiteY51" fmla="*/ 1775460 h 2141220"/>
                    <a:gd name="connsiteX52" fmla="*/ 2415540 w 3284220"/>
                    <a:gd name="connsiteY52" fmla="*/ 1859280 h 2141220"/>
                    <a:gd name="connsiteX53" fmla="*/ 2423160 w 3284220"/>
                    <a:gd name="connsiteY53" fmla="*/ 1905000 h 2141220"/>
                    <a:gd name="connsiteX54" fmla="*/ 2552700 w 3284220"/>
                    <a:gd name="connsiteY54" fmla="*/ 1950720 h 2141220"/>
                    <a:gd name="connsiteX55" fmla="*/ 2613660 w 3284220"/>
                    <a:gd name="connsiteY55" fmla="*/ 1981200 h 2141220"/>
                    <a:gd name="connsiteX56" fmla="*/ 2644140 w 3284220"/>
                    <a:gd name="connsiteY56" fmla="*/ 2034540 h 2141220"/>
                    <a:gd name="connsiteX57" fmla="*/ 2651760 w 3284220"/>
                    <a:gd name="connsiteY57" fmla="*/ 2057400 h 2141220"/>
                    <a:gd name="connsiteX58" fmla="*/ 2842260 w 3284220"/>
                    <a:gd name="connsiteY58" fmla="*/ 1988820 h 2141220"/>
                    <a:gd name="connsiteX59" fmla="*/ 2910840 w 3284220"/>
                    <a:gd name="connsiteY59" fmla="*/ 1889760 h 2141220"/>
                    <a:gd name="connsiteX60" fmla="*/ 2956560 w 3284220"/>
                    <a:gd name="connsiteY60" fmla="*/ 1813560 h 2141220"/>
                    <a:gd name="connsiteX61" fmla="*/ 2933700 w 3284220"/>
                    <a:gd name="connsiteY61" fmla="*/ 1706880 h 2141220"/>
                    <a:gd name="connsiteX62" fmla="*/ 2880360 w 3284220"/>
                    <a:gd name="connsiteY62" fmla="*/ 1623060 h 2141220"/>
                    <a:gd name="connsiteX63" fmla="*/ 3002280 w 3284220"/>
                    <a:gd name="connsiteY63" fmla="*/ 1478280 h 2141220"/>
                    <a:gd name="connsiteX64" fmla="*/ 3002280 w 3284220"/>
                    <a:gd name="connsiteY64" fmla="*/ 1371600 h 2141220"/>
                    <a:gd name="connsiteX65" fmla="*/ 3139440 w 3284220"/>
                    <a:gd name="connsiteY65" fmla="*/ 1280160 h 2141220"/>
                    <a:gd name="connsiteX66" fmla="*/ 3208020 w 3284220"/>
                    <a:gd name="connsiteY66" fmla="*/ 1150620 h 2141220"/>
                    <a:gd name="connsiteX67" fmla="*/ 3238500 w 3284220"/>
                    <a:gd name="connsiteY67" fmla="*/ 1082040 h 2141220"/>
                    <a:gd name="connsiteX68" fmla="*/ 3246120 w 3284220"/>
                    <a:gd name="connsiteY68" fmla="*/ 967740 h 2141220"/>
                    <a:gd name="connsiteX69" fmla="*/ 3284220 w 3284220"/>
                    <a:gd name="connsiteY69" fmla="*/ 937260 h 2141220"/>
                    <a:gd name="connsiteX70" fmla="*/ 3276600 w 3284220"/>
                    <a:gd name="connsiteY70" fmla="*/ 891540 h 2141220"/>
                    <a:gd name="connsiteX71" fmla="*/ 3116580 w 3284220"/>
                    <a:gd name="connsiteY71" fmla="*/ 868680 h 2141220"/>
                    <a:gd name="connsiteX72" fmla="*/ 3048000 w 3284220"/>
                    <a:gd name="connsiteY72" fmla="*/ 784860 h 2141220"/>
                    <a:gd name="connsiteX73" fmla="*/ 3048000 w 3284220"/>
                    <a:gd name="connsiteY73" fmla="*/ 662940 h 2141220"/>
                    <a:gd name="connsiteX74" fmla="*/ 3162300 w 3284220"/>
                    <a:gd name="connsiteY74" fmla="*/ 594360 h 2141220"/>
                    <a:gd name="connsiteX75" fmla="*/ 3147060 w 3284220"/>
                    <a:gd name="connsiteY75" fmla="*/ 495300 h 2141220"/>
                    <a:gd name="connsiteX76" fmla="*/ 2964180 w 3284220"/>
                    <a:gd name="connsiteY76" fmla="*/ 259080 h 2141220"/>
                    <a:gd name="connsiteX77" fmla="*/ 2964180 w 3284220"/>
                    <a:gd name="connsiteY77" fmla="*/ 175260 h 2141220"/>
                    <a:gd name="connsiteX78" fmla="*/ 2895600 w 3284220"/>
                    <a:gd name="connsiteY78" fmla="*/ 160020 h 2141220"/>
                    <a:gd name="connsiteX79" fmla="*/ 2766060 w 3284220"/>
                    <a:gd name="connsiteY79" fmla="*/ 45720 h 2141220"/>
                    <a:gd name="connsiteX80" fmla="*/ 2689860 w 3284220"/>
                    <a:gd name="connsiteY80" fmla="*/ 38100 h 2141220"/>
                    <a:gd name="connsiteX81" fmla="*/ 2606040 w 3284220"/>
                    <a:gd name="connsiteY81" fmla="*/ 83820 h 2141220"/>
                    <a:gd name="connsiteX82" fmla="*/ 2575560 w 3284220"/>
                    <a:gd name="connsiteY82" fmla="*/ 220980 h 2141220"/>
                    <a:gd name="connsiteX83" fmla="*/ 2628900 w 3284220"/>
                    <a:gd name="connsiteY83" fmla="*/ 342900 h 2141220"/>
                    <a:gd name="connsiteX84" fmla="*/ 2659380 w 3284220"/>
                    <a:gd name="connsiteY84" fmla="*/ 419100 h 2141220"/>
                    <a:gd name="connsiteX85" fmla="*/ 2621280 w 3284220"/>
                    <a:gd name="connsiteY85" fmla="*/ 518160 h 2141220"/>
                    <a:gd name="connsiteX86" fmla="*/ 2537460 w 3284220"/>
                    <a:gd name="connsiteY86" fmla="*/ 571500 h 2141220"/>
                    <a:gd name="connsiteX87" fmla="*/ 2545080 w 3284220"/>
                    <a:gd name="connsiteY87" fmla="*/ 723900 h 2141220"/>
                    <a:gd name="connsiteX88" fmla="*/ 2499360 w 3284220"/>
                    <a:gd name="connsiteY88" fmla="*/ 762000 h 2141220"/>
                    <a:gd name="connsiteX89" fmla="*/ 2453640 w 3284220"/>
                    <a:gd name="connsiteY89" fmla="*/ 754380 h 2141220"/>
                    <a:gd name="connsiteX90" fmla="*/ 2301240 w 3284220"/>
                    <a:gd name="connsiteY90" fmla="*/ 701040 h 2141220"/>
                    <a:gd name="connsiteX91" fmla="*/ 2247900 w 3284220"/>
                    <a:gd name="connsiteY91" fmla="*/ 670560 h 2141220"/>
                    <a:gd name="connsiteX92" fmla="*/ 2286000 w 3284220"/>
                    <a:gd name="connsiteY92" fmla="*/ 556260 h 2141220"/>
                    <a:gd name="connsiteX93" fmla="*/ 2293620 w 3284220"/>
                    <a:gd name="connsiteY93" fmla="*/ 502920 h 2141220"/>
                    <a:gd name="connsiteX94" fmla="*/ 2202180 w 3284220"/>
                    <a:gd name="connsiteY94" fmla="*/ 441960 h 2141220"/>
                    <a:gd name="connsiteX95" fmla="*/ 2202180 w 3284220"/>
                    <a:gd name="connsiteY95" fmla="*/ 403860 h 2141220"/>
                    <a:gd name="connsiteX96" fmla="*/ 2095500 w 3284220"/>
                    <a:gd name="connsiteY96" fmla="*/ 297180 h 2141220"/>
                    <a:gd name="connsiteX97" fmla="*/ 2049780 w 3284220"/>
                    <a:gd name="connsiteY97" fmla="*/ 243840 h 2141220"/>
                    <a:gd name="connsiteX98" fmla="*/ 2057400 w 3284220"/>
                    <a:gd name="connsiteY98" fmla="*/ 190500 h 2141220"/>
                    <a:gd name="connsiteX99" fmla="*/ 1851660 w 3284220"/>
                    <a:gd name="connsiteY99" fmla="*/ 114300 h 2141220"/>
                    <a:gd name="connsiteX100" fmla="*/ 1813560 w 3284220"/>
                    <a:gd name="connsiteY100" fmla="*/ 114300 h 2141220"/>
                    <a:gd name="connsiteX101" fmla="*/ 1790700 w 3284220"/>
                    <a:gd name="connsiteY101" fmla="*/ 160020 h 2141220"/>
                    <a:gd name="connsiteX102" fmla="*/ 1699260 w 3284220"/>
                    <a:gd name="connsiteY102" fmla="*/ 76200 h 2141220"/>
                    <a:gd name="connsiteX103" fmla="*/ 1691640 w 3284220"/>
                    <a:gd name="connsiteY103" fmla="*/ 38100 h 2141220"/>
                    <a:gd name="connsiteX104" fmla="*/ 1485900 w 3284220"/>
                    <a:gd name="connsiteY104" fmla="*/ 0 h 2141220"/>
                    <a:gd name="connsiteX105" fmla="*/ 1432560 w 3284220"/>
                    <a:gd name="connsiteY105" fmla="*/ 38100 h 2141220"/>
                    <a:gd name="connsiteX106" fmla="*/ 1463040 w 3284220"/>
                    <a:gd name="connsiteY106" fmla="*/ 91440 h 2141220"/>
                    <a:gd name="connsiteX107" fmla="*/ 1325880 w 3284220"/>
                    <a:gd name="connsiteY107" fmla="*/ 91440 h 2141220"/>
                    <a:gd name="connsiteX108" fmla="*/ 1257300 w 3284220"/>
                    <a:gd name="connsiteY108" fmla="*/ 60960 h 2141220"/>
                    <a:gd name="connsiteX109" fmla="*/ 1203960 w 3284220"/>
                    <a:gd name="connsiteY109" fmla="*/ 0 h 2141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284220" h="2141220">
                      <a:moveTo>
                        <a:pt x="1203960" y="0"/>
                      </a:moveTo>
                      <a:lnTo>
                        <a:pt x="1043940" y="121920"/>
                      </a:lnTo>
                      <a:lnTo>
                        <a:pt x="1028700" y="289560"/>
                      </a:lnTo>
                      <a:lnTo>
                        <a:pt x="1150620" y="457200"/>
                      </a:lnTo>
                      <a:lnTo>
                        <a:pt x="1112520" y="518160"/>
                      </a:lnTo>
                      <a:lnTo>
                        <a:pt x="998220" y="548640"/>
                      </a:lnTo>
                      <a:lnTo>
                        <a:pt x="922020" y="548640"/>
                      </a:lnTo>
                      <a:lnTo>
                        <a:pt x="868680" y="525780"/>
                      </a:lnTo>
                      <a:lnTo>
                        <a:pt x="853440" y="541020"/>
                      </a:lnTo>
                      <a:lnTo>
                        <a:pt x="822960" y="594360"/>
                      </a:lnTo>
                      <a:lnTo>
                        <a:pt x="830580" y="678180"/>
                      </a:lnTo>
                      <a:lnTo>
                        <a:pt x="845820" y="762000"/>
                      </a:lnTo>
                      <a:lnTo>
                        <a:pt x="853440" y="800100"/>
                      </a:lnTo>
                      <a:lnTo>
                        <a:pt x="731520" y="998220"/>
                      </a:lnTo>
                      <a:lnTo>
                        <a:pt x="739140" y="1066800"/>
                      </a:lnTo>
                      <a:lnTo>
                        <a:pt x="647700" y="1120140"/>
                      </a:lnTo>
                      <a:lnTo>
                        <a:pt x="579120" y="1135380"/>
                      </a:lnTo>
                      <a:lnTo>
                        <a:pt x="525780" y="1120140"/>
                      </a:lnTo>
                      <a:lnTo>
                        <a:pt x="502920" y="1097280"/>
                      </a:lnTo>
                      <a:lnTo>
                        <a:pt x="434340" y="1196340"/>
                      </a:lnTo>
                      <a:lnTo>
                        <a:pt x="419100" y="1295400"/>
                      </a:lnTo>
                      <a:lnTo>
                        <a:pt x="358140" y="1333500"/>
                      </a:lnTo>
                      <a:lnTo>
                        <a:pt x="289560" y="1325880"/>
                      </a:lnTo>
                      <a:lnTo>
                        <a:pt x="266700" y="1325880"/>
                      </a:lnTo>
                      <a:lnTo>
                        <a:pt x="167640" y="1546860"/>
                      </a:lnTo>
                      <a:lnTo>
                        <a:pt x="205740" y="1554480"/>
                      </a:lnTo>
                      <a:lnTo>
                        <a:pt x="91440" y="1668780"/>
                      </a:lnTo>
                      <a:lnTo>
                        <a:pt x="7620" y="1752600"/>
                      </a:lnTo>
                      <a:lnTo>
                        <a:pt x="22860" y="1851660"/>
                      </a:lnTo>
                      <a:lnTo>
                        <a:pt x="0" y="1859280"/>
                      </a:lnTo>
                      <a:lnTo>
                        <a:pt x="30480" y="1965960"/>
                      </a:lnTo>
                      <a:lnTo>
                        <a:pt x="99060" y="2019300"/>
                      </a:lnTo>
                      <a:lnTo>
                        <a:pt x="182880" y="1988820"/>
                      </a:lnTo>
                      <a:lnTo>
                        <a:pt x="228600" y="1874520"/>
                      </a:lnTo>
                      <a:lnTo>
                        <a:pt x="289560" y="1859280"/>
                      </a:lnTo>
                      <a:lnTo>
                        <a:pt x="396240" y="1958340"/>
                      </a:lnTo>
                      <a:lnTo>
                        <a:pt x="495300" y="2034540"/>
                      </a:lnTo>
                      <a:lnTo>
                        <a:pt x="708660" y="2026920"/>
                      </a:lnTo>
                      <a:lnTo>
                        <a:pt x="845820" y="2095500"/>
                      </a:lnTo>
                      <a:lnTo>
                        <a:pt x="998220" y="2034540"/>
                      </a:lnTo>
                      <a:lnTo>
                        <a:pt x="1135380" y="1958340"/>
                      </a:lnTo>
                      <a:lnTo>
                        <a:pt x="1310640" y="2065020"/>
                      </a:lnTo>
                      <a:lnTo>
                        <a:pt x="1348740" y="2141220"/>
                      </a:lnTo>
                      <a:lnTo>
                        <a:pt x="1478280" y="1973580"/>
                      </a:lnTo>
                      <a:lnTo>
                        <a:pt x="1584960" y="1783080"/>
                      </a:lnTo>
                      <a:lnTo>
                        <a:pt x="1699260" y="1623060"/>
                      </a:lnTo>
                      <a:lnTo>
                        <a:pt x="1813560" y="1638300"/>
                      </a:lnTo>
                      <a:lnTo>
                        <a:pt x="1965960" y="1607820"/>
                      </a:lnTo>
                      <a:lnTo>
                        <a:pt x="2080260" y="1668780"/>
                      </a:lnTo>
                      <a:lnTo>
                        <a:pt x="2156460" y="1661160"/>
                      </a:lnTo>
                      <a:lnTo>
                        <a:pt x="2194560" y="1706880"/>
                      </a:lnTo>
                      <a:lnTo>
                        <a:pt x="2308860" y="1775460"/>
                      </a:lnTo>
                      <a:lnTo>
                        <a:pt x="2415540" y="1859280"/>
                      </a:lnTo>
                      <a:lnTo>
                        <a:pt x="2423160" y="1905000"/>
                      </a:lnTo>
                      <a:lnTo>
                        <a:pt x="2552700" y="1950720"/>
                      </a:lnTo>
                      <a:lnTo>
                        <a:pt x="2613660" y="1981200"/>
                      </a:lnTo>
                      <a:lnTo>
                        <a:pt x="2644140" y="2034540"/>
                      </a:lnTo>
                      <a:lnTo>
                        <a:pt x="2651760" y="2057400"/>
                      </a:lnTo>
                      <a:lnTo>
                        <a:pt x="2842260" y="1988820"/>
                      </a:lnTo>
                      <a:lnTo>
                        <a:pt x="2910840" y="1889760"/>
                      </a:lnTo>
                      <a:lnTo>
                        <a:pt x="2956560" y="1813560"/>
                      </a:lnTo>
                      <a:lnTo>
                        <a:pt x="2933700" y="1706880"/>
                      </a:lnTo>
                      <a:lnTo>
                        <a:pt x="2880360" y="1623060"/>
                      </a:lnTo>
                      <a:lnTo>
                        <a:pt x="3002280" y="1478280"/>
                      </a:lnTo>
                      <a:lnTo>
                        <a:pt x="3002280" y="1371600"/>
                      </a:lnTo>
                      <a:lnTo>
                        <a:pt x="3139440" y="1280160"/>
                      </a:lnTo>
                      <a:lnTo>
                        <a:pt x="3208020" y="1150620"/>
                      </a:lnTo>
                      <a:lnTo>
                        <a:pt x="3238500" y="1082040"/>
                      </a:lnTo>
                      <a:lnTo>
                        <a:pt x="3246120" y="967740"/>
                      </a:lnTo>
                      <a:lnTo>
                        <a:pt x="3284220" y="937260"/>
                      </a:lnTo>
                      <a:lnTo>
                        <a:pt x="3276600" y="891540"/>
                      </a:lnTo>
                      <a:lnTo>
                        <a:pt x="3116580" y="868680"/>
                      </a:lnTo>
                      <a:lnTo>
                        <a:pt x="3048000" y="784860"/>
                      </a:lnTo>
                      <a:lnTo>
                        <a:pt x="3048000" y="662940"/>
                      </a:lnTo>
                      <a:lnTo>
                        <a:pt x="3162300" y="594360"/>
                      </a:lnTo>
                      <a:lnTo>
                        <a:pt x="3147060" y="495300"/>
                      </a:lnTo>
                      <a:lnTo>
                        <a:pt x="2964180" y="259080"/>
                      </a:lnTo>
                      <a:lnTo>
                        <a:pt x="2964180" y="175260"/>
                      </a:lnTo>
                      <a:lnTo>
                        <a:pt x="2895600" y="160020"/>
                      </a:lnTo>
                      <a:lnTo>
                        <a:pt x="2766060" y="45720"/>
                      </a:lnTo>
                      <a:lnTo>
                        <a:pt x="2689860" y="38100"/>
                      </a:lnTo>
                      <a:lnTo>
                        <a:pt x="2606040" y="83820"/>
                      </a:lnTo>
                      <a:lnTo>
                        <a:pt x="2575560" y="220980"/>
                      </a:lnTo>
                      <a:lnTo>
                        <a:pt x="2628900" y="342900"/>
                      </a:lnTo>
                      <a:lnTo>
                        <a:pt x="2659380" y="419100"/>
                      </a:lnTo>
                      <a:lnTo>
                        <a:pt x="2621280" y="518160"/>
                      </a:lnTo>
                      <a:lnTo>
                        <a:pt x="2537460" y="571500"/>
                      </a:lnTo>
                      <a:lnTo>
                        <a:pt x="2545080" y="723900"/>
                      </a:lnTo>
                      <a:lnTo>
                        <a:pt x="2499360" y="762000"/>
                      </a:lnTo>
                      <a:lnTo>
                        <a:pt x="2453640" y="754380"/>
                      </a:lnTo>
                      <a:lnTo>
                        <a:pt x="2301240" y="701040"/>
                      </a:lnTo>
                      <a:lnTo>
                        <a:pt x="2247900" y="670560"/>
                      </a:lnTo>
                      <a:lnTo>
                        <a:pt x="2286000" y="556260"/>
                      </a:lnTo>
                      <a:lnTo>
                        <a:pt x="2293620" y="502920"/>
                      </a:lnTo>
                      <a:lnTo>
                        <a:pt x="2202180" y="441960"/>
                      </a:lnTo>
                      <a:lnTo>
                        <a:pt x="2202180" y="403860"/>
                      </a:lnTo>
                      <a:lnTo>
                        <a:pt x="2095500" y="297180"/>
                      </a:lnTo>
                      <a:lnTo>
                        <a:pt x="2049780" y="243840"/>
                      </a:lnTo>
                      <a:lnTo>
                        <a:pt x="2057400" y="190500"/>
                      </a:lnTo>
                      <a:lnTo>
                        <a:pt x="1851660" y="114300"/>
                      </a:lnTo>
                      <a:lnTo>
                        <a:pt x="1813560" y="114300"/>
                      </a:lnTo>
                      <a:lnTo>
                        <a:pt x="1790700" y="160020"/>
                      </a:lnTo>
                      <a:lnTo>
                        <a:pt x="1699260" y="76200"/>
                      </a:lnTo>
                      <a:lnTo>
                        <a:pt x="1691640" y="38100"/>
                      </a:lnTo>
                      <a:lnTo>
                        <a:pt x="1485900" y="0"/>
                      </a:lnTo>
                      <a:lnTo>
                        <a:pt x="1432560" y="38100"/>
                      </a:lnTo>
                      <a:lnTo>
                        <a:pt x="1463040" y="91440"/>
                      </a:lnTo>
                      <a:lnTo>
                        <a:pt x="1325880" y="91440"/>
                      </a:lnTo>
                      <a:lnTo>
                        <a:pt x="1257300" y="60960"/>
                      </a:lnTo>
                      <a:lnTo>
                        <a:pt x="1203960" y="0"/>
                      </a:ln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35000">
                      <a:schemeClr val="accent1">
                        <a:lumMod val="75000"/>
                      </a:schemeClr>
                    </a:gs>
                    <a:gs pos="24000">
                      <a:srgbClr val="638ABB"/>
                    </a:gs>
                    <a:gs pos="14000">
                      <a:schemeClr val="tx2">
                        <a:lumMod val="40000"/>
                        <a:lumOff val="60000"/>
                      </a:schemeClr>
                    </a:gs>
                    <a:gs pos="77000">
                      <a:schemeClr val="tx2">
                        <a:lumMod val="50000"/>
                      </a:schemeClr>
                    </a:gs>
                    <a:gs pos="52000">
                      <a:schemeClr val="accent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n w="57150" cap="flat">
                  <a:solidFill>
                    <a:schemeClr val="bg1"/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scene3d>
                  <a:camera prst="orthographicFront"/>
                  <a:lightRig rig="threePt" dir="t"/>
                </a:scene3d>
                <a:sp3d prstMaterial="dkEdge">
                  <a:bevelT w="57150" h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5" name="자유형 124"/>
                <p:cNvSpPr/>
                <p:nvPr/>
              </p:nvSpPr>
              <p:spPr>
                <a:xfrm>
                  <a:off x="2136775" y="2425700"/>
                  <a:ext cx="3028950" cy="2136775"/>
                </a:xfrm>
                <a:custGeom>
                  <a:avLst/>
                  <a:gdLst>
                    <a:gd name="connsiteX0" fmla="*/ 3006725 w 3028950"/>
                    <a:gd name="connsiteY0" fmla="*/ 673100 h 2136775"/>
                    <a:gd name="connsiteX1" fmla="*/ 3028950 w 3028950"/>
                    <a:gd name="connsiteY1" fmla="*/ 771525 h 2136775"/>
                    <a:gd name="connsiteX2" fmla="*/ 2911475 w 3028950"/>
                    <a:gd name="connsiteY2" fmla="*/ 981075 h 2136775"/>
                    <a:gd name="connsiteX3" fmla="*/ 2921000 w 3028950"/>
                    <a:gd name="connsiteY3" fmla="*/ 1031875 h 2136775"/>
                    <a:gd name="connsiteX4" fmla="*/ 2828925 w 3028950"/>
                    <a:gd name="connsiteY4" fmla="*/ 1092200 h 2136775"/>
                    <a:gd name="connsiteX5" fmla="*/ 2765425 w 3028950"/>
                    <a:gd name="connsiteY5" fmla="*/ 1101725 h 2136775"/>
                    <a:gd name="connsiteX6" fmla="*/ 2724150 w 3028950"/>
                    <a:gd name="connsiteY6" fmla="*/ 1092200 h 2136775"/>
                    <a:gd name="connsiteX7" fmla="*/ 2698750 w 3028950"/>
                    <a:gd name="connsiteY7" fmla="*/ 1076325 h 2136775"/>
                    <a:gd name="connsiteX8" fmla="*/ 2613025 w 3028950"/>
                    <a:gd name="connsiteY8" fmla="*/ 1174750 h 2136775"/>
                    <a:gd name="connsiteX9" fmla="*/ 2600325 w 3028950"/>
                    <a:gd name="connsiteY9" fmla="*/ 1257300 h 2136775"/>
                    <a:gd name="connsiteX10" fmla="*/ 2552700 w 3028950"/>
                    <a:gd name="connsiteY10" fmla="*/ 1295400 h 2136775"/>
                    <a:gd name="connsiteX11" fmla="*/ 2454275 w 3028950"/>
                    <a:gd name="connsiteY11" fmla="*/ 1298575 h 2136775"/>
                    <a:gd name="connsiteX12" fmla="*/ 2359025 w 3028950"/>
                    <a:gd name="connsiteY12" fmla="*/ 1520825 h 2136775"/>
                    <a:gd name="connsiteX13" fmla="*/ 2403475 w 3028950"/>
                    <a:gd name="connsiteY13" fmla="*/ 1536700 h 2136775"/>
                    <a:gd name="connsiteX14" fmla="*/ 2209800 w 3028950"/>
                    <a:gd name="connsiteY14" fmla="*/ 1727200 h 2136775"/>
                    <a:gd name="connsiteX15" fmla="*/ 2206625 w 3028950"/>
                    <a:gd name="connsiteY15" fmla="*/ 1816100 h 2136775"/>
                    <a:gd name="connsiteX16" fmla="*/ 2114550 w 3028950"/>
                    <a:gd name="connsiteY16" fmla="*/ 1866900 h 2136775"/>
                    <a:gd name="connsiteX17" fmla="*/ 2085975 w 3028950"/>
                    <a:gd name="connsiteY17" fmla="*/ 1857375 h 2136775"/>
                    <a:gd name="connsiteX18" fmla="*/ 1936750 w 3028950"/>
                    <a:gd name="connsiteY18" fmla="*/ 1997075 h 2136775"/>
                    <a:gd name="connsiteX19" fmla="*/ 1927225 w 3028950"/>
                    <a:gd name="connsiteY19" fmla="*/ 2057400 h 2136775"/>
                    <a:gd name="connsiteX20" fmla="*/ 1803400 w 3028950"/>
                    <a:gd name="connsiteY20" fmla="*/ 2054225 h 2136775"/>
                    <a:gd name="connsiteX21" fmla="*/ 1784350 w 3028950"/>
                    <a:gd name="connsiteY21" fmla="*/ 2101850 h 2136775"/>
                    <a:gd name="connsiteX22" fmla="*/ 1673225 w 3028950"/>
                    <a:gd name="connsiteY22" fmla="*/ 2136775 h 2136775"/>
                    <a:gd name="connsiteX23" fmla="*/ 1581150 w 3028950"/>
                    <a:gd name="connsiteY23" fmla="*/ 2117725 h 2136775"/>
                    <a:gd name="connsiteX24" fmla="*/ 1447800 w 3028950"/>
                    <a:gd name="connsiteY24" fmla="*/ 2032000 h 2136775"/>
                    <a:gd name="connsiteX25" fmla="*/ 1327150 w 3028950"/>
                    <a:gd name="connsiteY25" fmla="*/ 1978025 h 2136775"/>
                    <a:gd name="connsiteX26" fmla="*/ 1266825 w 3028950"/>
                    <a:gd name="connsiteY26" fmla="*/ 1981200 h 2136775"/>
                    <a:gd name="connsiteX27" fmla="*/ 1241425 w 3028950"/>
                    <a:gd name="connsiteY27" fmla="*/ 1917700 h 2136775"/>
                    <a:gd name="connsiteX28" fmla="*/ 1298575 w 3028950"/>
                    <a:gd name="connsiteY28" fmla="*/ 1800225 h 2136775"/>
                    <a:gd name="connsiteX29" fmla="*/ 1311275 w 3028950"/>
                    <a:gd name="connsiteY29" fmla="*/ 1774825 h 2136775"/>
                    <a:gd name="connsiteX30" fmla="*/ 1387475 w 3028950"/>
                    <a:gd name="connsiteY30" fmla="*/ 1803400 h 2136775"/>
                    <a:gd name="connsiteX31" fmla="*/ 1419225 w 3028950"/>
                    <a:gd name="connsiteY31" fmla="*/ 1781175 h 2136775"/>
                    <a:gd name="connsiteX32" fmla="*/ 1406525 w 3028950"/>
                    <a:gd name="connsiteY32" fmla="*/ 1682750 h 2136775"/>
                    <a:gd name="connsiteX33" fmla="*/ 1368425 w 3028950"/>
                    <a:gd name="connsiteY33" fmla="*/ 1644650 h 2136775"/>
                    <a:gd name="connsiteX34" fmla="*/ 1422400 w 3028950"/>
                    <a:gd name="connsiteY34" fmla="*/ 1587500 h 2136775"/>
                    <a:gd name="connsiteX35" fmla="*/ 1317625 w 3028950"/>
                    <a:gd name="connsiteY35" fmla="*/ 1435100 h 2136775"/>
                    <a:gd name="connsiteX36" fmla="*/ 1254125 w 3028950"/>
                    <a:gd name="connsiteY36" fmla="*/ 1489075 h 2136775"/>
                    <a:gd name="connsiteX37" fmla="*/ 1098550 w 3028950"/>
                    <a:gd name="connsiteY37" fmla="*/ 1327150 h 2136775"/>
                    <a:gd name="connsiteX38" fmla="*/ 1130300 w 3028950"/>
                    <a:gd name="connsiteY38" fmla="*/ 1282700 h 2136775"/>
                    <a:gd name="connsiteX39" fmla="*/ 1238250 w 3028950"/>
                    <a:gd name="connsiteY39" fmla="*/ 1298575 h 2136775"/>
                    <a:gd name="connsiteX40" fmla="*/ 1260475 w 3028950"/>
                    <a:gd name="connsiteY40" fmla="*/ 1260475 h 2136775"/>
                    <a:gd name="connsiteX41" fmla="*/ 1266825 w 3028950"/>
                    <a:gd name="connsiteY41" fmla="*/ 1031875 h 2136775"/>
                    <a:gd name="connsiteX42" fmla="*/ 1231900 w 3028950"/>
                    <a:gd name="connsiteY42" fmla="*/ 1016000 h 2136775"/>
                    <a:gd name="connsiteX43" fmla="*/ 1206500 w 3028950"/>
                    <a:gd name="connsiteY43" fmla="*/ 1016000 h 2136775"/>
                    <a:gd name="connsiteX44" fmla="*/ 1168400 w 3028950"/>
                    <a:gd name="connsiteY44" fmla="*/ 803275 h 2136775"/>
                    <a:gd name="connsiteX45" fmla="*/ 1190625 w 3028950"/>
                    <a:gd name="connsiteY45" fmla="*/ 765175 h 2136775"/>
                    <a:gd name="connsiteX46" fmla="*/ 1171575 w 3028950"/>
                    <a:gd name="connsiteY46" fmla="*/ 739775 h 2136775"/>
                    <a:gd name="connsiteX47" fmla="*/ 1022350 w 3028950"/>
                    <a:gd name="connsiteY47" fmla="*/ 812800 h 2136775"/>
                    <a:gd name="connsiteX48" fmla="*/ 968375 w 3028950"/>
                    <a:gd name="connsiteY48" fmla="*/ 781050 h 2136775"/>
                    <a:gd name="connsiteX49" fmla="*/ 933450 w 3028950"/>
                    <a:gd name="connsiteY49" fmla="*/ 841375 h 2136775"/>
                    <a:gd name="connsiteX50" fmla="*/ 914400 w 3028950"/>
                    <a:gd name="connsiteY50" fmla="*/ 971550 h 2136775"/>
                    <a:gd name="connsiteX51" fmla="*/ 847725 w 3028950"/>
                    <a:gd name="connsiteY51" fmla="*/ 1000125 h 2136775"/>
                    <a:gd name="connsiteX52" fmla="*/ 822325 w 3028950"/>
                    <a:gd name="connsiteY52" fmla="*/ 1079500 h 2136775"/>
                    <a:gd name="connsiteX53" fmla="*/ 746125 w 3028950"/>
                    <a:gd name="connsiteY53" fmla="*/ 1066800 h 2136775"/>
                    <a:gd name="connsiteX54" fmla="*/ 768350 w 3028950"/>
                    <a:gd name="connsiteY54" fmla="*/ 1231900 h 2136775"/>
                    <a:gd name="connsiteX55" fmla="*/ 781050 w 3028950"/>
                    <a:gd name="connsiteY55" fmla="*/ 1292225 h 2136775"/>
                    <a:gd name="connsiteX56" fmla="*/ 673100 w 3028950"/>
                    <a:gd name="connsiteY56" fmla="*/ 1339850 h 2136775"/>
                    <a:gd name="connsiteX57" fmla="*/ 460375 w 3028950"/>
                    <a:gd name="connsiteY57" fmla="*/ 1336675 h 2136775"/>
                    <a:gd name="connsiteX58" fmla="*/ 447675 w 3028950"/>
                    <a:gd name="connsiteY58" fmla="*/ 1285875 h 2136775"/>
                    <a:gd name="connsiteX59" fmla="*/ 460375 w 3028950"/>
                    <a:gd name="connsiteY59" fmla="*/ 1244600 h 2136775"/>
                    <a:gd name="connsiteX60" fmla="*/ 377825 w 3028950"/>
                    <a:gd name="connsiteY60" fmla="*/ 1266825 h 2136775"/>
                    <a:gd name="connsiteX61" fmla="*/ 377825 w 3028950"/>
                    <a:gd name="connsiteY61" fmla="*/ 1162050 h 2136775"/>
                    <a:gd name="connsiteX62" fmla="*/ 301625 w 3028950"/>
                    <a:gd name="connsiteY62" fmla="*/ 1133475 h 2136775"/>
                    <a:gd name="connsiteX63" fmla="*/ 266700 w 3028950"/>
                    <a:gd name="connsiteY63" fmla="*/ 1050925 h 2136775"/>
                    <a:gd name="connsiteX64" fmla="*/ 238125 w 3028950"/>
                    <a:gd name="connsiteY64" fmla="*/ 1009650 h 2136775"/>
                    <a:gd name="connsiteX65" fmla="*/ 285750 w 3028950"/>
                    <a:gd name="connsiteY65" fmla="*/ 949325 h 2136775"/>
                    <a:gd name="connsiteX66" fmla="*/ 149225 w 3028950"/>
                    <a:gd name="connsiteY66" fmla="*/ 854075 h 2136775"/>
                    <a:gd name="connsiteX67" fmla="*/ 82550 w 3028950"/>
                    <a:gd name="connsiteY67" fmla="*/ 815975 h 2136775"/>
                    <a:gd name="connsiteX68" fmla="*/ 50800 w 3028950"/>
                    <a:gd name="connsiteY68" fmla="*/ 771525 h 2136775"/>
                    <a:gd name="connsiteX69" fmla="*/ 0 w 3028950"/>
                    <a:gd name="connsiteY69" fmla="*/ 628650 h 2136775"/>
                    <a:gd name="connsiteX70" fmla="*/ 88900 w 3028950"/>
                    <a:gd name="connsiteY70" fmla="*/ 615950 h 2136775"/>
                    <a:gd name="connsiteX71" fmla="*/ 130175 w 3028950"/>
                    <a:gd name="connsiteY71" fmla="*/ 590550 h 2136775"/>
                    <a:gd name="connsiteX72" fmla="*/ 225425 w 3028950"/>
                    <a:gd name="connsiteY72" fmla="*/ 641350 h 2136775"/>
                    <a:gd name="connsiteX73" fmla="*/ 352425 w 3028950"/>
                    <a:gd name="connsiteY73" fmla="*/ 641350 h 2136775"/>
                    <a:gd name="connsiteX74" fmla="*/ 403225 w 3028950"/>
                    <a:gd name="connsiteY74" fmla="*/ 606425 h 2136775"/>
                    <a:gd name="connsiteX75" fmla="*/ 457200 w 3028950"/>
                    <a:gd name="connsiteY75" fmla="*/ 635000 h 2136775"/>
                    <a:gd name="connsiteX76" fmla="*/ 498475 w 3028950"/>
                    <a:gd name="connsiteY76" fmla="*/ 628650 h 2136775"/>
                    <a:gd name="connsiteX77" fmla="*/ 533400 w 3028950"/>
                    <a:gd name="connsiteY77" fmla="*/ 546100 h 2136775"/>
                    <a:gd name="connsiteX78" fmla="*/ 466725 w 3028950"/>
                    <a:gd name="connsiteY78" fmla="*/ 381000 h 2136775"/>
                    <a:gd name="connsiteX79" fmla="*/ 447675 w 3028950"/>
                    <a:gd name="connsiteY79" fmla="*/ 327025 h 2136775"/>
                    <a:gd name="connsiteX80" fmla="*/ 530225 w 3028950"/>
                    <a:gd name="connsiteY80" fmla="*/ 241300 h 2136775"/>
                    <a:gd name="connsiteX81" fmla="*/ 606425 w 3028950"/>
                    <a:gd name="connsiteY81" fmla="*/ 222250 h 2136775"/>
                    <a:gd name="connsiteX82" fmla="*/ 606425 w 3028950"/>
                    <a:gd name="connsiteY82" fmla="*/ 155575 h 2136775"/>
                    <a:gd name="connsiteX83" fmla="*/ 793750 w 3028950"/>
                    <a:gd name="connsiteY83" fmla="*/ 0 h 2136775"/>
                    <a:gd name="connsiteX84" fmla="*/ 863600 w 3028950"/>
                    <a:gd name="connsiteY84" fmla="*/ 79375 h 2136775"/>
                    <a:gd name="connsiteX85" fmla="*/ 882650 w 3028950"/>
                    <a:gd name="connsiteY85" fmla="*/ 158750 h 2136775"/>
                    <a:gd name="connsiteX86" fmla="*/ 1082675 w 3028950"/>
                    <a:gd name="connsiteY86" fmla="*/ 104775 h 2136775"/>
                    <a:gd name="connsiteX87" fmla="*/ 1158875 w 3028950"/>
                    <a:gd name="connsiteY87" fmla="*/ 212725 h 2136775"/>
                    <a:gd name="connsiteX88" fmla="*/ 1254125 w 3028950"/>
                    <a:gd name="connsiteY88" fmla="*/ 269875 h 2136775"/>
                    <a:gd name="connsiteX89" fmla="*/ 1295400 w 3028950"/>
                    <a:gd name="connsiteY89" fmla="*/ 384175 h 2136775"/>
                    <a:gd name="connsiteX90" fmla="*/ 1397000 w 3028950"/>
                    <a:gd name="connsiteY90" fmla="*/ 336550 h 2136775"/>
                    <a:gd name="connsiteX91" fmla="*/ 1457325 w 3028950"/>
                    <a:gd name="connsiteY91" fmla="*/ 387350 h 2136775"/>
                    <a:gd name="connsiteX92" fmla="*/ 1511300 w 3028950"/>
                    <a:gd name="connsiteY92" fmla="*/ 425450 h 2136775"/>
                    <a:gd name="connsiteX93" fmla="*/ 1562100 w 3028950"/>
                    <a:gd name="connsiteY93" fmla="*/ 409575 h 2136775"/>
                    <a:gd name="connsiteX94" fmla="*/ 1600200 w 3028950"/>
                    <a:gd name="connsiteY94" fmla="*/ 422275 h 2136775"/>
                    <a:gd name="connsiteX95" fmla="*/ 1616075 w 3028950"/>
                    <a:gd name="connsiteY95" fmla="*/ 422275 h 2136775"/>
                    <a:gd name="connsiteX96" fmla="*/ 1609725 w 3028950"/>
                    <a:gd name="connsiteY96" fmla="*/ 396875 h 2136775"/>
                    <a:gd name="connsiteX97" fmla="*/ 1793875 w 3028950"/>
                    <a:gd name="connsiteY97" fmla="*/ 450850 h 2136775"/>
                    <a:gd name="connsiteX98" fmla="*/ 1870075 w 3028950"/>
                    <a:gd name="connsiteY98" fmla="*/ 654050 h 2136775"/>
                    <a:gd name="connsiteX99" fmla="*/ 1901825 w 3028950"/>
                    <a:gd name="connsiteY99" fmla="*/ 765175 h 2136775"/>
                    <a:gd name="connsiteX100" fmla="*/ 1933575 w 3028950"/>
                    <a:gd name="connsiteY100" fmla="*/ 812800 h 2136775"/>
                    <a:gd name="connsiteX101" fmla="*/ 2139950 w 3028950"/>
                    <a:gd name="connsiteY101" fmla="*/ 787400 h 2136775"/>
                    <a:gd name="connsiteX102" fmla="*/ 2127250 w 3028950"/>
                    <a:gd name="connsiteY102" fmla="*/ 676275 h 2136775"/>
                    <a:gd name="connsiteX103" fmla="*/ 2308225 w 3028950"/>
                    <a:gd name="connsiteY103" fmla="*/ 571500 h 2136775"/>
                    <a:gd name="connsiteX104" fmla="*/ 2428875 w 3028950"/>
                    <a:gd name="connsiteY104" fmla="*/ 558800 h 2136775"/>
                    <a:gd name="connsiteX105" fmla="*/ 2489200 w 3028950"/>
                    <a:gd name="connsiteY105" fmla="*/ 669925 h 2136775"/>
                    <a:gd name="connsiteX106" fmla="*/ 2613025 w 3028950"/>
                    <a:gd name="connsiteY106" fmla="*/ 606425 h 2136775"/>
                    <a:gd name="connsiteX107" fmla="*/ 2809875 w 3028950"/>
                    <a:gd name="connsiteY107" fmla="*/ 682625 h 2136775"/>
                    <a:gd name="connsiteX108" fmla="*/ 2882900 w 3028950"/>
                    <a:gd name="connsiteY108" fmla="*/ 644525 h 2136775"/>
                    <a:gd name="connsiteX109" fmla="*/ 3006725 w 3028950"/>
                    <a:gd name="connsiteY109" fmla="*/ 673100 h 213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028950" h="2136775">
                      <a:moveTo>
                        <a:pt x="3006725" y="673100"/>
                      </a:moveTo>
                      <a:lnTo>
                        <a:pt x="3028950" y="771525"/>
                      </a:lnTo>
                      <a:lnTo>
                        <a:pt x="2911475" y="981075"/>
                      </a:lnTo>
                      <a:lnTo>
                        <a:pt x="2921000" y="1031875"/>
                      </a:lnTo>
                      <a:lnTo>
                        <a:pt x="2828925" y="1092200"/>
                      </a:lnTo>
                      <a:lnTo>
                        <a:pt x="2765425" y="1101725"/>
                      </a:lnTo>
                      <a:lnTo>
                        <a:pt x="2724150" y="1092200"/>
                      </a:lnTo>
                      <a:lnTo>
                        <a:pt x="2698750" y="1076325"/>
                      </a:lnTo>
                      <a:lnTo>
                        <a:pt x="2613025" y="1174750"/>
                      </a:lnTo>
                      <a:lnTo>
                        <a:pt x="2600325" y="1257300"/>
                      </a:lnTo>
                      <a:lnTo>
                        <a:pt x="2552700" y="1295400"/>
                      </a:lnTo>
                      <a:lnTo>
                        <a:pt x="2454275" y="1298575"/>
                      </a:lnTo>
                      <a:lnTo>
                        <a:pt x="2359025" y="1520825"/>
                      </a:lnTo>
                      <a:lnTo>
                        <a:pt x="2403475" y="1536700"/>
                      </a:lnTo>
                      <a:lnTo>
                        <a:pt x="2209800" y="1727200"/>
                      </a:lnTo>
                      <a:lnTo>
                        <a:pt x="2206625" y="1816100"/>
                      </a:lnTo>
                      <a:lnTo>
                        <a:pt x="2114550" y="1866900"/>
                      </a:lnTo>
                      <a:lnTo>
                        <a:pt x="2085975" y="1857375"/>
                      </a:lnTo>
                      <a:lnTo>
                        <a:pt x="1936750" y="1997075"/>
                      </a:lnTo>
                      <a:lnTo>
                        <a:pt x="1927225" y="2057400"/>
                      </a:lnTo>
                      <a:lnTo>
                        <a:pt x="1803400" y="2054225"/>
                      </a:lnTo>
                      <a:lnTo>
                        <a:pt x="1784350" y="2101850"/>
                      </a:lnTo>
                      <a:lnTo>
                        <a:pt x="1673225" y="2136775"/>
                      </a:lnTo>
                      <a:lnTo>
                        <a:pt x="1581150" y="2117725"/>
                      </a:lnTo>
                      <a:lnTo>
                        <a:pt x="1447800" y="2032000"/>
                      </a:lnTo>
                      <a:lnTo>
                        <a:pt x="1327150" y="1978025"/>
                      </a:lnTo>
                      <a:lnTo>
                        <a:pt x="1266825" y="1981200"/>
                      </a:lnTo>
                      <a:lnTo>
                        <a:pt x="1241425" y="1917700"/>
                      </a:lnTo>
                      <a:lnTo>
                        <a:pt x="1298575" y="1800225"/>
                      </a:lnTo>
                      <a:lnTo>
                        <a:pt x="1311275" y="1774825"/>
                      </a:lnTo>
                      <a:lnTo>
                        <a:pt x="1387475" y="1803400"/>
                      </a:lnTo>
                      <a:lnTo>
                        <a:pt x="1419225" y="1781175"/>
                      </a:lnTo>
                      <a:lnTo>
                        <a:pt x="1406525" y="1682750"/>
                      </a:lnTo>
                      <a:lnTo>
                        <a:pt x="1368425" y="1644650"/>
                      </a:lnTo>
                      <a:lnTo>
                        <a:pt x="1422400" y="1587500"/>
                      </a:lnTo>
                      <a:lnTo>
                        <a:pt x="1317625" y="1435100"/>
                      </a:lnTo>
                      <a:lnTo>
                        <a:pt x="1254125" y="1489075"/>
                      </a:lnTo>
                      <a:lnTo>
                        <a:pt x="1098550" y="1327150"/>
                      </a:lnTo>
                      <a:lnTo>
                        <a:pt x="1130300" y="1282700"/>
                      </a:lnTo>
                      <a:lnTo>
                        <a:pt x="1238250" y="1298575"/>
                      </a:lnTo>
                      <a:lnTo>
                        <a:pt x="1260475" y="1260475"/>
                      </a:lnTo>
                      <a:lnTo>
                        <a:pt x="1266825" y="1031875"/>
                      </a:lnTo>
                      <a:lnTo>
                        <a:pt x="1231900" y="1016000"/>
                      </a:lnTo>
                      <a:lnTo>
                        <a:pt x="1206500" y="1016000"/>
                      </a:lnTo>
                      <a:lnTo>
                        <a:pt x="1168400" y="803275"/>
                      </a:lnTo>
                      <a:lnTo>
                        <a:pt x="1190625" y="765175"/>
                      </a:lnTo>
                      <a:lnTo>
                        <a:pt x="1171575" y="739775"/>
                      </a:lnTo>
                      <a:lnTo>
                        <a:pt x="1022350" y="812800"/>
                      </a:lnTo>
                      <a:lnTo>
                        <a:pt x="968375" y="781050"/>
                      </a:lnTo>
                      <a:lnTo>
                        <a:pt x="933450" y="841375"/>
                      </a:lnTo>
                      <a:lnTo>
                        <a:pt x="914400" y="971550"/>
                      </a:lnTo>
                      <a:lnTo>
                        <a:pt x="847725" y="1000125"/>
                      </a:lnTo>
                      <a:lnTo>
                        <a:pt x="822325" y="1079500"/>
                      </a:lnTo>
                      <a:lnTo>
                        <a:pt x="746125" y="1066800"/>
                      </a:lnTo>
                      <a:lnTo>
                        <a:pt x="768350" y="1231900"/>
                      </a:lnTo>
                      <a:lnTo>
                        <a:pt x="781050" y="1292225"/>
                      </a:lnTo>
                      <a:lnTo>
                        <a:pt x="673100" y="1339850"/>
                      </a:lnTo>
                      <a:lnTo>
                        <a:pt x="460375" y="1336675"/>
                      </a:lnTo>
                      <a:lnTo>
                        <a:pt x="447675" y="1285875"/>
                      </a:lnTo>
                      <a:lnTo>
                        <a:pt x="460375" y="1244600"/>
                      </a:lnTo>
                      <a:lnTo>
                        <a:pt x="377825" y="1266825"/>
                      </a:lnTo>
                      <a:lnTo>
                        <a:pt x="377825" y="1162050"/>
                      </a:lnTo>
                      <a:lnTo>
                        <a:pt x="301625" y="1133475"/>
                      </a:lnTo>
                      <a:lnTo>
                        <a:pt x="266700" y="1050925"/>
                      </a:lnTo>
                      <a:lnTo>
                        <a:pt x="238125" y="1009650"/>
                      </a:lnTo>
                      <a:lnTo>
                        <a:pt x="285750" y="949325"/>
                      </a:lnTo>
                      <a:lnTo>
                        <a:pt x="149225" y="854075"/>
                      </a:lnTo>
                      <a:lnTo>
                        <a:pt x="82550" y="815975"/>
                      </a:lnTo>
                      <a:lnTo>
                        <a:pt x="50800" y="771525"/>
                      </a:lnTo>
                      <a:lnTo>
                        <a:pt x="0" y="628650"/>
                      </a:lnTo>
                      <a:lnTo>
                        <a:pt x="88900" y="615950"/>
                      </a:lnTo>
                      <a:lnTo>
                        <a:pt x="130175" y="590550"/>
                      </a:lnTo>
                      <a:lnTo>
                        <a:pt x="225425" y="641350"/>
                      </a:lnTo>
                      <a:lnTo>
                        <a:pt x="352425" y="641350"/>
                      </a:lnTo>
                      <a:lnTo>
                        <a:pt x="403225" y="606425"/>
                      </a:lnTo>
                      <a:lnTo>
                        <a:pt x="457200" y="635000"/>
                      </a:lnTo>
                      <a:lnTo>
                        <a:pt x="498475" y="628650"/>
                      </a:lnTo>
                      <a:lnTo>
                        <a:pt x="533400" y="546100"/>
                      </a:lnTo>
                      <a:lnTo>
                        <a:pt x="466725" y="381000"/>
                      </a:lnTo>
                      <a:lnTo>
                        <a:pt x="447675" y="327025"/>
                      </a:lnTo>
                      <a:lnTo>
                        <a:pt x="530225" y="241300"/>
                      </a:lnTo>
                      <a:lnTo>
                        <a:pt x="606425" y="222250"/>
                      </a:lnTo>
                      <a:lnTo>
                        <a:pt x="606425" y="155575"/>
                      </a:lnTo>
                      <a:lnTo>
                        <a:pt x="793750" y="0"/>
                      </a:lnTo>
                      <a:lnTo>
                        <a:pt x="863600" y="79375"/>
                      </a:lnTo>
                      <a:lnTo>
                        <a:pt x="882650" y="158750"/>
                      </a:lnTo>
                      <a:lnTo>
                        <a:pt x="1082675" y="104775"/>
                      </a:lnTo>
                      <a:lnTo>
                        <a:pt x="1158875" y="212725"/>
                      </a:lnTo>
                      <a:lnTo>
                        <a:pt x="1254125" y="269875"/>
                      </a:lnTo>
                      <a:lnTo>
                        <a:pt x="1295400" y="384175"/>
                      </a:lnTo>
                      <a:lnTo>
                        <a:pt x="1397000" y="336550"/>
                      </a:lnTo>
                      <a:lnTo>
                        <a:pt x="1457325" y="387350"/>
                      </a:lnTo>
                      <a:lnTo>
                        <a:pt x="1511300" y="425450"/>
                      </a:lnTo>
                      <a:lnTo>
                        <a:pt x="1562100" y="409575"/>
                      </a:lnTo>
                      <a:lnTo>
                        <a:pt x="1600200" y="422275"/>
                      </a:lnTo>
                      <a:lnTo>
                        <a:pt x="1616075" y="422275"/>
                      </a:lnTo>
                      <a:lnTo>
                        <a:pt x="1609725" y="396875"/>
                      </a:lnTo>
                      <a:lnTo>
                        <a:pt x="1793875" y="450850"/>
                      </a:lnTo>
                      <a:lnTo>
                        <a:pt x="1870075" y="654050"/>
                      </a:lnTo>
                      <a:lnTo>
                        <a:pt x="1901825" y="765175"/>
                      </a:lnTo>
                      <a:lnTo>
                        <a:pt x="1933575" y="812800"/>
                      </a:lnTo>
                      <a:lnTo>
                        <a:pt x="2139950" y="787400"/>
                      </a:lnTo>
                      <a:lnTo>
                        <a:pt x="2127250" y="676275"/>
                      </a:lnTo>
                      <a:lnTo>
                        <a:pt x="2308225" y="571500"/>
                      </a:lnTo>
                      <a:lnTo>
                        <a:pt x="2428875" y="558800"/>
                      </a:lnTo>
                      <a:lnTo>
                        <a:pt x="2489200" y="669925"/>
                      </a:lnTo>
                      <a:lnTo>
                        <a:pt x="2613025" y="606425"/>
                      </a:lnTo>
                      <a:lnTo>
                        <a:pt x="2809875" y="682625"/>
                      </a:lnTo>
                      <a:lnTo>
                        <a:pt x="2882900" y="644525"/>
                      </a:lnTo>
                      <a:lnTo>
                        <a:pt x="3006725" y="673100"/>
                      </a:lnTo>
                      <a:close/>
                    </a:path>
                  </a:pathLst>
                </a:custGeom>
                <a:solidFill>
                  <a:srgbClr val="F1995D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6" name="자유형 125"/>
                <p:cNvSpPr/>
                <p:nvPr/>
              </p:nvSpPr>
              <p:spPr>
                <a:xfrm>
                  <a:off x="5524500" y="85725"/>
                  <a:ext cx="2257425" cy="3076575"/>
                </a:xfrm>
                <a:custGeom>
                  <a:avLst/>
                  <a:gdLst>
                    <a:gd name="connsiteX0" fmla="*/ 1509713 w 2257425"/>
                    <a:gd name="connsiteY0" fmla="*/ 2333625 h 3076575"/>
                    <a:gd name="connsiteX1" fmla="*/ 1414463 w 2257425"/>
                    <a:gd name="connsiteY1" fmla="*/ 2405063 h 3076575"/>
                    <a:gd name="connsiteX2" fmla="*/ 1371600 w 2257425"/>
                    <a:gd name="connsiteY2" fmla="*/ 2538413 h 3076575"/>
                    <a:gd name="connsiteX3" fmla="*/ 1447800 w 2257425"/>
                    <a:gd name="connsiteY3" fmla="*/ 2690813 h 3076575"/>
                    <a:gd name="connsiteX4" fmla="*/ 1419225 w 2257425"/>
                    <a:gd name="connsiteY4" fmla="*/ 2847975 h 3076575"/>
                    <a:gd name="connsiteX5" fmla="*/ 1352550 w 2257425"/>
                    <a:gd name="connsiteY5" fmla="*/ 2895600 h 3076575"/>
                    <a:gd name="connsiteX6" fmla="*/ 1347788 w 2257425"/>
                    <a:gd name="connsiteY6" fmla="*/ 3038475 h 3076575"/>
                    <a:gd name="connsiteX7" fmla="*/ 1295400 w 2257425"/>
                    <a:gd name="connsiteY7" fmla="*/ 3076575 h 3076575"/>
                    <a:gd name="connsiteX8" fmla="*/ 1062038 w 2257425"/>
                    <a:gd name="connsiteY8" fmla="*/ 2986088 h 3076575"/>
                    <a:gd name="connsiteX9" fmla="*/ 1095375 w 2257425"/>
                    <a:gd name="connsiteY9" fmla="*/ 2814638 h 3076575"/>
                    <a:gd name="connsiteX10" fmla="*/ 995363 w 2257425"/>
                    <a:gd name="connsiteY10" fmla="*/ 2747963 h 3076575"/>
                    <a:gd name="connsiteX11" fmla="*/ 1004888 w 2257425"/>
                    <a:gd name="connsiteY11" fmla="*/ 2705100 h 3076575"/>
                    <a:gd name="connsiteX12" fmla="*/ 842963 w 2257425"/>
                    <a:gd name="connsiteY12" fmla="*/ 2566988 h 3076575"/>
                    <a:gd name="connsiteX13" fmla="*/ 842963 w 2257425"/>
                    <a:gd name="connsiteY13" fmla="*/ 2490788 h 3076575"/>
                    <a:gd name="connsiteX14" fmla="*/ 647700 w 2257425"/>
                    <a:gd name="connsiteY14" fmla="*/ 2424113 h 3076575"/>
                    <a:gd name="connsiteX15" fmla="*/ 590550 w 2257425"/>
                    <a:gd name="connsiteY15" fmla="*/ 2471738 h 3076575"/>
                    <a:gd name="connsiteX16" fmla="*/ 504825 w 2257425"/>
                    <a:gd name="connsiteY16" fmla="*/ 2376488 h 3076575"/>
                    <a:gd name="connsiteX17" fmla="*/ 495300 w 2257425"/>
                    <a:gd name="connsiteY17" fmla="*/ 2352675 h 3076575"/>
                    <a:gd name="connsiteX18" fmla="*/ 271463 w 2257425"/>
                    <a:gd name="connsiteY18" fmla="*/ 2314575 h 3076575"/>
                    <a:gd name="connsiteX19" fmla="*/ 252413 w 2257425"/>
                    <a:gd name="connsiteY19" fmla="*/ 2352675 h 3076575"/>
                    <a:gd name="connsiteX20" fmla="*/ 271463 w 2257425"/>
                    <a:gd name="connsiteY20" fmla="*/ 2405063 h 3076575"/>
                    <a:gd name="connsiteX21" fmla="*/ 109538 w 2257425"/>
                    <a:gd name="connsiteY21" fmla="*/ 2395538 h 3076575"/>
                    <a:gd name="connsiteX22" fmla="*/ 0 w 2257425"/>
                    <a:gd name="connsiteY22" fmla="*/ 2328863 h 3076575"/>
                    <a:gd name="connsiteX23" fmla="*/ 9525 w 2257425"/>
                    <a:gd name="connsiteY23" fmla="*/ 2262188 h 3076575"/>
                    <a:gd name="connsiteX24" fmla="*/ 104775 w 2257425"/>
                    <a:gd name="connsiteY24" fmla="*/ 2157413 h 3076575"/>
                    <a:gd name="connsiteX25" fmla="*/ 66675 w 2257425"/>
                    <a:gd name="connsiteY25" fmla="*/ 1995488 h 3076575"/>
                    <a:gd name="connsiteX26" fmla="*/ 123825 w 2257425"/>
                    <a:gd name="connsiteY26" fmla="*/ 1871663 h 3076575"/>
                    <a:gd name="connsiteX27" fmla="*/ 171450 w 2257425"/>
                    <a:gd name="connsiteY27" fmla="*/ 1824038 h 3076575"/>
                    <a:gd name="connsiteX28" fmla="*/ 328613 w 2257425"/>
                    <a:gd name="connsiteY28" fmla="*/ 1881188 h 3076575"/>
                    <a:gd name="connsiteX29" fmla="*/ 476250 w 2257425"/>
                    <a:gd name="connsiteY29" fmla="*/ 1824038 h 3076575"/>
                    <a:gd name="connsiteX30" fmla="*/ 519113 w 2257425"/>
                    <a:gd name="connsiteY30" fmla="*/ 1809750 h 3076575"/>
                    <a:gd name="connsiteX31" fmla="*/ 647700 w 2257425"/>
                    <a:gd name="connsiteY31" fmla="*/ 1819275 h 3076575"/>
                    <a:gd name="connsiteX32" fmla="*/ 709613 w 2257425"/>
                    <a:gd name="connsiteY32" fmla="*/ 1785938 h 3076575"/>
                    <a:gd name="connsiteX33" fmla="*/ 695325 w 2257425"/>
                    <a:gd name="connsiteY33" fmla="*/ 1590675 h 3076575"/>
                    <a:gd name="connsiteX34" fmla="*/ 766763 w 2257425"/>
                    <a:gd name="connsiteY34" fmla="*/ 1485900 h 3076575"/>
                    <a:gd name="connsiteX35" fmla="*/ 647700 w 2257425"/>
                    <a:gd name="connsiteY35" fmla="*/ 1362075 h 3076575"/>
                    <a:gd name="connsiteX36" fmla="*/ 681038 w 2257425"/>
                    <a:gd name="connsiteY36" fmla="*/ 1200150 h 3076575"/>
                    <a:gd name="connsiteX37" fmla="*/ 776288 w 2257425"/>
                    <a:gd name="connsiteY37" fmla="*/ 1123950 h 3076575"/>
                    <a:gd name="connsiteX38" fmla="*/ 742950 w 2257425"/>
                    <a:gd name="connsiteY38" fmla="*/ 990600 h 3076575"/>
                    <a:gd name="connsiteX39" fmla="*/ 1085850 w 2257425"/>
                    <a:gd name="connsiteY39" fmla="*/ 666750 h 3076575"/>
                    <a:gd name="connsiteX40" fmla="*/ 995363 w 2257425"/>
                    <a:gd name="connsiteY40" fmla="*/ 466725 h 3076575"/>
                    <a:gd name="connsiteX41" fmla="*/ 1038225 w 2257425"/>
                    <a:gd name="connsiteY41" fmla="*/ 247650 h 3076575"/>
                    <a:gd name="connsiteX42" fmla="*/ 1147763 w 2257425"/>
                    <a:gd name="connsiteY42" fmla="*/ 195263 h 3076575"/>
                    <a:gd name="connsiteX43" fmla="*/ 1276350 w 2257425"/>
                    <a:gd name="connsiteY43" fmla="*/ 261938 h 3076575"/>
                    <a:gd name="connsiteX44" fmla="*/ 1328738 w 2257425"/>
                    <a:gd name="connsiteY44" fmla="*/ 338138 h 3076575"/>
                    <a:gd name="connsiteX45" fmla="*/ 1438275 w 2257425"/>
                    <a:gd name="connsiteY45" fmla="*/ 357188 h 3076575"/>
                    <a:gd name="connsiteX46" fmla="*/ 1585913 w 2257425"/>
                    <a:gd name="connsiteY46" fmla="*/ 257175 h 3076575"/>
                    <a:gd name="connsiteX47" fmla="*/ 1652588 w 2257425"/>
                    <a:gd name="connsiteY47" fmla="*/ 0 h 3076575"/>
                    <a:gd name="connsiteX48" fmla="*/ 1743075 w 2257425"/>
                    <a:gd name="connsiteY48" fmla="*/ 0 h 3076575"/>
                    <a:gd name="connsiteX49" fmla="*/ 1800225 w 2257425"/>
                    <a:gd name="connsiteY49" fmla="*/ 200025 h 3076575"/>
                    <a:gd name="connsiteX50" fmla="*/ 1971675 w 2257425"/>
                    <a:gd name="connsiteY50" fmla="*/ 204788 h 3076575"/>
                    <a:gd name="connsiteX51" fmla="*/ 2014538 w 2257425"/>
                    <a:gd name="connsiteY51" fmla="*/ 176213 h 3076575"/>
                    <a:gd name="connsiteX52" fmla="*/ 2157413 w 2257425"/>
                    <a:gd name="connsiteY52" fmla="*/ 261938 h 3076575"/>
                    <a:gd name="connsiteX53" fmla="*/ 2166938 w 2257425"/>
                    <a:gd name="connsiteY53" fmla="*/ 366713 h 3076575"/>
                    <a:gd name="connsiteX54" fmla="*/ 2257425 w 2257425"/>
                    <a:gd name="connsiteY54" fmla="*/ 414338 h 3076575"/>
                    <a:gd name="connsiteX55" fmla="*/ 2124075 w 2257425"/>
                    <a:gd name="connsiteY55" fmla="*/ 571500 h 3076575"/>
                    <a:gd name="connsiteX56" fmla="*/ 2047875 w 2257425"/>
                    <a:gd name="connsiteY56" fmla="*/ 552450 h 3076575"/>
                    <a:gd name="connsiteX57" fmla="*/ 2000250 w 2257425"/>
                    <a:gd name="connsiteY57" fmla="*/ 666750 h 3076575"/>
                    <a:gd name="connsiteX58" fmla="*/ 2000250 w 2257425"/>
                    <a:gd name="connsiteY58" fmla="*/ 895350 h 3076575"/>
                    <a:gd name="connsiteX59" fmla="*/ 1995488 w 2257425"/>
                    <a:gd name="connsiteY59" fmla="*/ 1076325 h 3076575"/>
                    <a:gd name="connsiteX60" fmla="*/ 1938338 w 2257425"/>
                    <a:gd name="connsiteY60" fmla="*/ 1104900 h 3076575"/>
                    <a:gd name="connsiteX61" fmla="*/ 1890713 w 2257425"/>
                    <a:gd name="connsiteY61" fmla="*/ 1166813 h 3076575"/>
                    <a:gd name="connsiteX62" fmla="*/ 1852613 w 2257425"/>
                    <a:gd name="connsiteY62" fmla="*/ 1357313 h 3076575"/>
                    <a:gd name="connsiteX63" fmla="*/ 1795463 w 2257425"/>
                    <a:gd name="connsiteY63" fmla="*/ 1457325 h 3076575"/>
                    <a:gd name="connsiteX64" fmla="*/ 1771650 w 2257425"/>
                    <a:gd name="connsiteY64" fmla="*/ 1547813 h 3076575"/>
                    <a:gd name="connsiteX65" fmla="*/ 1728788 w 2257425"/>
                    <a:gd name="connsiteY65" fmla="*/ 1571625 h 3076575"/>
                    <a:gd name="connsiteX66" fmla="*/ 1771650 w 2257425"/>
                    <a:gd name="connsiteY66" fmla="*/ 1690688 h 3076575"/>
                    <a:gd name="connsiteX67" fmla="*/ 1852613 w 2257425"/>
                    <a:gd name="connsiteY67" fmla="*/ 1819275 h 3076575"/>
                    <a:gd name="connsiteX68" fmla="*/ 1714500 w 2257425"/>
                    <a:gd name="connsiteY68" fmla="*/ 1871663 h 3076575"/>
                    <a:gd name="connsiteX69" fmla="*/ 1676400 w 2257425"/>
                    <a:gd name="connsiteY69" fmla="*/ 2000250 h 3076575"/>
                    <a:gd name="connsiteX70" fmla="*/ 1676400 w 2257425"/>
                    <a:gd name="connsiteY70" fmla="*/ 2105025 h 3076575"/>
                    <a:gd name="connsiteX71" fmla="*/ 1609725 w 2257425"/>
                    <a:gd name="connsiteY71" fmla="*/ 2185988 h 3076575"/>
                    <a:gd name="connsiteX72" fmla="*/ 1509713 w 2257425"/>
                    <a:gd name="connsiteY72" fmla="*/ 2333625 h 3076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2257425" h="3076575">
                      <a:moveTo>
                        <a:pt x="1509713" y="2333625"/>
                      </a:moveTo>
                      <a:lnTo>
                        <a:pt x="1414463" y="2405063"/>
                      </a:lnTo>
                      <a:lnTo>
                        <a:pt x="1371600" y="2538413"/>
                      </a:lnTo>
                      <a:lnTo>
                        <a:pt x="1447800" y="2690813"/>
                      </a:lnTo>
                      <a:lnTo>
                        <a:pt x="1419225" y="2847975"/>
                      </a:lnTo>
                      <a:lnTo>
                        <a:pt x="1352550" y="2895600"/>
                      </a:lnTo>
                      <a:lnTo>
                        <a:pt x="1347788" y="3038475"/>
                      </a:lnTo>
                      <a:lnTo>
                        <a:pt x="1295400" y="3076575"/>
                      </a:lnTo>
                      <a:lnTo>
                        <a:pt x="1062038" y="2986088"/>
                      </a:lnTo>
                      <a:lnTo>
                        <a:pt x="1095375" y="2814638"/>
                      </a:lnTo>
                      <a:lnTo>
                        <a:pt x="995363" y="2747963"/>
                      </a:lnTo>
                      <a:lnTo>
                        <a:pt x="1004888" y="2705100"/>
                      </a:lnTo>
                      <a:lnTo>
                        <a:pt x="842963" y="2566988"/>
                      </a:lnTo>
                      <a:lnTo>
                        <a:pt x="842963" y="2490788"/>
                      </a:lnTo>
                      <a:lnTo>
                        <a:pt x="647700" y="2424113"/>
                      </a:lnTo>
                      <a:lnTo>
                        <a:pt x="590550" y="2471738"/>
                      </a:lnTo>
                      <a:lnTo>
                        <a:pt x="504825" y="2376488"/>
                      </a:lnTo>
                      <a:lnTo>
                        <a:pt x="495300" y="2352675"/>
                      </a:lnTo>
                      <a:lnTo>
                        <a:pt x="271463" y="2314575"/>
                      </a:lnTo>
                      <a:lnTo>
                        <a:pt x="252413" y="2352675"/>
                      </a:lnTo>
                      <a:lnTo>
                        <a:pt x="271463" y="2405063"/>
                      </a:lnTo>
                      <a:lnTo>
                        <a:pt x="109538" y="2395538"/>
                      </a:lnTo>
                      <a:lnTo>
                        <a:pt x="0" y="2328863"/>
                      </a:lnTo>
                      <a:lnTo>
                        <a:pt x="9525" y="2262188"/>
                      </a:lnTo>
                      <a:lnTo>
                        <a:pt x="104775" y="2157413"/>
                      </a:lnTo>
                      <a:lnTo>
                        <a:pt x="66675" y="1995488"/>
                      </a:lnTo>
                      <a:lnTo>
                        <a:pt x="123825" y="1871663"/>
                      </a:lnTo>
                      <a:lnTo>
                        <a:pt x="171450" y="1824038"/>
                      </a:lnTo>
                      <a:lnTo>
                        <a:pt x="328613" y="1881188"/>
                      </a:lnTo>
                      <a:lnTo>
                        <a:pt x="476250" y="1824038"/>
                      </a:lnTo>
                      <a:lnTo>
                        <a:pt x="519113" y="1809750"/>
                      </a:lnTo>
                      <a:lnTo>
                        <a:pt x="647700" y="1819275"/>
                      </a:lnTo>
                      <a:lnTo>
                        <a:pt x="709613" y="1785938"/>
                      </a:lnTo>
                      <a:lnTo>
                        <a:pt x="695325" y="1590675"/>
                      </a:lnTo>
                      <a:lnTo>
                        <a:pt x="766763" y="1485900"/>
                      </a:lnTo>
                      <a:lnTo>
                        <a:pt x="647700" y="1362075"/>
                      </a:lnTo>
                      <a:lnTo>
                        <a:pt x="681038" y="1200150"/>
                      </a:lnTo>
                      <a:lnTo>
                        <a:pt x="776288" y="1123950"/>
                      </a:lnTo>
                      <a:lnTo>
                        <a:pt x="742950" y="990600"/>
                      </a:lnTo>
                      <a:lnTo>
                        <a:pt x="1085850" y="666750"/>
                      </a:lnTo>
                      <a:lnTo>
                        <a:pt x="995363" y="466725"/>
                      </a:lnTo>
                      <a:lnTo>
                        <a:pt x="1038225" y="247650"/>
                      </a:lnTo>
                      <a:lnTo>
                        <a:pt x="1147763" y="195263"/>
                      </a:lnTo>
                      <a:lnTo>
                        <a:pt x="1276350" y="261938"/>
                      </a:lnTo>
                      <a:lnTo>
                        <a:pt x="1328738" y="338138"/>
                      </a:lnTo>
                      <a:lnTo>
                        <a:pt x="1438275" y="357188"/>
                      </a:lnTo>
                      <a:lnTo>
                        <a:pt x="1585913" y="257175"/>
                      </a:lnTo>
                      <a:lnTo>
                        <a:pt x="1652588" y="0"/>
                      </a:lnTo>
                      <a:lnTo>
                        <a:pt x="1743075" y="0"/>
                      </a:lnTo>
                      <a:lnTo>
                        <a:pt x="1800225" y="200025"/>
                      </a:lnTo>
                      <a:lnTo>
                        <a:pt x="1971675" y="204788"/>
                      </a:lnTo>
                      <a:lnTo>
                        <a:pt x="2014538" y="176213"/>
                      </a:lnTo>
                      <a:lnTo>
                        <a:pt x="2157413" y="261938"/>
                      </a:lnTo>
                      <a:lnTo>
                        <a:pt x="2166938" y="366713"/>
                      </a:lnTo>
                      <a:lnTo>
                        <a:pt x="2257425" y="414338"/>
                      </a:lnTo>
                      <a:lnTo>
                        <a:pt x="2124075" y="571500"/>
                      </a:lnTo>
                      <a:lnTo>
                        <a:pt x="2047875" y="552450"/>
                      </a:lnTo>
                      <a:lnTo>
                        <a:pt x="2000250" y="666750"/>
                      </a:lnTo>
                      <a:lnTo>
                        <a:pt x="2000250" y="895350"/>
                      </a:lnTo>
                      <a:lnTo>
                        <a:pt x="1995488" y="1076325"/>
                      </a:lnTo>
                      <a:lnTo>
                        <a:pt x="1938338" y="1104900"/>
                      </a:lnTo>
                      <a:lnTo>
                        <a:pt x="1890713" y="1166813"/>
                      </a:lnTo>
                      <a:lnTo>
                        <a:pt x="1852613" y="1357313"/>
                      </a:lnTo>
                      <a:lnTo>
                        <a:pt x="1795463" y="1457325"/>
                      </a:lnTo>
                      <a:lnTo>
                        <a:pt x="1771650" y="1547813"/>
                      </a:lnTo>
                      <a:lnTo>
                        <a:pt x="1728788" y="1571625"/>
                      </a:lnTo>
                      <a:lnTo>
                        <a:pt x="1771650" y="1690688"/>
                      </a:lnTo>
                      <a:lnTo>
                        <a:pt x="1852613" y="1819275"/>
                      </a:lnTo>
                      <a:lnTo>
                        <a:pt x="1714500" y="1871663"/>
                      </a:lnTo>
                      <a:lnTo>
                        <a:pt x="1676400" y="2000250"/>
                      </a:lnTo>
                      <a:lnTo>
                        <a:pt x="1676400" y="2105025"/>
                      </a:lnTo>
                      <a:lnTo>
                        <a:pt x="1609725" y="2185988"/>
                      </a:lnTo>
                      <a:lnTo>
                        <a:pt x="1509713" y="2333625"/>
                      </a:lnTo>
                      <a:close/>
                    </a:path>
                  </a:pathLst>
                </a:custGeom>
                <a:solidFill>
                  <a:srgbClr val="009E47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7" name="자유형 126"/>
                <p:cNvSpPr/>
                <p:nvPr/>
              </p:nvSpPr>
              <p:spPr>
                <a:xfrm>
                  <a:off x="3619500" y="617945"/>
                  <a:ext cx="2400300" cy="2620555"/>
                </a:xfrm>
                <a:custGeom>
                  <a:avLst/>
                  <a:gdLst>
                    <a:gd name="connsiteX0" fmla="*/ 1276350 w 2400300"/>
                    <a:gd name="connsiteY0" fmla="*/ 1180 h 2620555"/>
                    <a:gd name="connsiteX1" fmla="*/ 1276350 w 2400300"/>
                    <a:gd name="connsiteY1" fmla="*/ 1180 h 2620555"/>
                    <a:gd name="connsiteX2" fmla="*/ 1219200 w 2400300"/>
                    <a:gd name="connsiteY2" fmla="*/ 5943 h 2620555"/>
                    <a:gd name="connsiteX3" fmla="*/ 1214438 w 2400300"/>
                    <a:gd name="connsiteY3" fmla="*/ 44043 h 2620555"/>
                    <a:gd name="connsiteX4" fmla="*/ 1166813 w 2400300"/>
                    <a:gd name="connsiteY4" fmla="*/ 82143 h 2620555"/>
                    <a:gd name="connsiteX5" fmla="*/ 1138238 w 2400300"/>
                    <a:gd name="connsiteY5" fmla="*/ 101193 h 2620555"/>
                    <a:gd name="connsiteX6" fmla="*/ 1109663 w 2400300"/>
                    <a:gd name="connsiteY6" fmla="*/ 129768 h 2620555"/>
                    <a:gd name="connsiteX7" fmla="*/ 1109663 w 2400300"/>
                    <a:gd name="connsiteY7" fmla="*/ 182155 h 2620555"/>
                    <a:gd name="connsiteX8" fmla="*/ 1123950 w 2400300"/>
                    <a:gd name="connsiteY8" fmla="*/ 196443 h 2620555"/>
                    <a:gd name="connsiteX9" fmla="*/ 1147763 w 2400300"/>
                    <a:gd name="connsiteY9" fmla="*/ 248830 h 2620555"/>
                    <a:gd name="connsiteX10" fmla="*/ 1157288 w 2400300"/>
                    <a:gd name="connsiteY10" fmla="*/ 296455 h 2620555"/>
                    <a:gd name="connsiteX11" fmla="*/ 1166813 w 2400300"/>
                    <a:gd name="connsiteY11" fmla="*/ 325030 h 2620555"/>
                    <a:gd name="connsiteX12" fmla="*/ 1157288 w 2400300"/>
                    <a:gd name="connsiteY12" fmla="*/ 353605 h 2620555"/>
                    <a:gd name="connsiteX13" fmla="*/ 1166813 w 2400300"/>
                    <a:gd name="connsiteY13" fmla="*/ 415518 h 2620555"/>
                    <a:gd name="connsiteX14" fmla="*/ 1171575 w 2400300"/>
                    <a:gd name="connsiteY14" fmla="*/ 477430 h 2620555"/>
                    <a:gd name="connsiteX15" fmla="*/ 1185863 w 2400300"/>
                    <a:gd name="connsiteY15" fmla="*/ 625068 h 2620555"/>
                    <a:gd name="connsiteX16" fmla="*/ 1181100 w 2400300"/>
                    <a:gd name="connsiteY16" fmla="*/ 663168 h 2620555"/>
                    <a:gd name="connsiteX17" fmla="*/ 1176338 w 2400300"/>
                    <a:gd name="connsiteY17" fmla="*/ 677455 h 2620555"/>
                    <a:gd name="connsiteX18" fmla="*/ 1162050 w 2400300"/>
                    <a:gd name="connsiteY18" fmla="*/ 686980 h 2620555"/>
                    <a:gd name="connsiteX19" fmla="*/ 1152525 w 2400300"/>
                    <a:gd name="connsiteY19" fmla="*/ 701268 h 2620555"/>
                    <a:gd name="connsiteX20" fmla="*/ 1147763 w 2400300"/>
                    <a:gd name="connsiteY20" fmla="*/ 715555 h 2620555"/>
                    <a:gd name="connsiteX21" fmla="*/ 1081088 w 2400300"/>
                    <a:gd name="connsiteY21" fmla="*/ 720318 h 2620555"/>
                    <a:gd name="connsiteX22" fmla="*/ 1066800 w 2400300"/>
                    <a:gd name="connsiteY22" fmla="*/ 710793 h 2620555"/>
                    <a:gd name="connsiteX23" fmla="*/ 1062038 w 2400300"/>
                    <a:gd name="connsiteY23" fmla="*/ 696505 h 2620555"/>
                    <a:gd name="connsiteX24" fmla="*/ 1057275 w 2400300"/>
                    <a:gd name="connsiteY24" fmla="*/ 677455 h 2620555"/>
                    <a:gd name="connsiteX25" fmla="*/ 1047750 w 2400300"/>
                    <a:gd name="connsiteY25" fmla="*/ 620305 h 2620555"/>
                    <a:gd name="connsiteX26" fmla="*/ 1033463 w 2400300"/>
                    <a:gd name="connsiteY26" fmla="*/ 610780 h 2620555"/>
                    <a:gd name="connsiteX27" fmla="*/ 1019175 w 2400300"/>
                    <a:gd name="connsiteY27" fmla="*/ 596493 h 2620555"/>
                    <a:gd name="connsiteX28" fmla="*/ 1004888 w 2400300"/>
                    <a:gd name="connsiteY28" fmla="*/ 586968 h 2620555"/>
                    <a:gd name="connsiteX29" fmla="*/ 990600 w 2400300"/>
                    <a:gd name="connsiteY29" fmla="*/ 572680 h 2620555"/>
                    <a:gd name="connsiteX30" fmla="*/ 971550 w 2400300"/>
                    <a:gd name="connsiteY30" fmla="*/ 563155 h 2620555"/>
                    <a:gd name="connsiteX31" fmla="*/ 962025 w 2400300"/>
                    <a:gd name="connsiteY31" fmla="*/ 544105 h 2620555"/>
                    <a:gd name="connsiteX32" fmla="*/ 909638 w 2400300"/>
                    <a:gd name="connsiteY32" fmla="*/ 534580 h 2620555"/>
                    <a:gd name="connsiteX33" fmla="*/ 857250 w 2400300"/>
                    <a:gd name="connsiteY33" fmla="*/ 534580 h 2620555"/>
                    <a:gd name="connsiteX34" fmla="*/ 847725 w 2400300"/>
                    <a:gd name="connsiteY34" fmla="*/ 491718 h 2620555"/>
                    <a:gd name="connsiteX35" fmla="*/ 838200 w 2400300"/>
                    <a:gd name="connsiteY35" fmla="*/ 439330 h 2620555"/>
                    <a:gd name="connsiteX36" fmla="*/ 833438 w 2400300"/>
                    <a:gd name="connsiteY36" fmla="*/ 434568 h 2620555"/>
                    <a:gd name="connsiteX37" fmla="*/ 661988 w 2400300"/>
                    <a:gd name="connsiteY37" fmla="*/ 305980 h 2620555"/>
                    <a:gd name="connsiteX38" fmla="*/ 604838 w 2400300"/>
                    <a:gd name="connsiteY38" fmla="*/ 320268 h 2620555"/>
                    <a:gd name="connsiteX39" fmla="*/ 576263 w 2400300"/>
                    <a:gd name="connsiteY39" fmla="*/ 339318 h 2620555"/>
                    <a:gd name="connsiteX40" fmla="*/ 557213 w 2400300"/>
                    <a:gd name="connsiteY40" fmla="*/ 348843 h 2620555"/>
                    <a:gd name="connsiteX41" fmla="*/ 523875 w 2400300"/>
                    <a:gd name="connsiteY41" fmla="*/ 386943 h 2620555"/>
                    <a:gd name="connsiteX42" fmla="*/ 509588 w 2400300"/>
                    <a:gd name="connsiteY42" fmla="*/ 396468 h 2620555"/>
                    <a:gd name="connsiteX43" fmla="*/ 471488 w 2400300"/>
                    <a:gd name="connsiteY43" fmla="*/ 434568 h 2620555"/>
                    <a:gd name="connsiteX44" fmla="*/ 395288 w 2400300"/>
                    <a:gd name="connsiteY44" fmla="*/ 472668 h 2620555"/>
                    <a:gd name="connsiteX45" fmla="*/ 390525 w 2400300"/>
                    <a:gd name="connsiteY45" fmla="*/ 515530 h 2620555"/>
                    <a:gd name="connsiteX46" fmla="*/ 385763 w 2400300"/>
                    <a:gd name="connsiteY46" fmla="*/ 629830 h 2620555"/>
                    <a:gd name="connsiteX47" fmla="*/ 280988 w 2400300"/>
                    <a:gd name="connsiteY47" fmla="*/ 720318 h 2620555"/>
                    <a:gd name="connsiteX48" fmla="*/ 295275 w 2400300"/>
                    <a:gd name="connsiteY48" fmla="*/ 758418 h 2620555"/>
                    <a:gd name="connsiteX49" fmla="*/ 300038 w 2400300"/>
                    <a:gd name="connsiteY49" fmla="*/ 772705 h 2620555"/>
                    <a:gd name="connsiteX50" fmla="*/ 304800 w 2400300"/>
                    <a:gd name="connsiteY50" fmla="*/ 796518 h 2620555"/>
                    <a:gd name="connsiteX51" fmla="*/ 314325 w 2400300"/>
                    <a:gd name="connsiteY51" fmla="*/ 825093 h 2620555"/>
                    <a:gd name="connsiteX52" fmla="*/ 319088 w 2400300"/>
                    <a:gd name="connsiteY52" fmla="*/ 844143 h 2620555"/>
                    <a:gd name="connsiteX53" fmla="*/ 319088 w 2400300"/>
                    <a:gd name="connsiteY53" fmla="*/ 948918 h 2620555"/>
                    <a:gd name="connsiteX54" fmla="*/ 371475 w 2400300"/>
                    <a:gd name="connsiteY54" fmla="*/ 996543 h 2620555"/>
                    <a:gd name="connsiteX55" fmla="*/ 376238 w 2400300"/>
                    <a:gd name="connsiteY55" fmla="*/ 1015593 h 2620555"/>
                    <a:gd name="connsiteX56" fmla="*/ 371475 w 2400300"/>
                    <a:gd name="connsiteY56" fmla="*/ 1063218 h 2620555"/>
                    <a:gd name="connsiteX57" fmla="*/ 366713 w 2400300"/>
                    <a:gd name="connsiteY57" fmla="*/ 1077505 h 2620555"/>
                    <a:gd name="connsiteX58" fmla="*/ 357188 w 2400300"/>
                    <a:gd name="connsiteY58" fmla="*/ 1125130 h 2620555"/>
                    <a:gd name="connsiteX59" fmla="*/ 338138 w 2400300"/>
                    <a:gd name="connsiteY59" fmla="*/ 1148943 h 2620555"/>
                    <a:gd name="connsiteX60" fmla="*/ 328613 w 2400300"/>
                    <a:gd name="connsiteY60" fmla="*/ 1163230 h 2620555"/>
                    <a:gd name="connsiteX61" fmla="*/ 300038 w 2400300"/>
                    <a:gd name="connsiteY61" fmla="*/ 1191805 h 2620555"/>
                    <a:gd name="connsiteX62" fmla="*/ 285750 w 2400300"/>
                    <a:gd name="connsiteY62" fmla="*/ 1206093 h 2620555"/>
                    <a:gd name="connsiteX63" fmla="*/ 271463 w 2400300"/>
                    <a:gd name="connsiteY63" fmla="*/ 1220380 h 2620555"/>
                    <a:gd name="connsiteX64" fmla="*/ 261938 w 2400300"/>
                    <a:gd name="connsiteY64" fmla="*/ 1239430 h 2620555"/>
                    <a:gd name="connsiteX65" fmla="*/ 228600 w 2400300"/>
                    <a:gd name="connsiteY65" fmla="*/ 1258480 h 2620555"/>
                    <a:gd name="connsiteX66" fmla="*/ 214313 w 2400300"/>
                    <a:gd name="connsiteY66" fmla="*/ 1272768 h 2620555"/>
                    <a:gd name="connsiteX67" fmla="*/ 200025 w 2400300"/>
                    <a:gd name="connsiteY67" fmla="*/ 1277530 h 2620555"/>
                    <a:gd name="connsiteX68" fmla="*/ 190500 w 2400300"/>
                    <a:gd name="connsiteY68" fmla="*/ 1291818 h 2620555"/>
                    <a:gd name="connsiteX69" fmla="*/ 166688 w 2400300"/>
                    <a:gd name="connsiteY69" fmla="*/ 1296580 h 2620555"/>
                    <a:gd name="connsiteX70" fmla="*/ 76200 w 2400300"/>
                    <a:gd name="connsiteY70" fmla="*/ 1296580 h 2620555"/>
                    <a:gd name="connsiteX71" fmla="*/ 71438 w 2400300"/>
                    <a:gd name="connsiteY71" fmla="*/ 1353730 h 2620555"/>
                    <a:gd name="connsiteX72" fmla="*/ 90488 w 2400300"/>
                    <a:gd name="connsiteY72" fmla="*/ 1391830 h 2620555"/>
                    <a:gd name="connsiteX73" fmla="*/ 109538 w 2400300"/>
                    <a:gd name="connsiteY73" fmla="*/ 1429930 h 2620555"/>
                    <a:gd name="connsiteX74" fmla="*/ 123825 w 2400300"/>
                    <a:gd name="connsiteY74" fmla="*/ 1463268 h 2620555"/>
                    <a:gd name="connsiteX75" fmla="*/ 157163 w 2400300"/>
                    <a:gd name="connsiteY75" fmla="*/ 1491843 h 2620555"/>
                    <a:gd name="connsiteX76" fmla="*/ 147638 w 2400300"/>
                    <a:gd name="connsiteY76" fmla="*/ 1501368 h 2620555"/>
                    <a:gd name="connsiteX77" fmla="*/ 66675 w 2400300"/>
                    <a:gd name="connsiteY77" fmla="*/ 1563280 h 2620555"/>
                    <a:gd name="connsiteX78" fmla="*/ 0 w 2400300"/>
                    <a:gd name="connsiteY78" fmla="*/ 1610905 h 2620555"/>
                    <a:gd name="connsiteX79" fmla="*/ 0 w 2400300"/>
                    <a:gd name="connsiteY79" fmla="*/ 1610905 h 2620555"/>
                    <a:gd name="connsiteX80" fmla="*/ 14288 w 2400300"/>
                    <a:gd name="connsiteY80" fmla="*/ 1653768 h 2620555"/>
                    <a:gd name="connsiteX81" fmla="*/ 23813 w 2400300"/>
                    <a:gd name="connsiteY81" fmla="*/ 1672818 h 2620555"/>
                    <a:gd name="connsiteX82" fmla="*/ 28575 w 2400300"/>
                    <a:gd name="connsiteY82" fmla="*/ 1691868 h 2620555"/>
                    <a:gd name="connsiteX83" fmla="*/ 38100 w 2400300"/>
                    <a:gd name="connsiteY83" fmla="*/ 1720443 h 2620555"/>
                    <a:gd name="connsiteX84" fmla="*/ 47625 w 2400300"/>
                    <a:gd name="connsiteY84" fmla="*/ 1749018 h 2620555"/>
                    <a:gd name="connsiteX85" fmla="*/ 52388 w 2400300"/>
                    <a:gd name="connsiteY85" fmla="*/ 1763305 h 2620555"/>
                    <a:gd name="connsiteX86" fmla="*/ 42863 w 2400300"/>
                    <a:gd name="connsiteY86" fmla="*/ 1820455 h 2620555"/>
                    <a:gd name="connsiteX87" fmla="*/ 33338 w 2400300"/>
                    <a:gd name="connsiteY87" fmla="*/ 1834743 h 2620555"/>
                    <a:gd name="connsiteX88" fmla="*/ 19050 w 2400300"/>
                    <a:gd name="connsiteY88" fmla="*/ 1849030 h 2620555"/>
                    <a:gd name="connsiteX89" fmla="*/ 23813 w 2400300"/>
                    <a:gd name="connsiteY89" fmla="*/ 1887130 h 2620555"/>
                    <a:gd name="connsiteX90" fmla="*/ 52388 w 2400300"/>
                    <a:gd name="connsiteY90" fmla="*/ 1896655 h 2620555"/>
                    <a:gd name="connsiteX91" fmla="*/ 80963 w 2400300"/>
                    <a:gd name="connsiteY91" fmla="*/ 1915705 h 2620555"/>
                    <a:gd name="connsiteX92" fmla="*/ 119063 w 2400300"/>
                    <a:gd name="connsiteY92" fmla="*/ 1934755 h 2620555"/>
                    <a:gd name="connsiteX93" fmla="*/ 152400 w 2400300"/>
                    <a:gd name="connsiteY93" fmla="*/ 1958568 h 2620555"/>
                    <a:gd name="connsiteX94" fmla="*/ 166688 w 2400300"/>
                    <a:gd name="connsiteY94" fmla="*/ 1968093 h 2620555"/>
                    <a:gd name="connsiteX95" fmla="*/ 171450 w 2400300"/>
                    <a:gd name="connsiteY95" fmla="*/ 1991905 h 2620555"/>
                    <a:gd name="connsiteX96" fmla="*/ 147638 w 2400300"/>
                    <a:gd name="connsiteY96" fmla="*/ 2044293 h 2620555"/>
                    <a:gd name="connsiteX97" fmla="*/ 142875 w 2400300"/>
                    <a:gd name="connsiteY97" fmla="*/ 2077630 h 2620555"/>
                    <a:gd name="connsiteX98" fmla="*/ 171450 w 2400300"/>
                    <a:gd name="connsiteY98" fmla="*/ 2182405 h 2620555"/>
                    <a:gd name="connsiteX99" fmla="*/ 176213 w 2400300"/>
                    <a:gd name="connsiteY99" fmla="*/ 2230030 h 2620555"/>
                    <a:gd name="connsiteX100" fmla="*/ 185738 w 2400300"/>
                    <a:gd name="connsiteY100" fmla="*/ 2244318 h 2620555"/>
                    <a:gd name="connsiteX101" fmla="*/ 204788 w 2400300"/>
                    <a:gd name="connsiteY101" fmla="*/ 2249080 h 2620555"/>
                    <a:gd name="connsiteX102" fmla="*/ 252413 w 2400300"/>
                    <a:gd name="connsiteY102" fmla="*/ 2253843 h 2620555"/>
                    <a:gd name="connsiteX103" fmla="*/ 266700 w 2400300"/>
                    <a:gd name="connsiteY103" fmla="*/ 2258605 h 2620555"/>
                    <a:gd name="connsiteX104" fmla="*/ 333375 w 2400300"/>
                    <a:gd name="connsiteY104" fmla="*/ 2263368 h 2620555"/>
                    <a:gd name="connsiteX105" fmla="*/ 338138 w 2400300"/>
                    <a:gd name="connsiteY105" fmla="*/ 2287180 h 2620555"/>
                    <a:gd name="connsiteX106" fmla="*/ 347663 w 2400300"/>
                    <a:gd name="connsiteY106" fmla="*/ 2301468 h 2620555"/>
                    <a:gd name="connsiteX107" fmla="*/ 361950 w 2400300"/>
                    <a:gd name="connsiteY107" fmla="*/ 2353855 h 2620555"/>
                    <a:gd name="connsiteX108" fmla="*/ 366713 w 2400300"/>
                    <a:gd name="connsiteY108" fmla="*/ 2372905 h 2620555"/>
                    <a:gd name="connsiteX109" fmla="*/ 376238 w 2400300"/>
                    <a:gd name="connsiteY109" fmla="*/ 2406243 h 2620555"/>
                    <a:gd name="connsiteX110" fmla="*/ 385763 w 2400300"/>
                    <a:gd name="connsiteY110" fmla="*/ 2449105 h 2620555"/>
                    <a:gd name="connsiteX111" fmla="*/ 395288 w 2400300"/>
                    <a:gd name="connsiteY111" fmla="*/ 2482443 h 2620555"/>
                    <a:gd name="connsiteX112" fmla="*/ 404813 w 2400300"/>
                    <a:gd name="connsiteY112" fmla="*/ 2496730 h 2620555"/>
                    <a:gd name="connsiteX113" fmla="*/ 409575 w 2400300"/>
                    <a:gd name="connsiteY113" fmla="*/ 2511018 h 2620555"/>
                    <a:gd name="connsiteX114" fmla="*/ 428625 w 2400300"/>
                    <a:gd name="connsiteY114" fmla="*/ 2539593 h 2620555"/>
                    <a:gd name="connsiteX115" fmla="*/ 447675 w 2400300"/>
                    <a:gd name="connsiteY115" fmla="*/ 2568168 h 2620555"/>
                    <a:gd name="connsiteX116" fmla="*/ 461963 w 2400300"/>
                    <a:gd name="connsiteY116" fmla="*/ 2596743 h 2620555"/>
                    <a:gd name="connsiteX117" fmla="*/ 466725 w 2400300"/>
                    <a:gd name="connsiteY117" fmla="*/ 2596743 h 2620555"/>
                    <a:gd name="connsiteX118" fmla="*/ 509588 w 2400300"/>
                    <a:gd name="connsiteY118" fmla="*/ 2620555 h 2620555"/>
                    <a:gd name="connsiteX119" fmla="*/ 547688 w 2400300"/>
                    <a:gd name="connsiteY119" fmla="*/ 2601505 h 2620555"/>
                    <a:gd name="connsiteX120" fmla="*/ 638175 w 2400300"/>
                    <a:gd name="connsiteY120" fmla="*/ 2596743 h 2620555"/>
                    <a:gd name="connsiteX121" fmla="*/ 685800 w 2400300"/>
                    <a:gd name="connsiteY121" fmla="*/ 2591980 h 2620555"/>
                    <a:gd name="connsiteX122" fmla="*/ 676275 w 2400300"/>
                    <a:gd name="connsiteY122" fmla="*/ 2572930 h 2620555"/>
                    <a:gd name="connsiteX123" fmla="*/ 666750 w 2400300"/>
                    <a:gd name="connsiteY123" fmla="*/ 2558643 h 2620555"/>
                    <a:gd name="connsiteX124" fmla="*/ 661988 w 2400300"/>
                    <a:gd name="connsiteY124" fmla="*/ 2544355 h 2620555"/>
                    <a:gd name="connsiteX125" fmla="*/ 642938 w 2400300"/>
                    <a:gd name="connsiteY125" fmla="*/ 2506255 h 2620555"/>
                    <a:gd name="connsiteX126" fmla="*/ 647700 w 2400300"/>
                    <a:gd name="connsiteY126" fmla="*/ 2482443 h 2620555"/>
                    <a:gd name="connsiteX127" fmla="*/ 661988 w 2400300"/>
                    <a:gd name="connsiteY127" fmla="*/ 2468155 h 2620555"/>
                    <a:gd name="connsiteX128" fmla="*/ 695325 w 2400300"/>
                    <a:gd name="connsiteY128" fmla="*/ 2449105 h 2620555"/>
                    <a:gd name="connsiteX129" fmla="*/ 728663 w 2400300"/>
                    <a:gd name="connsiteY129" fmla="*/ 2434818 h 2620555"/>
                    <a:gd name="connsiteX130" fmla="*/ 766763 w 2400300"/>
                    <a:gd name="connsiteY130" fmla="*/ 2411005 h 2620555"/>
                    <a:gd name="connsiteX131" fmla="*/ 781050 w 2400300"/>
                    <a:gd name="connsiteY131" fmla="*/ 2396718 h 2620555"/>
                    <a:gd name="connsiteX132" fmla="*/ 809625 w 2400300"/>
                    <a:gd name="connsiteY132" fmla="*/ 2387193 h 2620555"/>
                    <a:gd name="connsiteX133" fmla="*/ 847725 w 2400300"/>
                    <a:gd name="connsiteY133" fmla="*/ 2377668 h 2620555"/>
                    <a:gd name="connsiteX134" fmla="*/ 862013 w 2400300"/>
                    <a:gd name="connsiteY134" fmla="*/ 2372905 h 2620555"/>
                    <a:gd name="connsiteX135" fmla="*/ 990600 w 2400300"/>
                    <a:gd name="connsiteY135" fmla="*/ 2372905 h 2620555"/>
                    <a:gd name="connsiteX136" fmla="*/ 1009650 w 2400300"/>
                    <a:gd name="connsiteY136" fmla="*/ 2444343 h 2620555"/>
                    <a:gd name="connsiteX137" fmla="*/ 1133475 w 2400300"/>
                    <a:gd name="connsiteY137" fmla="*/ 2396718 h 2620555"/>
                    <a:gd name="connsiteX138" fmla="*/ 1357313 w 2400300"/>
                    <a:gd name="connsiteY138" fmla="*/ 2463393 h 2620555"/>
                    <a:gd name="connsiteX139" fmla="*/ 1500188 w 2400300"/>
                    <a:gd name="connsiteY139" fmla="*/ 2439580 h 2620555"/>
                    <a:gd name="connsiteX140" fmla="*/ 1504950 w 2400300"/>
                    <a:gd name="connsiteY140" fmla="*/ 2453868 h 2620555"/>
                    <a:gd name="connsiteX141" fmla="*/ 1514475 w 2400300"/>
                    <a:gd name="connsiteY141" fmla="*/ 2468155 h 2620555"/>
                    <a:gd name="connsiteX142" fmla="*/ 1519238 w 2400300"/>
                    <a:gd name="connsiteY142" fmla="*/ 2363380 h 2620555"/>
                    <a:gd name="connsiteX143" fmla="*/ 1524000 w 2400300"/>
                    <a:gd name="connsiteY143" fmla="*/ 2325280 h 2620555"/>
                    <a:gd name="connsiteX144" fmla="*/ 1538288 w 2400300"/>
                    <a:gd name="connsiteY144" fmla="*/ 2310993 h 2620555"/>
                    <a:gd name="connsiteX145" fmla="*/ 1571625 w 2400300"/>
                    <a:gd name="connsiteY145" fmla="*/ 2272893 h 2620555"/>
                    <a:gd name="connsiteX146" fmla="*/ 1600200 w 2400300"/>
                    <a:gd name="connsiteY146" fmla="*/ 2287180 h 2620555"/>
                    <a:gd name="connsiteX147" fmla="*/ 1614488 w 2400300"/>
                    <a:gd name="connsiteY147" fmla="*/ 2296705 h 2620555"/>
                    <a:gd name="connsiteX148" fmla="*/ 1643063 w 2400300"/>
                    <a:gd name="connsiteY148" fmla="*/ 2306230 h 2620555"/>
                    <a:gd name="connsiteX149" fmla="*/ 1714500 w 2400300"/>
                    <a:gd name="connsiteY149" fmla="*/ 2296705 h 2620555"/>
                    <a:gd name="connsiteX150" fmla="*/ 1728788 w 2400300"/>
                    <a:gd name="connsiteY150" fmla="*/ 2291943 h 2620555"/>
                    <a:gd name="connsiteX151" fmla="*/ 1776413 w 2400300"/>
                    <a:gd name="connsiteY151" fmla="*/ 2282418 h 2620555"/>
                    <a:gd name="connsiteX152" fmla="*/ 1785938 w 2400300"/>
                    <a:gd name="connsiteY152" fmla="*/ 2268130 h 2620555"/>
                    <a:gd name="connsiteX153" fmla="*/ 1800225 w 2400300"/>
                    <a:gd name="connsiteY153" fmla="*/ 2263368 h 2620555"/>
                    <a:gd name="connsiteX154" fmla="*/ 1833563 w 2400300"/>
                    <a:gd name="connsiteY154" fmla="*/ 2244318 h 2620555"/>
                    <a:gd name="connsiteX155" fmla="*/ 1828800 w 2400300"/>
                    <a:gd name="connsiteY155" fmla="*/ 2215743 h 2620555"/>
                    <a:gd name="connsiteX156" fmla="*/ 1795463 w 2400300"/>
                    <a:gd name="connsiteY156" fmla="*/ 2187168 h 2620555"/>
                    <a:gd name="connsiteX157" fmla="*/ 1785938 w 2400300"/>
                    <a:gd name="connsiteY157" fmla="*/ 2172880 h 2620555"/>
                    <a:gd name="connsiteX158" fmla="*/ 1771650 w 2400300"/>
                    <a:gd name="connsiteY158" fmla="*/ 2158593 h 2620555"/>
                    <a:gd name="connsiteX159" fmla="*/ 1766888 w 2400300"/>
                    <a:gd name="connsiteY159" fmla="*/ 2139543 h 2620555"/>
                    <a:gd name="connsiteX160" fmla="*/ 1757363 w 2400300"/>
                    <a:gd name="connsiteY160" fmla="*/ 2125255 h 2620555"/>
                    <a:gd name="connsiteX161" fmla="*/ 1752600 w 2400300"/>
                    <a:gd name="connsiteY161" fmla="*/ 2110968 h 2620555"/>
                    <a:gd name="connsiteX162" fmla="*/ 1728788 w 2400300"/>
                    <a:gd name="connsiteY162" fmla="*/ 2082393 h 2620555"/>
                    <a:gd name="connsiteX163" fmla="*/ 1719263 w 2400300"/>
                    <a:gd name="connsiteY163" fmla="*/ 2068105 h 2620555"/>
                    <a:gd name="connsiteX164" fmla="*/ 1719263 w 2400300"/>
                    <a:gd name="connsiteY164" fmla="*/ 1991905 h 2620555"/>
                    <a:gd name="connsiteX165" fmla="*/ 1728788 w 2400300"/>
                    <a:gd name="connsiteY165" fmla="*/ 1963330 h 2620555"/>
                    <a:gd name="connsiteX166" fmla="*/ 1738313 w 2400300"/>
                    <a:gd name="connsiteY166" fmla="*/ 1872843 h 2620555"/>
                    <a:gd name="connsiteX167" fmla="*/ 1766888 w 2400300"/>
                    <a:gd name="connsiteY167" fmla="*/ 1839505 h 2620555"/>
                    <a:gd name="connsiteX168" fmla="*/ 1814513 w 2400300"/>
                    <a:gd name="connsiteY168" fmla="*/ 1815693 h 2620555"/>
                    <a:gd name="connsiteX169" fmla="*/ 1843088 w 2400300"/>
                    <a:gd name="connsiteY169" fmla="*/ 1806168 h 2620555"/>
                    <a:gd name="connsiteX170" fmla="*/ 1871663 w 2400300"/>
                    <a:gd name="connsiteY170" fmla="*/ 1782355 h 2620555"/>
                    <a:gd name="connsiteX171" fmla="*/ 1885950 w 2400300"/>
                    <a:gd name="connsiteY171" fmla="*/ 1768068 h 2620555"/>
                    <a:gd name="connsiteX172" fmla="*/ 1905000 w 2400300"/>
                    <a:gd name="connsiteY172" fmla="*/ 1753780 h 2620555"/>
                    <a:gd name="connsiteX173" fmla="*/ 1919288 w 2400300"/>
                    <a:gd name="connsiteY173" fmla="*/ 1739493 h 2620555"/>
                    <a:gd name="connsiteX174" fmla="*/ 1938338 w 2400300"/>
                    <a:gd name="connsiteY174" fmla="*/ 1720443 h 2620555"/>
                    <a:gd name="connsiteX175" fmla="*/ 1947863 w 2400300"/>
                    <a:gd name="connsiteY175" fmla="*/ 1715680 h 2620555"/>
                    <a:gd name="connsiteX176" fmla="*/ 1976438 w 2400300"/>
                    <a:gd name="connsiteY176" fmla="*/ 1682343 h 2620555"/>
                    <a:gd name="connsiteX177" fmla="*/ 1985963 w 2400300"/>
                    <a:gd name="connsiteY177" fmla="*/ 1649005 h 2620555"/>
                    <a:gd name="connsiteX178" fmla="*/ 2000250 w 2400300"/>
                    <a:gd name="connsiteY178" fmla="*/ 1634718 h 2620555"/>
                    <a:gd name="connsiteX179" fmla="*/ 1985963 w 2400300"/>
                    <a:gd name="connsiteY179" fmla="*/ 1520418 h 2620555"/>
                    <a:gd name="connsiteX180" fmla="*/ 1971675 w 2400300"/>
                    <a:gd name="connsiteY180" fmla="*/ 1506130 h 2620555"/>
                    <a:gd name="connsiteX181" fmla="*/ 1966913 w 2400300"/>
                    <a:gd name="connsiteY181" fmla="*/ 1482318 h 2620555"/>
                    <a:gd name="connsiteX182" fmla="*/ 1962150 w 2400300"/>
                    <a:gd name="connsiteY182" fmla="*/ 1463268 h 2620555"/>
                    <a:gd name="connsiteX183" fmla="*/ 1962150 w 2400300"/>
                    <a:gd name="connsiteY183" fmla="*/ 1448980 h 2620555"/>
                    <a:gd name="connsiteX184" fmla="*/ 1962150 w 2400300"/>
                    <a:gd name="connsiteY184" fmla="*/ 1448980 h 2620555"/>
                    <a:gd name="connsiteX185" fmla="*/ 1976438 w 2400300"/>
                    <a:gd name="connsiteY185" fmla="*/ 1406118 h 2620555"/>
                    <a:gd name="connsiteX186" fmla="*/ 1985963 w 2400300"/>
                    <a:gd name="connsiteY186" fmla="*/ 1391830 h 2620555"/>
                    <a:gd name="connsiteX187" fmla="*/ 1990725 w 2400300"/>
                    <a:gd name="connsiteY187" fmla="*/ 1377543 h 2620555"/>
                    <a:gd name="connsiteX188" fmla="*/ 2024063 w 2400300"/>
                    <a:gd name="connsiteY188" fmla="*/ 1339443 h 2620555"/>
                    <a:gd name="connsiteX189" fmla="*/ 2043113 w 2400300"/>
                    <a:gd name="connsiteY189" fmla="*/ 1315630 h 2620555"/>
                    <a:gd name="connsiteX190" fmla="*/ 2071688 w 2400300"/>
                    <a:gd name="connsiteY190" fmla="*/ 1282293 h 2620555"/>
                    <a:gd name="connsiteX191" fmla="*/ 2081213 w 2400300"/>
                    <a:gd name="connsiteY191" fmla="*/ 1268005 h 2620555"/>
                    <a:gd name="connsiteX192" fmla="*/ 2081213 w 2400300"/>
                    <a:gd name="connsiteY192" fmla="*/ 1291818 h 2620555"/>
                    <a:gd name="connsiteX193" fmla="*/ 2124075 w 2400300"/>
                    <a:gd name="connsiteY193" fmla="*/ 1296580 h 2620555"/>
                    <a:gd name="connsiteX194" fmla="*/ 2147888 w 2400300"/>
                    <a:gd name="connsiteY194" fmla="*/ 1310868 h 2620555"/>
                    <a:gd name="connsiteX195" fmla="*/ 2200275 w 2400300"/>
                    <a:gd name="connsiteY195" fmla="*/ 1320393 h 2620555"/>
                    <a:gd name="connsiteX196" fmla="*/ 2214563 w 2400300"/>
                    <a:gd name="connsiteY196" fmla="*/ 1329918 h 2620555"/>
                    <a:gd name="connsiteX197" fmla="*/ 2286000 w 2400300"/>
                    <a:gd name="connsiteY197" fmla="*/ 1329918 h 2620555"/>
                    <a:gd name="connsiteX198" fmla="*/ 2295525 w 2400300"/>
                    <a:gd name="connsiteY198" fmla="*/ 1315630 h 2620555"/>
                    <a:gd name="connsiteX199" fmla="*/ 2309813 w 2400300"/>
                    <a:gd name="connsiteY199" fmla="*/ 1310868 h 2620555"/>
                    <a:gd name="connsiteX200" fmla="*/ 2324100 w 2400300"/>
                    <a:gd name="connsiteY200" fmla="*/ 1301343 h 2620555"/>
                    <a:gd name="connsiteX201" fmla="*/ 2338388 w 2400300"/>
                    <a:gd name="connsiteY201" fmla="*/ 1296580 h 2620555"/>
                    <a:gd name="connsiteX202" fmla="*/ 2352675 w 2400300"/>
                    <a:gd name="connsiteY202" fmla="*/ 1287055 h 2620555"/>
                    <a:gd name="connsiteX203" fmla="*/ 2386013 w 2400300"/>
                    <a:gd name="connsiteY203" fmla="*/ 1272768 h 2620555"/>
                    <a:gd name="connsiteX204" fmla="*/ 2400300 w 2400300"/>
                    <a:gd name="connsiteY204" fmla="*/ 1263243 h 2620555"/>
                    <a:gd name="connsiteX205" fmla="*/ 2386013 w 2400300"/>
                    <a:gd name="connsiteY205" fmla="*/ 1244193 h 2620555"/>
                    <a:gd name="connsiteX206" fmla="*/ 2366963 w 2400300"/>
                    <a:gd name="connsiteY206" fmla="*/ 1215618 h 2620555"/>
                    <a:gd name="connsiteX207" fmla="*/ 2362200 w 2400300"/>
                    <a:gd name="connsiteY207" fmla="*/ 1196568 h 2620555"/>
                    <a:gd name="connsiteX208" fmla="*/ 2352675 w 2400300"/>
                    <a:gd name="connsiteY208" fmla="*/ 1167993 h 2620555"/>
                    <a:gd name="connsiteX209" fmla="*/ 2347913 w 2400300"/>
                    <a:gd name="connsiteY209" fmla="*/ 1101318 h 2620555"/>
                    <a:gd name="connsiteX210" fmla="*/ 2333625 w 2400300"/>
                    <a:gd name="connsiteY210" fmla="*/ 1091793 h 2620555"/>
                    <a:gd name="connsiteX211" fmla="*/ 2309813 w 2400300"/>
                    <a:gd name="connsiteY211" fmla="*/ 1087030 h 2620555"/>
                    <a:gd name="connsiteX212" fmla="*/ 2290763 w 2400300"/>
                    <a:gd name="connsiteY212" fmla="*/ 1082268 h 2620555"/>
                    <a:gd name="connsiteX213" fmla="*/ 2143125 w 2400300"/>
                    <a:gd name="connsiteY213" fmla="*/ 1072743 h 2620555"/>
                    <a:gd name="connsiteX214" fmla="*/ 2124075 w 2400300"/>
                    <a:gd name="connsiteY214" fmla="*/ 1058455 h 2620555"/>
                    <a:gd name="connsiteX215" fmla="*/ 1981200 w 2400300"/>
                    <a:gd name="connsiteY215" fmla="*/ 929868 h 2620555"/>
                    <a:gd name="connsiteX216" fmla="*/ 1890713 w 2400300"/>
                    <a:gd name="connsiteY216" fmla="*/ 925105 h 2620555"/>
                    <a:gd name="connsiteX217" fmla="*/ 1838325 w 2400300"/>
                    <a:gd name="connsiteY217" fmla="*/ 887005 h 2620555"/>
                    <a:gd name="connsiteX218" fmla="*/ 1676400 w 2400300"/>
                    <a:gd name="connsiteY218" fmla="*/ 929868 h 2620555"/>
                    <a:gd name="connsiteX219" fmla="*/ 1500188 w 2400300"/>
                    <a:gd name="connsiteY219" fmla="*/ 725080 h 2620555"/>
                    <a:gd name="connsiteX220" fmla="*/ 1433513 w 2400300"/>
                    <a:gd name="connsiteY220" fmla="*/ 720318 h 2620555"/>
                    <a:gd name="connsiteX221" fmla="*/ 1404938 w 2400300"/>
                    <a:gd name="connsiteY221" fmla="*/ 334555 h 2620555"/>
                    <a:gd name="connsiteX222" fmla="*/ 1352550 w 2400300"/>
                    <a:gd name="connsiteY222" fmla="*/ 277405 h 2620555"/>
                    <a:gd name="connsiteX223" fmla="*/ 1338263 w 2400300"/>
                    <a:gd name="connsiteY223" fmla="*/ 267880 h 2620555"/>
                    <a:gd name="connsiteX224" fmla="*/ 1323975 w 2400300"/>
                    <a:gd name="connsiteY224" fmla="*/ 258355 h 2620555"/>
                    <a:gd name="connsiteX225" fmla="*/ 1304925 w 2400300"/>
                    <a:gd name="connsiteY225" fmla="*/ 225018 h 2620555"/>
                    <a:gd name="connsiteX226" fmla="*/ 1300163 w 2400300"/>
                    <a:gd name="connsiteY226" fmla="*/ 205968 h 2620555"/>
                    <a:gd name="connsiteX227" fmla="*/ 1295400 w 2400300"/>
                    <a:gd name="connsiteY227" fmla="*/ 191680 h 2620555"/>
                    <a:gd name="connsiteX228" fmla="*/ 1276350 w 2400300"/>
                    <a:gd name="connsiteY228" fmla="*/ 158343 h 2620555"/>
                    <a:gd name="connsiteX229" fmla="*/ 1271588 w 2400300"/>
                    <a:gd name="connsiteY229" fmla="*/ 144055 h 2620555"/>
                    <a:gd name="connsiteX230" fmla="*/ 1257300 w 2400300"/>
                    <a:gd name="connsiteY230" fmla="*/ 134530 h 2620555"/>
                    <a:gd name="connsiteX231" fmla="*/ 1252538 w 2400300"/>
                    <a:gd name="connsiteY231" fmla="*/ 96430 h 2620555"/>
                    <a:gd name="connsiteX232" fmla="*/ 1247775 w 2400300"/>
                    <a:gd name="connsiteY232" fmla="*/ 72618 h 2620555"/>
                    <a:gd name="connsiteX233" fmla="*/ 1276350 w 2400300"/>
                    <a:gd name="connsiteY233" fmla="*/ 1180 h 2620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</a:cxnLst>
                  <a:rect l="l" t="t" r="r" b="b"/>
                  <a:pathLst>
                    <a:path w="2400300" h="2620555">
                      <a:moveTo>
                        <a:pt x="1276350" y="1180"/>
                      </a:moveTo>
                      <a:lnTo>
                        <a:pt x="1276350" y="1180"/>
                      </a:lnTo>
                      <a:cubicBezTo>
                        <a:pt x="1257300" y="2768"/>
                        <a:pt x="1234917" y="-4938"/>
                        <a:pt x="1219200" y="5943"/>
                      </a:cubicBezTo>
                      <a:cubicBezTo>
                        <a:pt x="1208677" y="13228"/>
                        <a:pt x="1218743" y="31990"/>
                        <a:pt x="1214438" y="44043"/>
                      </a:cubicBezTo>
                      <a:cubicBezTo>
                        <a:pt x="1202794" y="76647"/>
                        <a:pt x="1194868" y="72791"/>
                        <a:pt x="1166813" y="82143"/>
                      </a:cubicBezTo>
                      <a:cubicBezTo>
                        <a:pt x="1141555" y="120029"/>
                        <a:pt x="1176680" y="74283"/>
                        <a:pt x="1138238" y="101193"/>
                      </a:cubicBezTo>
                      <a:cubicBezTo>
                        <a:pt x="1127203" y="108918"/>
                        <a:pt x="1109663" y="129768"/>
                        <a:pt x="1109663" y="129768"/>
                      </a:cubicBezTo>
                      <a:cubicBezTo>
                        <a:pt x="1105648" y="149841"/>
                        <a:pt x="1100417" y="161352"/>
                        <a:pt x="1109663" y="182155"/>
                      </a:cubicBezTo>
                      <a:cubicBezTo>
                        <a:pt x="1112398" y="188310"/>
                        <a:pt x="1119909" y="191055"/>
                        <a:pt x="1123950" y="196443"/>
                      </a:cubicBezTo>
                      <a:cubicBezTo>
                        <a:pt x="1135374" y="211675"/>
                        <a:pt x="1144021" y="230118"/>
                        <a:pt x="1147763" y="248830"/>
                      </a:cubicBezTo>
                      <a:cubicBezTo>
                        <a:pt x="1150938" y="264705"/>
                        <a:pt x="1152168" y="281096"/>
                        <a:pt x="1157288" y="296455"/>
                      </a:cubicBezTo>
                      <a:lnTo>
                        <a:pt x="1166813" y="325030"/>
                      </a:lnTo>
                      <a:cubicBezTo>
                        <a:pt x="1163638" y="334555"/>
                        <a:pt x="1157914" y="343584"/>
                        <a:pt x="1157288" y="353605"/>
                      </a:cubicBezTo>
                      <a:cubicBezTo>
                        <a:pt x="1155349" y="384626"/>
                        <a:pt x="1159270" y="392892"/>
                        <a:pt x="1166813" y="415518"/>
                      </a:cubicBezTo>
                      <a:cubicBezTo>
                        <a:pt x="1168400" y="436155"/>
                        <a:pt x="1170567" y="456756"/>
                        <a:pt x="1171575" y="477430"/>
                      </a:cubicBezTo>
                      <a:cubicBezTo>
                        <a:pt x="1178502" y="619440"/>
                        <a:pt x="1151414" y="573393"/>
                        <a:pt x="1185863" y="625068"/>
                      </a:cubicBezTo>
                      <a:cubicBezTo>
                        <a:pt x="1197198" y="659073"/>
                        <a:pt x="1203742" y="648074"/>
                        <a:pt x="1181100" y="663168"/>
                      </a:cubicBezTo>
                      <a:cubicBezTo>
                        <a:pt x="1179513" y="667930"/>
                        <a:pt x="1179474" y="673535"/>
                        <a:pt x="1176338" y="677455"/>
                      </a:cubicBezTo>
                      <a:cubicBezTo>
                        <a:pt x="1172762" y="681925"/>
                        <a:pt x="1166097" y="682933"/>
                        <a:pt x="1162050" y="686980"/>
                      </a:cubicBezTo>
                      <a:cubicBezTo>
                        <a:pt x="1158003" y="691027"/>
                        <a:pt x="1155700" y="696505"/>
                        <a:pt x="1152525" y="701268"/>
                      </a:cubicBezTo>
                      <a:cubicBezTo>
                        <a:pt x="1150938" y="706030"/>
                        <a:pt x="1150899" y="711635"/>
                        <a:pt x="1147763" y="715555"/>
                      </a:cubicBezTo>
                      <a:cubicBezTo>
                        <a:pt x="1131448" y="735948"/>
                        <a:pt x="1100691" y="722100"/>
                        <a:pt x="1081088" y="720318"/>
                      </a:cubicBezTo>
                      <a:cubicBezTo>
                        <a:pt x="1076325" y="717143"/>
                        <a:pt x="1070376" y="715263"/>
                        <a:pt x="1066800" y="710793"/>
                      </a:cubicBezTo>
                      <a:cubicBezTo>
                        <a:pt x="1063664" y="706873"/>
                        <a:pt x="1063417" y="701332"/>
                        <a:pt x="1062038" y="696505"/>
                      </a:cubicBezTo>
                      <a:cubicBezTo>
                        <a:pt x="1060240" y="690211"/>
                        <a:pt x="1058481" y="683888"/>
                        <a:pt x="1057275" y="677455"/>
                      </a:cubicBezTo>
                      <a:cubicBezTo>
                        <a:pt x="1053716" y="658473"/>
                        <a:pt x="1054245" y="638493"/>
                        <a:pt x="1047750" y="620305"/>
                      </a:cubicBezTo>
                      <a:cubicBezTo>
                        <a:pt x="1045825" y="614915"/>
                        <a:pt x="1037860" y="614444"/>
                        <a:pt x="1033463" y="610780"/>
                      </a:cubicBezTo>
                      <a:cubicBezTo>
                        <a:pt x="1028289" y="606468"/>
                        <a:pt x="1024349" y="600805"/>
                        <a:pt x="1019175" y="596493"/>
                      </a:cubicBezTo>
                      <a:cubicBezTo>
                        <a:pt x="1014778" y="592829"/>
                        <a:pt x="1009285" y="590632"/>
                        <a:pt x="1004888" y="586968"/>
                      </a:cubicBezTo>
                      <a:cubicBezTo>
                        <a:pt x="999714" y="582656"/>
                        <a:pt x="996081" y="576595"/>
                        <a:pt x="990600" y="572680"/>
                      </a:cubicBezTo>
                      <a:cubicBezTo>
                        <a:pt x="984823" y="568553"/>
                        <a:pt x="977900" y="566330"/>
                        <a:pt x="971550" y="563155"/>
                      </a:cubicBezTo>
                      <a:cubicBezTo>
                        <a:pt x="968375" y="556805"/>
                        <a:pt x="966570" y="549559"/>
                        <a:pt x="962025" y="544105"/>
                      </a:cubicBezTo>
                      <a:cubicBezTo>
                        <a:pt x="948217" y="527535"/>
                        <a:pt x="928952" y="534580"/>
                        <a:pt x="909638" y="534580"/>
                      </a:cubicBezTo>
                      <a:lnTo>
                        <a:pt x="857250" y="534580"/>
                      </a:lnTo>
                      <a:cubicBezTo>
                        <a:pt x="854075" y="520293"/>
                        <a:pt x="850422" y="506103"/>
                        <a:pt x="847725" y="491718"/>
                      </a:cubicBezTo>
                      <a:cubicBezTo>
                        <a:pt x="845485" y="479772"/>
                        <a:pt x="843675" y="453018"/>
                        <a:pt x="838200" y="439330"/>
                      </a:cubicBezTo>
                      <a:cubicBezTo>
                        <a:pt x="837366" y="437246"/>
                        <a:pt x="835025" y="436155"/>
                        <a:pt x="833438" y="434568"/>
                      </a:cubicBezTo>
                      <a:lnTo>
                        <a:pt x="661988" y="305980"/>
                      </a:lnTo>
                      <a:cubicBezTo>
                        <a:pt x="642938" y="310743"/>
                        <a:pt x="623139" y="313151"/>
                        <a:pt x="604838" y="320268"/>
                      </a:cubicBezTo>
                      <a:cubicBezTo>
                        <a:pt x="594169" y="324417"/>
                        <a:pt x="586502" y="334198"/>
                        <a:pt x="576263" y="339318"/>
                      </a:cubicBezTo>
                      <a:lnTo>
                        <a:pt x="557213" y="348843"/>
                      </a:lnTo>
                      <a:cubicBezTo>
                        <a:pt x="544077" y="366357"/>
                        <a:pt x="541139" y="372145"/>
                        <a:pt x="523875" y="386943"/>
                      </a:cubicBezTo>
                      <a:cubicBezTo>
                        <a:pt x="519529" y="390668"/>
                        <a:pt x="513866" y="392665"/>
                        <a:pt x="509588" y="396468"/>
                      </a:cubicBezTo>
                      <a:lnTo>
                        <a:pt x="471488" y="434568"/>
                      </a:lnTo>
                      <a:lnTo>
                        <a:pt x="395288" y="472668"/>
                      </a:lnTo>
                      <a:cubicBezTo>
                        <a:pt x="393700" y="486955"/>
                        <a:pt x="391395" y="501181"/>
                        <a:pt x="390525" y="515530"/>
                      </a:cubicBezTo>
                      <a:cubicBezTo>
                        <a:pt x="388218" y="553593"/>
                        <a:pt x="385763" y="629830"/>
                        <a:pt x="385763" y="629830"/>
                      </a:cubicBezTo>
                      <a:lnTo>
                        <a:pt x="280988" y="720318"/>
                      </a:lnTo>
                      <a:cubicBezTo>
                        <a:pt x="285750" y="733018"/>
                        <a:pt x="290640" y="745671"/>
                        <a:pt x="295275" y="758418"/>
                      </a:cubicBezTo>
                      <a:cubicBezTo>
                        <a:pt x="296991" y="763136"/>
                        <a:pt x="298820" y="767835"/>
                        <a:pt x="300038" y="772705"/>
                      </a:cubicBezTo>
                      <a:cubicBezTo>
                        <a:pt x="302001" y="780558"/>
                        <a:pt x="302670" y="788708"/>
                        <a:pt x="304800" y="796518"/>
                      </a:cubicBezTo>
                      <a:cubicBezTo>
                        <a:pt x="307442" y="806204"/>
                        <a:pt x="311890" y="815353"/>
                        <a:pt x="314325" y="825093"/>
                      </a:cubicBezTo>
                      <a:lnTo>
                        <a:pt x="319088" y="844143"/>
                      </a:lnTo>
                      <a:lnTo>
                        <a:pt x="319088" y="948918"/>
                      </a:lnTo>
                      <a:cubicBezTo>
                        <a:pt x="363326" y="979884"/>
                        <a:pt x="362529" y="965231"/>
                        <a:pt x="371475" y="996543"/>
                      </a:cubicBezTo>
                      <a:cubicBezTo>
                        <a:pt x="373273" y="1002837"/>
                        <a:pt x="374650" y="1009243"/>
                        <a:pt x="376238" y="1015593"/>
                      </a:cubicBezTo>
                      <a:cubicBezTo>
                        <a:pt x="374650" y="1031468"/>
                        <a:pt x="373901" y="1047449"/>
                        <a:pt x="371475" y="1063218"/>
                      </a:cubicBezTo>
                      <a:cubicBezTo>
                        <a:pt x="370712" y="1068180"/>
                        <a:pt x="367802" y="1072605"/>
                        <a:pt x="366713" y="1077505"/>
                      </a:cubicBezTo>
                      <a:cubicBezTo>
                        <a:pt x="366172" y="1079939"/>
                        <a:pt x="360700" y="1118807"/>
                        <a:pt x="357188" y="1125130"/>
                      </a:cubicBezTo>
                      <a:cubicBezTo>
                        <a:pt x="352252" y="1134016"/>
                        <a:pt x="344237" y="1140811"/>
                        <a:pt x="338138" y="1148943"/>
                      </a:cubicBezTo>
                      <a:cubicBezTo>
                        <a:pt x="334704" y="1153522"/>
                        <a:pt x="332416" y="1158952"/>
                        <a:pt x="328613" y="1163230"/>
                      </a:cubicBezTo>
                      <a:cubicBezTo>
                        <a:pt x="319664" y="1173298"/>
                        <a:pt x="309563" y="1182280"/>
                        <a:pt x="300038" y="1191805"/>
                      </a:cubicBezTo>
                      <a:lnTo>
                        <a:pt x="285750" y="1206093"/>
                      </a:lnTo>
                      <a:cubicBezTo>
                        <a:pt x="280988" y="1210855"/>
                        <a:pt x="274475" y="1214356"/>
                        <a:pt x="271463" y="1220380"/>
                      </a:cubicBezTo>
                      <a:cubicBezTo>
                        <a:pt x="268288" y="1226730"/>
                        <a:pt x="266558" y="1234040"/>
                        <a:pt x="261938" y="1239430"/>
                      </a:cubicBezTo>
                      <a:cubicBezTo>
                        <a:pt x="250404" y="1252887"/>
                        <a:pt x="243125" y="1253639"/>
                        <a:pt x="228600" y="1258480"/>
                      </a:cubicBezTo>
                      <a:cubicBezTo>
                        <a:pt x="223838" y="1263243"/>
                        <a:pt x="219917" y="1269032"/>
                        <a:pt x="214313" y="1272768"/>
                      </a:cubicBezTo>
                      <a:cubicBezTo>
                        <a:pt x="210136" y="1275553"/>
                        <a:pt x="203945" y="1274394"/>
                        <a:pt x="200025" y="1277530"/>
                      </a:cubicBezTo>
                      <a:cubicBezTo>
                        <a:pt x="195555" y="1281106"/>
                        <a:pt x="195470" y="1288978"/>
                        <a:pt x="190500" y="1291818"/>
                      </a:cubicBezTo>
                      <a:cubicBezTo>
                        <a:pt x="183472" y="1295834"/>
                        <a:pt x="174775" y="1296243"/>
                        <a:pt x="166688" y="1296580"/>
                      </a:cubicBezTo>
                      <a:cubicBezTo>
                        <a:pt x="136551" y="1297836"/>
                        <a:pt x="106363" y="1296580"/>
                        <a:pt x="76200" y="1296580"/>
                      </a:cubicBezTo>
                      <a:lnTo>
                        <a:pt x="71438" y="1353730"/>
                      </a:lnTo>
                      <a:cubicBezTo>
                        <a:pt x="77788" y="1366430"/>
                        <a:pt x="85391" y="1378577"/>
                        <a:pt x="90488" y="1391830"/>
                      </a:cubicBezTo>
                      <a:cubicBezTo>
                        <a:pt x="105696" y="1431372"/>
                        <a:pt x="81933" y="1402327"/>
                        <a:pt x="109538" y="1429930"/>
                      </a:cubicBezTo>
                      <a:cubicBezTo>
                        <a:pt x="112762" y="1439605"/>
                        <a:pt x="117404" y="1455777"/>
                        <a:pt x="123825" y="1463268"/>
                      </a:cubicBezTo>
                      <a:cubicBezTo>
                        <a:pt x="126448" y="1466329"/>
                        <a:pt x="155774" y="1484898"/>
                        <a:pt x="157163" y="1491843"/>
                      </a:cubicBezTo>
                      <a:cubicBezTo>
                        <a:pt x="158044" y="1496246"/>
                        <a:pt x="150813" y="1498193"/>
                        <a:pt x="147638" y="1501368"/>
                      </a:cubicBezTo>
                      <a:lnTo>
                        <a:pt x="66675" y="1563280"/>
                      </a:lnTo>
                      <a:lnTo>
                        <a:pt x="0" y="1610905"/>
                      </a:lnTo>
                      <a:lnTo>
                        <a:pt x="0" y="1610905"/>
                      </a:lnTo>
                      <a:cubicBezTo>
                        <a:pt x="4763" y="1625193"/>
                        <a:pt x="8882" y="1639711"/>
                        <a:pt x="14288" y="1653768"/>
                      </a:cubicBezTo>
                      <a:cubicBezTo>
                        <a:pt x="16837" y="1660394"/>
                        <a:pt x="21320" y="1666170"/>
                        <a:pt x="23813" y="1672818"/>
                      </a:cubicBezTo>
                      <a:cubicBezTo>
                        <a:pt x="26111" y="1678947"/>
                        <a:pt x="26694" y="1685599"/>
                        <a:pt x="28575" y="1691868"/>
                      </a:cubicBezTo>
                      <a:cubicBezTo>
                        <a:pt x="31460" y="1701485"/>
                        <a:pt x="34925" y="1710918"/>
                        <a:pt x="38100" y="1720443"/>
                      </a:cubicBezTo>
                      <a:lnTo>
                        <a:pt x="47625" y="1749018"/>
                      </a:lnTo>
                      <a:lnTo>
                        <a:pt x="52388" y="1763305"/>
                      </a:lnTo>
                      <a:cubicBezTo>
                        <a:pt x="50879" y="1776881"/>
                        <a:pt x="50841" y="1804499"/>
                        <a:pt x="42863" y="1820455"/>
                      </a:cubicBezTo>
                      <a:cubicBezTo>
                        <a:pt x="40303" y="1825575"/>
                        <a:pt x="37002" y="1830346"/>
                        <a:pt x="33338" y="1834743"/>
                      </a:cubicBezTo>
                      <a:cubicBezTo>
                        <a:pt x="29026" y="1839917"/>
                        <a:pt x="23813" y="1844268"/>
                        <a:pt x="19050" y="1849030"/>
                      </a:cubicBezTo>
                      <a:cubicBezTo>
                        <a:pt x="16248" y="1863039"/>
                        <a:pt x="7618" y="1877008"/>
                        <a:pt x="23813" y="1887130"/>
                      </a:cubicBezTo>
                      <a:cubicBezTo>
                        <a:pt x="32327" y="1892451"/>
                        <a:pt x="52388" y="1896655"/>
                        <a:pt x="52388" y="1896655"/>
                      </a:cubicBezTo>
                      <a:cubicBezTo>
                        <a:pt x="97964" y="1942234"/>
                        <a:pt x="39609" y="1888136"/>
                        <a:pt x="80963" y="1915705"/>
                      </a:cubicBezTo>
                      <a:cubicBezTo>
                        <a:pt x="115269" y="1938576"/>
                        <a:pt x="71464" y="1925236"/>
                        <a:pt x="119063" y="1934755"/>
                      </a:cubicBezTo>
                      <a:cubicBezTo>
                        <a:pt x="152746" y="1957211"/>
                        <a:pt x="111031" y="1929019"/>
                        <a:pt x="152400" y="1958568"/>
                      </a:cubicBezTo>
                      <a:cubicBezTo>
                        <a:pt x="157058" y="1961895"/>
                        <a:pt x="161925" y="1964918"/>
                        <a:pt x="166688" y="1968093"/>
                      </a:cubicBezTo>
                      <a:cubicBezTo>
                        <a:pt x="168275" y="1976030"/>
                        <a:pt x="172071" y="1983834"/>
                        <a:pt x="171450" y="1991905"/>
                      </a:cubicBezTo>
                      <a:cubicBezTo>
                        <a:pt x="168660" y="2028170"/>
                        <a:pt x="166876" y="2025054"/>
                        <a:pt x="147638" y="2044293"/>
                      </a:cubicBezTo>
                      <a:cubicBezTo>
                        <a:pt x="140867" y="2064604"/>
                        <a:pt x="142875" y="2053560"/>
                        <a:pt x="142875" y="2077630"/>
                      </a:cubicBezTo>
                      <a:lnTo>
                        <a:pt x="171450" y="2182405"/>
                      </a:lnTo>
                      <a:cubicBezTo>
                        <a:pt x="173038" y="2198280"/>
                        <a:pt x="172625" y="2214484"/>
                        <a:pt x="176213" y="2230030"/>
                      </a:cubicBezTo>
                      <a:cubicBezTo>
                        <a:pt x="177500" y="2235607"/>
                        <a:pt x="180975" y="2241143"/>
                        <a:pt x="185738" y="2244318"/>
                      </a:cubicBezTo>
                      <a:cubicBezTo>
                        <a:pt x="191184" y="2247949"/>
                        <a:pt x="198308" y="2248154"/>
                        <a:pt x="204788" y="2249080"/>
                      </a:cubicBezTo>
                      <a:cubicBezTo>
                        <a:pt x="220582" y="2251336"/>
                        <a:pt x="236538" y="2252255"/>
                        <a:pt x="252413" y="2253843"/>
                      </a:cubicBezTo>
                      <a:cubicBezTo>
                        <a:pt x="257175" y="2255430"/>
                        <a:pt x="261714" y="2258018"/>
                        <a:pt x="266700" y="2258605"/>
                      </a:cubicBezTo>
                      <a:cubicBezTo>
                        <a:pt x="288829" y="2261208"/>
                        <a:pt x="312687" y="2255093"/>
                        <a:pt x="333375" y="2263368"/>
                      </a:cubicBezTo>
                      <a:cubicBezTo>
                        <a:pt x="340891" y="2266374"/>
                        <a:pt x="335296" y="2279601"/>
                        <a:pt x="338138" y="2287180"/>
                      </a:cubicBezTo>
                      <a:cubicBezTo>
                        <a:pt x="340148" y="2292539"/>
                        <a:pt x="344488" y="2296705"/>
                        <a:pt x="347663" y="2301468"/>
                      </a:cubicBezTo>
                      <a:cubicBezTo>
                        <a:pt x="356565" y="2328176"/>
                        <a:pt x="351206" y="2310880"/>
                        <a:pt x="361950" y="2353855"/>
                      </a:cubicBezTo>
                      <a:cubicBezTo>
                        <a:pt x="363538" y="2360205"/>
                        <a:pt x="364643" y="2366695"/>
                        <a:pt x="366713" y="2372905"/>
                      </a:cubicBezTo>
                      <a:cubicBezTo>
                        <a:pt x="371250" y="2386517"/>
                        <a:pt x="373250" y="2391301"/>
                        <a:pt x="376238" y="2406243"/>
                      </a:cubicBezTo>
                      <a:cubicBezTo>
                        <a:pt x="390568" y="2477893"/>
                        <a:pt x="373401" y="2405839"/>
                        <a:pt x="385763" y="2449105"/>
                      </a:cubicBezTo>
                      <a:cubicBezTo>
                        <a:pt x="387799" y="2456232"/>
                        <a:pt x="391479" y="2474826"/>
                        <a:pt x="395288" y="2482443"/>
                      </a:cubicBezTo>
                      <a:cubicBezTo>
                        <a:pt x="397848" y="2487562"/>
                        <a:pt x="401638" y="2491968"/>
                        <a:pt x="404813" y="2496730"/>
                      </a:cubicBezTo>
                      <a:cubicBezTo>
                        <a:pt x="406400" y="2501493"/>
                        <a:pt x="407137" y="2506630"/>
                        <a:pt x="409575" y="2511018"/>
                      </a:cubicBezTo>
                      <a:cubicBezTo>
                        <a:pt x="415134" y="2521025"/>
                        <a:pt x="425004" y="2528733"/>
                        <a:pt x="428625" y="2539593"/>
                      </a:cubicBezTo>
                      <a:cubicBezTo>
                        <a:pt x="435518" y="2560269"/>
                        <a:pt x="429838" y="2550330"/>
                        <a:pt x="447675" y="2568168"/>
                      </a:cubicBezTo>
                      <a:cubicBezTo>
                        <a:pt x="451549" y="2579788"/>
                        <a:pt x="452731" y="2587511"/>
                        <a:pt x="461963" y="2596743"/>
                      </a:cubicBezTo>
                      <a:cubicBezTo>
                        <a:pt x="463085" y="2597865"/>
                        <a:pt x="465138" y="2596743"/>
                        <a:pt x="466725" y="2596743"/>
                      </a:cubicBezTo>
                      <a:lnTo>
                        <a:pt x="509588" y="2620555"/>
                      </a:lnTo>
                      <a:cubicBezTo>
                        <a:pt x="522288" y="2614205"/>
                        <a:pt x="533726" y="2604090"/>
                        <a:pt x="547688" y="2601505"/>
                      </a:cubicBezTo>
                      <a:cubicBezTo>
                        <a:pt x="577387" y="2596005"/>
                        <a:pt x="608043" y="2598821"/>
                        <a:pt x="638175" y="2596743"/>
                      </a:cubicBezTo>
                      <a:cubicBezTo>
                        <a:pt x="654091" y="2595645"/>
                        <a:pt x="669925" y="2593568"/>
                        <a:pt x="685800" y="2591980"/>
                      </a:cubicBezTo>
                      <a:cubicBezTo>
                        <a:pt x="682625" y="2585630"/>
                        <a:pt x="679797" y="2579094"/>
                        <a:pt x="676275" y="2572930"/>
                      </a:cubicBezTo>
                      <a:cubicBezTo>
                        <a:pt x="673435" y="2567960"/>
                        <a:pt x="669310" y="2563762"/>
                        <a:pt x="666750" y="2558643"/>
                      </a:cubicBezTo>
                      <a:cubicBezTo>
                        <a:pt x="664505" y="2554153"/>
                        <a:pt x="664065" y="2548925"/>
                        <a:pt x="661988" y="2544355"/>
                      </a:cubicBezTo>
                      <a:cubicBezTo>
                        <a:pt x="656113" y="2531429"/>
                        <a:pt x="642938" y="2506255"/>
                        <a:pt x="642938" y="2506255"/>
                      </a:cubicBezTo>
                      <a:cubicBezTo>
                        <a:pt x="644525" y="2498318"/>
                        <a:pt x="644080" y="2489683"/>
                        <a:pt x="647700" y="2482443"/>
                      </a:cubicBezTo>
                      <a:cubicBezTo>
                        <a:pt x="650712" y="2476419"/>
                        <a:pt x="656874" y="2472538"/>
                        <a:pt x="661988" y="2468155"/>
                      </a:cubicBezTo>
                      <a:cubicBezTo>
                        <a:pt x="694229" y="2440520"/>
                        <a:pt x="667705" y="2462915"/>
                        <a:pt x="695325" y="2449105"/>
                      </a:cubicBezTo>
                      <a:cubicBezTo>
                        <a:pt x="728210" y="2432662"/>
                        <a:pt x="689022" y="2444727"/>
                        <a:pt x="728663" y="2434818"/>
                      </a:cubicBezTo>
                      <a:cubicBezTo>
                        <a:pt x="731976" y="2432830"/>
                        <a:pt x="760484" y="2416237"/>
                        <a:pt x="766763" y="2411005"/>
                      </a:cubicBezTo>
                      <a:cubicBezTo>
                        <a:pt x="771937" y="2406693"/>
                        <a:pt x="775163" y="2399989"/>
                        <a:pt x="781050" y="2396718"/>
                      </a:cubicBezTo>
                      <a:cubicBezTo>
                        <a:pt x="789827" y="2391842"/>
                        <a:pt x="799885" y="2389628"/>
                        <a:pt x="809625" y="2387193"/>
                      </a:cubicBezTo>
                      <a:cubicBezTo>
                        <a:pt x="822325" y="2384018"/>
                        <a:pt x="835306" y="2381808"/>
                        <a:pt x="847725" y="2377668"/>
                      </a:cubicBezTo>
                      <a:cubicBezTo>
                        <a:pt x="852488" y="2376080"/>
                        <a:pt x="856995" y="2373072"/>
                        <a:pt x="862013" y="2372905"/>
                      </a:cubicBezTo>
                      <a:cubicBezTo>
                        <a:pt x="904852" y="2371477"/>
                        <a:pt x="947738" y="2372905"/>
                        <a:pt x="990600" y="2372905"/>
                      </a:cubicBezTo>
                      <a:lnTo>
                        <a:pt x="1009650" y="2444343"/>
                      </a:lnTo>
                      <a:lnTo>
                        <a:pt x="1133475" y="2396718"/>
                      </a:lnTo>
                      <a:lnTo>
                        <a:pt x="1357313" y="2463393"/>
                      </a:lnTo>
                      <a:cubicBezTo>
                        <a:pt x="1412416" y="2416161"/>
                        <a:pt x="1390968" y="2421377"/>
                        <a:pt x="1500188" y="2439580"/>
                      </a:cubicBezTo>
                      <a:cubicBezTo>
                        <a:pt x="1505140" y="2440405"/>
                        <a:pt x="1502705" y="2449378"/>
                        <a:pt x="1504950" y="2453868"/>
                      </a:cubicBezTo>
                      <a:cubicBezTo>
                        <a:pt x="1507510" y="2458987"/>
                        <a:pt x="1511300" y="2463393"/>
                        <a:pt x="1514475" y="2468155"/>
                      </a:cubicBezTo>
                      <a:cubicBezTo>
                        <a:pt x="1516063" y="2433230"/>
                        <a:pt x="1516912" y="2398264"/>
                        <a:pt x="1519238" y="2363380"/>
                      </a:cubicBezTo>
                      <a:cubicBezTo>
                        <a:pt x="1520089" y="2350610"/>
                        <a:pt x="1519626" y="2337308"/>
                        <a:pt x="1524000" y="2325280"/>
                      </a:cubicBezTo>
                      <a:cubicBezTo>
                        <a:pt x="1526302" y="2318950"/>
                        <a:pt x="1534153" y="2316309"/>
                        <a:pt x="1538288" y="2310993"/>
                      </a:cubicBezTo>
                      <a:cubicBezTo>
                        <a:pt x="1568208" y="2272525"/>
                        <a:pt x="1543966" y="2291333"/>
                        <a:pt x="1571625" y="2272893"/>
                      </a:cubicBezTo>
                      <a:cubicBezTo>
                        <a:pt x="1612574" y="2300191"/>
                        <a:pt x="1560764" y="2267463"/>
                        <a:pt x="1600200" y="2287180"/>
                      </a:cubicBezTo>
                      <a:cubicBezTo>
                        <a:pt x="1605320" y="2289740"/>
                        <a:pt x="1609257" y="2294380"/>
                        <a:pt x="1614488" y="2296705"/>
                      </a:cubicBezTo>
                      <a:cubicBezTo>
                        <a:pt x="1623663" y="2300783"/>
                        <a:pt x="1643063" y="2306230"/>
                        <a:pt x="1643063" y="2306230"/>
                      </a:cubicBezTo>
                      <a:cubicBezTo>
                        <a:pt x="1666875" y="2303055"/>
                        <a:pt x="1690804" y="2300654"/>
                        <a:pt x="1714500" y="2296705"/>
                      </a:cubicBezTo>
                      <a:cubicBezTo>
                        <a:pt x="1719452" y="2295880"/>
                        <a:pt x="1723961" y="2293322"/>
                        <a:pt x="1728788" y="2291943"/>
                      </a:cubicBezTo>
                      <a:cubicBezTo>
                        <a:pt x="1748689" y="2286257"/>
                        <a:pt x="1753947" y="2286162"/>
                        <a:pt x="1776413" y="2282418"/>
                      </a:cubicBezTo>
                      <a:cubicBezTo>
                        <a:pt x="1779588" y="2277655"/>
                        <a:pt x="1781468" y="2271706"/>
                        <a:pt x="1785938" y="2268130"/>
                      </a:cubicBezTo>
                      <a:cubicBezTo>
                        <a:pt x="1789858" y="2264994"/>
                        <a:pt x="1795611" y="2265345"/>
                        <a:pt x="1800225" y="2263368"/>
                      </a:cubicBezTo>
                      <a:cubicBezTo>
                        <a:pt x="1817142" y="2256118"/>
                        <a:pt x="1819215" y="2253883"/>
                        <a:pt x="1833563" y="2244318"/>
                      </a:cubicBezTo>
                      <a:cubicBezTo>
                        <a:pt x="1831975" y="2234793"/>
                        <a:pt x="1832722" y="2224567"/>
                        <a:pt x="1828800" y="2215743"/>
                      </a:cubicBezTo>
                      <a:cubicBezTo>
                        <a:pt x="1825482" y="2208278"/>
                        <a:pt x="1800360" y="2190840"/>
                        <a:pt x="1795463" y="2187168"/>
                      </a:cubicBezTo>
                      <a:cubicBezTo>
                        <a:pt x="1792288" y="2182405"/>
                        <a:pt x="1789602" y="2177277"/>
                        <a:pt x="1785938" y="2172880"/>
                      </a:cubicBezTo>
                      <a:cubicBezTo>
                        <a:pt x="1781626" y="2167706"/>
                        <a:pt x="1774992" y="2164441"/>
                        <a:pt x="1771650" y="2158593"/>
                      </a:cubicBezTo>
                      <a:cubicBezTo>
                        <a:pt x="1768403" y="2152910"/>
                        <a:pt x="1769466" y="2145559"/>
                        <a:pt x="1766888" y="2139543"/>
                      </a:cubicBezTo>
                      <a:cubicBezTo>
                        <a:pt x="1764633" y="2134282"/>
                        <a:pt x="1759923" y="2130375"/>
                        <a:pt x="1757363" y="2125255"/>
                      </a:cubicBezTo>
                      <a:cubicBezTo>
                        <a:pt x="1755118" y="2120765"/>
                        <a:pt x="1754845" y="2115458"/>
                        <a:pt x="1752600" y="2110968"/>
                      </a:cubicBezTo>
                      <a:cubicBezTo>
                        <a:pt x="1743730" y="2093228"/>
                        <a:pt x="1741957" y="2098196"/>
                        <a:pt x="1728788" y="2082393"/>
                      </a:cubicBezTo>
                      <a:cubicBezTo>
                        <a:pt x="1725124" y="2077996"/>
                        <a:pt x="1722438" y="2072868"/>
                        <a:pt x="1719263" y="2068105"/>
                      </a:cubicBezTo>
                      <a:cubicBezTo>
                        <a:pt x="1710953" y="2034870"/>
                        <a:pt x="1710773" y="2042845"/>
                        <a:pt x="1719263" y="1991905"/>
                      </a:cubicBezTo>
                      <a:cubicBezTo>
                        <a:pt x="1720914" y="1982001"/>
                        <a:pt x="1728788" y="1963330"/>
                        <a:pt x="1728788" y="1963330"/>
                      </a:cubicBezTo>
                      <a:cubicBezTo>
                        <a:pt x="1728952" y="1961027"/>
                        <a:pt x="1731059" y="1892185"/>
                        <a:pt x="1738313" y="1872843"/>
                      </a:cubicBezTo>
                      <a:cubicBezTo>
                        <a:pt x="1741859" y="1863386"/>
                        <a:pt x="1760985" y="1843299"/>
                        <a:pt x="1766888" y="1839505"/>
                      </a:cubicBezTo>
                      <a:cubicBezTo>
                        <a:pt x="1781818" y="1829907"/>
                        <a:pt x="1797675" y="1821306"/>
                        <a:pt x="1814513" y="1815693"/>
                      </a:cubicBezTo>
                      <a:lnTo>
                        <a:pt x="1843088" y="1806168"/>
                      </a:lnTo>
                      <a:cubicBezTo>
                        <a:pt x="1884817" y="1764436"/>
                        <a:pt x="1831889" y="1815500"/>
                        <a:pt x="1871663" y="1782355"/>
                      </a:cubicBezTo>
                      <a:cubicBezTo>
                        <a:pt x="1876837" y="1778043"/>
                        <a:pt x="1880836" y="1772451"/>
                        <a:pt x="1885950" y="1768068"/>
                      </a:cubicBezTo>
                      <a:cubicBezTo>
                        <a:pt x="1891977" y="1762902"/>
                        <a:pt x="1898973" y="1758946"/>
                        <a:pt x="1905000" y="1753780"/>
                      </a:cubicBezTo>
                      <a:cubicBezTo>
                        <a:pt x="1910114" y="1749397"/>
                        <a:pt x="1914114" y="1743805"/>
                        <a:pt x="1919288" y="1739493"/>
                      </a:cubicBezTo>
                      <a:cubicBezTo>
                        <a:pt x="1938991" y="1723074"/>
                        <a:pt x="1929488" y="1738142"/>
                        <a:pt x="1938338" y="1720443"/>
                      </a:cubicBezTo>
                      <a:lnTo>
                        <a:pt x="1947863" y="1715680"/>
                      </a:lnTo>
                      <a:cubicBezTo>
                        <a:pt x="1957388" y="1704568"/>
                        <a:pt x="1968580" y="1694691"/>
                        <a:pt x="1976438" y="1682343"/>
                      </a:cubicBezTo>
                      <a:cubicBezTo>
                        <a:pt x="1998697" y="1647365"/>
                        <a:pt x="1966644" y="1677984"/>
                        <a:pt x="1985963" y="1649005"/>
                      </a:cubicBezTo>
                      <a:cubicBezTo>
                        <a:pt x="1989699" y="1643401"/>
                        <a:pt x="1995488" y="1639480"/>
                        <a:pt x="2000250" y="1634718"/>
                      </a:cubicBezTo>
                      <a:cubicBezTo>
                        <a:pt x="1998829" y="1607715"/>
                        <a:pt x="2005633" y="1551889"/>
                        <a:pt x="1985963" y="1520418"/>
                      </a:cubicBezTo>
                      <a:cubicBezTo>
                        <a:pt x="1982393" y="1514706"/>
                        <a:pt x="1976438" y="1510893"/>
                        <a:pt x="1971675" y="1506130"/>
                      </a:cubicBezTo>
                      <a:cubicBezTo>
                        <a:pt x="1970088" y="1498193"/>
                        <a:pt x="1968669" y="1490220"/>
                        <a:pt x="1966913" y="1482318"/>
                      </a:cubicBezTo>
                      <a:cubicBezTo>
                        <a:pt x="1965493" y="1475928"/>
                        <a:pt x="1963076" y="1469748"/>
                        <a:pt x="1962150" y="1463268"/>
                      </a:cubicBezTo>
                      <a:cubicBezTo>
                        <a:pt x="1961476" y="1458553"/>
                        <a:pt x="1962150" y="1453743"/>
                        <a:pt x="1962150" y="1448980"/>
                      </a:cubicBezTo>
                      <a:lnTo>
                        <a:pt x="1962150" y="1448980"/>
                      </a:lnTo>
                      <a:cubicBezTo>
                        <a:pt x="1966913" y="1434693"/>
                        <a:pt x="1970645" y="1420020"/>
                        <a:pt x="1976438" y="1406118"/>
                      </a:cubicBezTo>
                      <a:cubicBezTo>
                        <a:pt x="1978640" y="1400834"/>
                        <a:pt x="1983403" y="1396950"/>
                        <a:pt x="1985963" y="1391830"/>
                      </a:cubicBezTo>
                      <a:cubicBezTo>
                        <a:pt x="1988208" y="1387340"/>
                        <a:pt x="1988234" y="1381901"/>
                        <a:pt x="1990725" y="1377543"/>
                      </a:cubicBezTo>
                      <a:cubicBezTo>
                        <a:pt x="2001643" y="1358437"/>
                        <a:pt x="2009309" y="1356041"/>
                        <a:pt x="2024063" y="1339443"/>
                      </a:cubicBezTo>
                      <a:cubicBezTo>
                        <a:pt x="2030816" y="1331845"/>
                        <a:pt x="2036419" y="1323280"/>
                        <a:pt x="2043113" y="1315630"/>
                      </a:cubicBezTo>
                      <a:cubicBezTo>
                        <a:pt x="2070036" y="1284861"/>
                        <a:pt x="2045082" y="1319542"/>
                        <a:pt x="2071688" y="1282293"/>
                      </a:cubicBezTo>
                      <a:cubicBezTo>
                        <a:pt x="2075015" y="1277635"/>
                        <a:pt x="2081213" y="1268005"/>
                        <a:pt x="2081213" y="1268005"/>
                      </a:cubicBezTo>
                      <a:lnTo>
                        <a:pt x="2081213" y="1291818"/>
                      </a:lnTo>
                      <a:cubicBezTo>
                        <a:pt x="2095500" y="1293405"/>
                        <a:pt x="2110253" y="1292631"/>
                        <a:pt x="2124075" y="1296580"/>
                      </a:cubicBezTo>
                      <a:cubicBezTo>
                        <a:pt x="2132976" y="1299123"/>
                        <a:pt x="2139608" y="1306728"/>
                        <a:pt x="2147888" y="1310868"/>
                      </a:cubicBezTo>
                      <a:cubicBezTo>
                        <a:pt x="2162569" y="1318208"/>
                        <a:pt x="2187148" y="1318752"/>
                        <a:pt x="2200275" y="1320393"/>
                      </a:cubicBezTo>
                      <a:cubicBezTo>
                        <a:pt x="2205038" y="1323568"/>
                        <a:pt x="2208966" y="1328719"/>
                        <a:pt x="2214563" y="1329918"/>
                      </a:cubicBezTo>
                      <a:cubicBezTo>
                        <a:pt x="2257814" y="1339186"/>
                        <a:pt x="2255783" y="1337472"/>
                        <a:pt x="2286000" y="1329918"/>
                      </a:cubicBezTo>
                      <a:cubicBezTo>
                        <a:pt x="2289175" y="1325155"/>
                        <a:pt x="2291055" y="1319206"/>
                        <a:pt x="2295525" y="1315630"/>
                      </a:cubicBezTo>
                      <a:cubicBezTo>
                        <a:pt x="2299445" y="1312494"/>
                        <a:pt x="2305323" y="1313113"/>
                        <a:pt x="2309813" y="1310868"/>
                      </a:cubicBezTo>
                      <a:cubicBezTo>
                        <a:pt x="2314932" y="1308308"/>
                        <a:pt x="2318981" y="1303903"/>
                        <a:pt x="2324100" y="1301343"/>
                      </a:cubicBezTo>
                      <a:cubicBezTo>
                        <a:pt x="2328590" y="1299098"/>
                        <a:pt x="2333898" y="1298825"/>
                        <a:pt x="2338388" y="1296580"/>
                      </a:cubicBezTo>
                      <a:cubicBezTo>
                        <a:pt x="2343507" y="1294020"/>
                        <a:pt x="2347705" y="1289895"/>
                        <a:pt x="2352675" y="1287055"/>
                      </a:cubicBezTo>
                      <a:cubicBezTo>
                        <a:pt x="2369154" y="1277638"/>
                        <a:pt x="2369983" y="1278111"/>
                        <a:pt x="2386013" y="1272768"/>
                      </a:cubicBezTo>
                      <a:cubicBezTo>
                        <a:pt x="2390775" y="1269593"/>
                        <a:pt x="2400300" y="1268967"/>
                        <a:pt x="2400300" y="1263243"/>
                      </a:cubicBezTo>
                      <a:cubicBezTo>
                        <a:pt x="2400300" y="1255306"/>
                        <a:pt x="2389951" y="1251085"/>
                        <a:pt x="2386013" y="1244193"/>
                      </a:cubicBezTo>
                      <a:cubicBezTo>
                        <a:pt x="2367634" y="1212030"/>
                        <a:pt x="2400208" y="1248863"/>
                        <a:pt x="2366963" y="1215618"/>
                      </a:cubicBezTo>
                      <a:cubicBezTo>
                        <a:pt x="2365375" y="1209268"/>
                        <a:pt x="2364081" y="1202837"/>
                        <a:pt x="2362200" y="1196568"/>
                      </a:cubicBezTo>
                      <a:cubicBezTo>
                        <a:pt x="2359315" y="1186951"/>
                        <a:pt x="2352675" y="1167993"/>
                        <a:pt x="2352675" y="1167993"/>
                      </a:cubicBezTo>
                      <a:cubicBezTo>
                        <a:pt x="2351088" y="1145768"/>
                        <a:pt x="2353317" y="1122934"/>
                        <a:pt x="2347913" y="1101318"/>
                      </a:cubicBezTo>
                      <a:cubicBezTo>
                        <a:pt x="2346525" y="1095765"/>
                        <a:pt x="2338984" y="1093803"/>
                        <a:pt x="2333625" y="1091793"/>
                      </a:cubicBezTo>
                      <a:cubicBezTo>
                        <a:pt x="2326046" y="1088951"/>
                        <a:pt x="2317715" y="1088786"/>
                        <a:pt x="2309813" y="1087030"/>
                      </a:cubicBezTo>
                      <a:cubicBezTo>
                        <a:pt x="2303423" y="1085610"/>
                        <a:pt x="2297219" y="1083344"/>
                        <a:pt x="2290763" y="1082268"/>
                      </a:cubicBezTo>
                      <a:cubicBezTo>
                        <a:pt x="2241542" y="1074065"/>
                        <a:pt x="2193651" y="1074940"/>
                        <a:pt x="2143125" y="1072743"/>
                      </a:cubicBezTo>
                      <a:cubicBezTo>
                        <a:pt x="2126970" y="1061973"/>
                        <a:pt x="2132885" y="1067265"/>
                        <a:pt x="2124075" y="1058455"/>
                      </a:cubicBezTo>
                      <a:lnTo>
                        <a:pt x="1981200" y="929868"/>
                      </a:lnTo>
                      <a:lnTo>
                        <a:pt x="1890713" y="925105"/>
                      </a:lnTo>
                      <a:lnTo>
                        <a:pt x="1838325" y="887005"/>
                      </a:lnTo>
                      <a:lnTo>
                        <a:pt x="1676400" y="929868"/>
                      </a:lnTo>
                      <a:lnTo>
                        <a:pt x="1500188" y="725080"/>
                      </a:lnTo>
                      <a:lnTo>
                        <a:pt x="1433513" y="720318"/>
                      </a:lnTo>
                      <a:lnTo>
                        <a:pt x="1404938" y="334555"/>
                      </a:lnTo>
                      <a:cubicBezTo>
                        <a:pt x="1375057" y="286747"/>
                        <a:pt x="1393587" y="304763"/>
                        <a:pt x="1352550" y="277405"/>
                      </a:cubicBezTo>
                      <a:lnTo>
                        <a:pt x="1338263" y="267880"/>
                      </a:lnTo>
                      <a:lnTo>
                        <a:pt x="1323975" y="258355"/>
                      </a:lnTo>
                      <a:cubicBezTo>
                        <a:pt x="1309410" y="214657"/>
                        <a:pt x="1333757" y="282681"/>
                        <a:pt x="1304925" y="225018"/>
                      </a:cubicBezTo>
                      <a:cubicBezTo>
                        <a:pt x="1301998" y="219164"/>
                        <a:pt x="1301961" y="212262"/>
                        <a:pt x="1300163" y="205968"/>
                      </a:cubicBezTo>
                      <a:cubicBezTo>
                        <a:pt x="1298784" y="201141"/>
                        <a:pt x="1297645" y="196170"/>
                        <a:pt x="1295400" y="191680"/>
                      </a:cubicBezTo>
                      <a:cubicBezTo>
                        <a:pt x="1271495" y="143871"/>
                        <a:pt x="1301387" y="216765"/>
                        <a:pt x="1276350" y="158343"/>
                      </a:cubicBezTo>
                      <a:cubicBezTo>
                        <a:pt x="1274373" y="153729"/>
                        <a:pt x="1274724" y="147975"/>
                        <a:pt x="1271588" y="144055"/>
                      </a:cubicBezTo>
                      <a:cubicBezTo>
                        <a:pt x="1268012" y="139585"/>
                        <a:pt x="1262063" y="137705"/>
                        <a:pt x="1257300" y="134530"/>
                      </a:cubicBezTo>
                      <a:cubicBezTo>
                        <a:pt x="1255713" y="121830"/>
                        <a:pt x="1254484" y="109080"/>
                        <a:pt x="1252538" y="96430"/>
                      </a:cubicBezTo>
                      <a:cubicBezTo>
                        <a:pt x="1251307" y="88430"/>
                        <a:pt x="1248920" y="80631"/>
                        <a:pt x="1247775" y="72618"/>
                      </a:cubicBezTo>
                      <a:cubicBezTo>
                        <a:pt x="1244155" y="47278"/>
                        <a:pt x="1271588" y="13086"/>
                        <a:pt x="1276350" y="1180"/>
                      </a:cubicBezTo>
                      <a:close/>
                    </a:path>
                  </a:pathLst>
                </a:custGeom>
                <a:solidFill>
                  <a:srgbClr val="954EC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107" name="직선 연결선 106"/>
              <p:cNvCxnSpPr/>
              <p:nvPr/>
            </p:nvCxnSpPr>
            <p:spPr>
              <a:xfrm>
                <a:off x="4018832" y="5809999"/>
                <a:ext cx="352012" cy="0"/>
              </a:xfrm>
              <a:prstGeom prst="line">
                <a:avLst/>
              </a:prstGeom>
              <a:ln w="50800" cap="rnd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/>
              <p:cNvCxnSpPr/>
              <p:nvPr/>
            </p:nvCxnSpPr>
            <p:spPr>
              <a:xfrm>
                <a:off x="4018828" y="5950465"/>
                <a:ext cx="352012" cy="0"/>
              </a:xfrm>
              <a:prstGeom prst="line">
                <a:avLst/>
              </a:prstGeom>
              <a:ln w="50800" cap="rnd">
                <a:solidFill>
                  <a:srgbClr val="2A62A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 Box 5"/>
              <p:cNvSpPr txBox="1">
                <a:spLocks noChangeArrowheads="1"/>
              </p:cNvSpPr>
              <p:nvPr/>
            </p:nvSpPr>
            <p:spPr bwMode="auto">
              <a:xfrm>
                <a:off x="2429923" y="3673631"/>
                <a:ext cx="866353" cy="750386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남원시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600" b="1" kern="0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79,431</a:t>
                </a: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32.4%)</a:t>
                </a:r>
                <a:endParaRPr kumimoji="0" lang="en-US" altLang="ko-KR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0" name="Text Box 9"/>
              <p:cNvSpPr txBox="1">
                <a:spLocks noChangeArrowheads="1"/>
              </p:cNvSpPr>
              <p:nvPr/>
            </p:nvSpPr>
            <p:spPr bwMode="auto">
              <a:xfrm>
                <a:off x="2766614" y="4731467"/>
                <a:ext cx="719978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구례군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25,235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10.3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1" name="Text Box 10"/>
              <p:cNvSpPr txBox="1">
                <a:spLocks noChangeArrowheads="1"/>
              </p:cNvSpPr>
              <p:nvPr/>
            </p:nvSpPr>
            <p:spPr bwMode="auto">
              <a:xfrm>
                <a:off x="1867213" y="4787140"/>
                <a:ext cx="654811" cy="51109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곡성군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27,535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(11.2%)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2" name="Text Box 11"/>
              <p:cNvSpPr txBox="1">
                <a:spLocks noChangeArrowheads="1"/>
              </p:cNvSpPr>
              <p:nvPr/>
            </p:nvSpPr>
            <p:spPr bwMode="auto">
              <a:xfrm>
                <a:off x="1235013" y="3901546"/>
                <a:ext cx="786033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순창군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26,855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11.0%)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3" name="Text Box 12"/>
              <p:cNvSpPr txBox="1">
                <a:spLocks noChangeArrowheads="1"/>
              </p:cNvSpPr>
              <p:nvPr/>
            </p:nvSpPr>
            <p:spPr bwMode="auto">
              <a:xfrm>
                <a:off x="1660324" y="2959782"/>
                <a:ext cx="762751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임실군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26,730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10.9%)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4" name="Text Box 13"/>
              <p:cNvSpPr txBox="1">
                <a:spLocks noChangeArrowheads="1"/>
              </p:cNvSpPr>
              <p:nvPr/>
            </p:nvSpPr>
            <p:spPr bwMode="auto">
              <a:xfrm>
                <a:off x="3023725" y="2714877"/>
                <a:ext cx="640349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장수군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21,695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8.8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5" name="Text Box 14"/>
              <p:cNvSpPr txBox="1">
                <a:spLocks noChangeArrowheads="1"/>
              </p:cNvSpPr>
              <p:nvPr/>
            </p:nvSpPr>
            <p:spPr bwMode="auto">
              <a:xfrm>
                <a:off x="3754876" y="3201951"/>
                <a:ext cx="735476" cy="51109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함양군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37,708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(15.4%)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6" name="Oval 16"/>
              <p:cNvSpPr>
                <a:spLocks noChangeArrowheads="1"/>
              </p:cNvSpPr>
              <p:nvPr/>
            </p:nvSpPr>
            <p:spPr bwMode="auto">
              <a:xfrm>
                <a:off x="2021046" y="3287251"/>
                <a:ext cx="1733832" cy="1348028"/>
              </a:xfrm>
              <a:prstGeom prst="ellipse">
                <a:avLst/>
              </a:prstGeom>
              <a:noFill/>
              <a:ln w="63500" cap="rnd" algn="ctr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7" name="Oval 17"/>
              <p:cNvSpPr>
                <a:spLocks noChangeArrowheads="1"/>
              </p:cNvSpPr>
              <p:nvPr/>
            </p:nvSpPr>
            <p:spPr bwMode="auto">
              <a:xfrm>
                <a:off x="600577" y="1761021"/>
                <a:ext cx="4353252" cy="4220632"/>
              </a:xfrm>
              <a:prstGeom prst="ellipse">
                <a:avLst/>
              </a:prstGeom>
              <a:noFill/>
              <a:ln w="44450" cap="rnd" cmpd="sng" algn="ctr">
                <a:solidFill>
                  <a:srgbClr val="0070C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8" name="Rectangle 4"/>
              <p:cNvSpPr>
                <a:spLocks noChangeArrowheads="1"/>
              </p:cNvSpPr>
              <p:nvPr/>
            </p:nvSpPr>
            <p:spPr bwMode="gray">
              <a:xfrm>
                <a:off x="2431429" y="5821374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accent6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9" name="Rectangle 7"/>
              <p:cNvSpPr>
                <a:spLocks noChangeArrowheads="1"/>
              </p:cNvSpPr>
              <p:nvPr/>
            </p:nvSpPr>
            <p:spPr bwMode="gray">
              <a:xfrm>
                <a:off x="600577" y="2686750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전라북도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20" name="Rectangle 10"/>
              <p:cNvSpPr>
                <a:spLocks noChangeArrowheads="1"/>
              </p:cNvSpPr>
              <p:nvPr/>
            </p:nvSpPr>
            <p:spPr bwMode="gray">
              <a:xfrm>
                <a:off x="3945137" y="2501807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rgbClr val="009644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9644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경상남도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644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sp>
          <p:nvSpPr>
            <p:cNvPr id="128" name="TextBox 106"/>
            <p:cNvSpPr txBox="1"/>
            <p:nvPr/>
          </p:nvSpPr>
          <p:spPr>
            <a:xfrm>
              <a:off x="6672648" y="5650395"/>
              <a:ext cx="657749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 err="1" smtClean="0">
                  <a:solidFill>
                    <a:srgbClr val="FF0000"/>
                  </a:solidFill>
                  <a:latin typeface="+mj-lt"/>
                </a:rPr>
                <a:t>주진료권</a:t>
              </a:r>
              <a:endParaRPr lang="en-US" altLang="ko-KR" sz="800" b="1" dirty="0" smtClean="0">
                <a:solidFill>
                  <a:srgbClr val="FF0000"/>
                </a:solidFill>
                <a:latin typeface="+mj-lt"/>
              </a:endParaRPr>
            </a:p>
            <a:p>
              <a:r>
                <a:rPr lang="ko-KR" altLang="en-US" sz="800" b="1" dirty="0" err="1" smtClean="0">
                  <a:solidFill>
                    <a:srgbClr val="0066FF"/>
                  </a:solidFill>
                  <a:latin typeface="+mj-lt"/>
                </a:rPr>
                <a:t>부진료</a:t>
              </a:r>
              <a:r>
                <a:rPr lang="ko-KR" altLang="en-US" sz="800" b="1" dirty="0" err="1">
                  <a:solidFill>
                    <a:srgbClr val="0066FF"/>
                  </a:solidFill>
                  <a:latin typeface="+mj-lt"/>
                </a:rPr>
                <a:t>권</a:t>
              </a:r>
              <a:endParaRPr lang="ko-KR" altLang="en-US" sz="800" b="1" dirty="0">
                <a:solidFill>
                  <a:srgbClr val="0066FF"/>
                </a:solidFill>
                <a:latin typeface="+mj-lt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042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59" name="그림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425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기구 및 인력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270" y="1446414"/>
            <a:ext cx="4309722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직사각형 22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 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력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644008" y="1446414"/>
            <a:ext cx="4259231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871155" y="1632340"/>
            <a:ext cx="2098990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(2022. 12. 31.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833740" y="5731744"/>
            <a:ext cx="3848697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가는각진제목체" panose="020B0600000101010101" charset="-127"/>
                <a:ea typeface="가는각진제목체" panose="020B0600000101010101" charset="-127"/>
              </a:rPr>
              <a:t>•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정원 외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공중보건의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명</a:t>
            </a:r>
            <a:endParaRPr lang="en-US" altLang="ko-KR" sz="12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영상의학과 </a:t>
            </a:r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2, </a:t>
            </a:r>
            <a:r>
              <a:rPr lang="ko-KR" altLang="en-US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치과 </a:t>
            </a:r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2, </a:t>
            </a:r>
            <a:r>
              <a:rPr lang="ko-KR" altLang="en-US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마취통증의학과 </a:t>
            </a:r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1, </a:t>
            </a:r>
            <a:r>
              <a:rPr lang="ko-KR" altLang="en-US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신경과 </a:t>
            </a:r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423267" y="1545267"/>
            <a:ext cx="3744416" cy="36787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>
                  <a:gamma/>
                  <a:shade val="69804"/>
                  <a:invGamma/>
                </a:srgbClr>
              </a:gs>
              <a:gs pos="100000">
                <a:srgbClr val="FFFFFF"/>
              </a:gs>
            </a:gsLst>
            <a:lin ang="5400000" scaled="1"/>
          </a:gradFill>
          <a:ln w="3175" algn="ctr">
            <a:solidFill>
              <a:srgbClr val="B2B2B2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30000"/>
              </a:srgbClr>
            </a:outerShdw>
          </a:effectLst>
        </p:spPr>
        <p:txBody>
          <a:bodyPr vert="horz" wrap="square" lIns="91440" tIns="45720" rIns="3600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   3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부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·1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본부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19</a:t>
            </a:r>
            <a:r>
              <a:rPr kumimoji="0" lang="ko-KR" altLang="en-US" sz="110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진료과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센터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4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지원과</a:t>
            </a:r>
            <a:r>
              <a:rPr lang="en-US" altLang="ko-KR" sz="1100" kern="0" spc="-15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lang="ko-KR" altLang="en-US" sz="1100" kern="0" spc="-150" dirty="0" err="1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지원실</a:t>
            </a:r>
            <a:endParaRPr kumimoji="0" lang="ko-KR" altLang="en-US" sz="1100" i="0" u="none" strike="noStrike" kern="0" cap="none" spc="-15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060" y="2132856"/>
            <a:ext cx="4166924" cy="3744416"/>
          </a:xfrm>
          <a:prstGeom prst="rect">
            <a:avLst/>
          </a:prstGeom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131505"/>
              </p:ext>
            </p:extLst>
          </p:nvPr>
        </p:nvGraphicFramePr>
        <p:xfrm>
          <a:off x="4800076" y="1834924"/>
          <a:ext cx="3930804" cy="3808104"/>
        </p:xfrm>
        <a:graphic>
          <a:graphicData uri="http://schemas.openxmlformats.org/drawingml/2006/table">
            <a:tbl>
              <a:tblPr/>
              <a:tblGrid>
                <a:gridCol w="982701">
                  <a:extLst>
                    <a:ext uri="{9D8B030D-6E8A-4147-A177-3AD203B41FA5}">
                      <a16:colId xmlns:a16="http://schemas.microsoft.com/office/drawing/2014/main" xmlns="" val="1219254709"/>
                    </a:ext>
                  </a:extLst>
                </a:gridCol>
                <a:gridCol w="982701">
                  <a:extLst>
                    <a:ext uri="{9D8B030D-6E8A-4147-A177-3AD203B41FA5}">
                      <a16:colId xmlns:a16="http://schemas.microsoft.com/office/drawing/2014/main" xmlns="" val="2944144319"/>
                    </a:ext>
                  </a:extLst>
                </a:gridCol>
                <a:gridCol w="982701">
                  <a:extLst>
                    <a:ext uri="{9D8B030D-6E8A-4147-A177-3AD203B41FA5}">
                      <a16:colId xmlns:a16="http://schemas.microsoft.com/office/drawing/2014/main" xmlns="" val="3577391016"/>
                    </a:ext>
                  </a:extLst>
                </a:gridCol>
                <a:gridCol w="982701">
                  <a:extLst>
                    <a:ext uri="{9D8B030D-6E8A-4147-A177-3AD203B41FA5}">
                      <a16:colId xmlns:a16="http://schemas.microsoft.com/office/drawing/2014/main" xmlns="" val="1347907506"/>
                    </a:ext>
                  </a:extLst>
                </a:gridCol>
              </a:tblGrid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정원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A)</a:t>
                      </a:r>
                      <a:endParaRPr lang="en-US" sz="10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현원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B)</a:t>
                      </a:r>
                      <a:endParaRPr lang="en-US" sz="10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증감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B-A)</a:t>
                      </a:r>
                      <a:endParaRPr lang="en-US" sz="10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1271945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397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353</a:t>
                      </a: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44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2313477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원장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46511899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의사직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11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89718321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약사직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95338954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164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14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1146461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사무직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64334128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보건직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43748882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시설관리직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3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20142912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간호조무직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00495326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공무직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11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41611241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기간제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180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16573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992868" y="825954"/>
              <a:ext cx="3932669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617447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미션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비전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경영전략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심볼마크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020226" y="1352899"/>
            <a:ext cx="3762472" cy="4715589"/>
            <a:chOff x="4949729" y="1129585"/>
            <a:chExt cx="3762472" cy="5094207"/>
          </a:xfrm>
        </p:grpSpPr>
        <p:grpSp>
          <p:nvGrpSpPr>
            <p:cNvPr id="27" name="그룹 26"/>
            <p:cNvGrpSpPr/>
            <p:nvPr/>
          </p:nvGrpSpPr>
          <p:grpSpPr>
            <a:xfrm>
              <a:off x="4949729" y="1129585"/>
              <a:ext cx="3762472" cy="5094207"/>
              <a:chOff x="4760913" y="660475"/>
              <a:chExt cx="3951287" cy="5537159"/>
            </a:xfrm>
          </p:grpSpPr>
          <p:sp useBgFill="1">
            <p:nvSpPr>
              <p:cNvPr id="29" name="AutoShape 2"/>
              <p:cNvSpPr>
                <a:spLocks noChangeArrowheads="1"/>
              </p:cNvSpPr>
              <p:nvPr/>
            </p:nvSpPr>
            <p:spPr bwMode="auto">
              <a:xfrm>
                <a:off x="4870923" y="3605604"/>
                <a:ext cx="3711373" cy="2470155"/>
              </a:xfrm>
              <a:prstGeom prst="foldedCorner">
                <a:avLst>
                  <a:gd name="adj" fmla="val 12500"/>
                </a:avLst>
              </a:prstGeom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72000" tIns="108000" anchor="t" anchorCtr="0"/>
              <a:lstStyle/>
              <a:p>
                <a:pPr algn="ctr">
                  <a:lnSpc>
                    <a:spcPct val="140000"/>
                  </a:lnSpc>
                </a:pPr>
                <a:endParaRPr lang="en-US" altLang="ko-KR" sz="4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300" b="1" dirty="0" smtClean="0">
                    <a:solidFill>
                      <a:srgbClr val="01B3C4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희망이 불어오는 희망의 바람개비 남원의료원</a:t>
                </a:r>
                <a:endParaRPr lang="en-US" altLang="ko-KR" sz="1300" b="1" dirty="0" smtClean="0">
                  <a:solidFill>
                    <a:srgbClr val="01B3C4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l">
                  <a:lnSpc>
                    <a:spcPct val="140000"/>
                  </a:lnSpc>
                </a:pPr>
                <a:endParaRPr lang="en-US" altLang="ko-KR" sz="6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1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 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건강한 희망의 바람개비라는 컨셉으로 제작된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남원의료원 아이덴티티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,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남원의료원의 전문적인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의료서비스라는 의미를 표현한 바람개비 날개로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환자와 방문객들에게 희망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·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행복을 전달해준다는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의미를 상징함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.</a:t>
                </a:r>
              </a:p>
            </p:txBody>
          </p:sp>
          <p:sp>
            <p:nvSpPr>
              <p:cNvPr id="30" name="Rectangle 6"/>
              <p:cNvSpPr>
                <a:spLocks noChangeArrowheads="1"/>
              </p:cNvSpPr>
              <p:nvPr/>
            </p:nvSpPr>
            <p:spPr bwMode="auto">
              <a:xfrm>
                <a:off x="4760913" y="660475"/>
                <a:ext cx="3951287" cy="5537159"/>
              </a:xfrm>
              <a:prstGeom prst="rect">
                <a:avLst/>
              </a:prstGeom>
              <a:noFill/>
              <a:ln w="254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88900" indent="-88900" algn="l">
                  <a:buFont typeface="Wingdings" pitchFamily="2" charset="2"/>
                  <a:buNone/>
                </a:pPr>
                <a:endParaRPr lang="en-US" altLang="ko-KR" sz="1200" b="1" dirty="0"/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pic>
          <p:nvPicPr>
            <p:cNvPr id="28" name="_x236306200" descr="EMB00039798bd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1975999"/>
              <a:ext cx="1377950" cy="13192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" name="그림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10425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pSp>
        <p:nvGrpSpPr>
          <p:cNvPr id="62" name="그룹 61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63" name="직선 연결선 62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미션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비전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경영전략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5016624" y="980728"/>
            <a:ext cx="3384376" cy="288032"/>
            <a:chOff x="395536" y="1124744"/>
            <a:chExt cx="3384376" cy="288032"/>
          </a:xfrm>
        </p:grpSpPr>
        <p:cxnSp>
          <p:nvCxnSpPr>
            <p:cNvPr id="67" name="직선 연결선 66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직사각형 68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심볼마크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025352" y="158294"/>
            <a:ext cx="5704352" cy="298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4245697" cy="500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389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Ⅱ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2022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 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4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분기 </a:t>
                </a:r>
                <a:endParaRPr kumimoji="1" lang="en-US" altLang="ko-KR" sz="3200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       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추진실적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0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차트 48"/>
          <p:cNvGraphicFramePr/>
          <p:nvPr>
            <p:extLst>
              <p:ext uri="{D42A27DB-BD31-4B8C-83A1-F6EECF244321}">
                <p14:modId xmlns:p14="http://schemas.microsoft.com/office/powerpoint/2010/main" val="3001859610"/>
              </p:ext>
            </p:extLst>
          </p:nvPr>
        </p:nvGraphicFramePr>
        <p:xfrm>
          <a:off x="5076056" y="1618651"/>
          <a:ext cx="3899190" cy="231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960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예산규모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예산규모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2656965" y="1276095"/>
            <a:ext cx="2105863" cy="252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(2022. 12. 31.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5004048" y="1028353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예산규모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004048" y="4014589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예산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658511"/>
              </p:ext>
            </p:extLst>
          </p:nvPr>
        </p:nvGraphicFramePr>
        <p:xfrm>
          <a:off x="323528" y="1499393"/>
          <a:ext cx="4332840" cy="4728333"/>
        </p:xfrm>
        <a:graphic>
          <a:graphicData uri="http://schemas.openxmlformats.org/drawingml/2006/table">
            <a:tbl>
              <a:tblPr/>
              <a:tblGrid>
                <a:gridCol w="504056">
                  <a:extLst>
                    <a:ext uri="{9D8B030D-6E8A-4147-A177-3AD203B41FA5}">
                      <a16:colId xmlns:a16="http://schemas.microsoft.com/office/drawing/2014/main" xmlns="" val="528048698"/>
                    </a:ext>
                  </a:extLst>
                </a:gridCol>
                <a:gridCol w="1156652">
                  <a:extLst>
                    <a:ext uri="{9D8B030D-6E8A-4147-A177-3AD203B41FA5}">
                      <a16:colId xmlns:a16="http://schemas.microsoft.com/office/drawing/2014/main" xmlns="" val="384732084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54252207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3246293495"/>
                    </a:ext>
                  </a:extLst>
                </a:gridCol>
                <a:gridCol w="871932">
                  <a:extLst>
                    <a:ext uri="{9D8B030D-6E8A-4147-A177-3AD203B41FA5}">
                      <a16:colId xmlns:a16="http://schemas.microsoft.com/office/drawing/2014/main" xmlns="" val="1457845436"/>
                    </a:ext>
                  </a:extLst>
                </a:gridCol>
              </a:tblGrid>
              <a:tr h="4098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12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12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4794989"/>
                  </a:ext>
                </a:extLst>
              </a:tr>
              <a:tr h="539811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수입</a:t>
                      </a: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71,974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69,792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2,182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3787642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사업수익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47,830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53,834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6,004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3441940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자본수입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6,546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8,864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2,318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2827297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이월금수입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17,598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7,094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10,504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17912696"/>
                  </a:ext>
                </a:extLst>
              </a:tr>
              <a:tr h="539811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71,974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69,792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2,182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37366125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사업비용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41,773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38,266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3,507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24562051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자본지출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29,252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27,893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1,359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41736517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과년도미지급금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949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3,633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2,684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43269345"/>
                  </a:ext>
                </a:extLst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5076056" y="1530336"/>
            <a:ext cx="108012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총예산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533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61637" y="1786867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632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170337" y="1700808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698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100392" y="1628800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720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5004049" y="4437112"/>
            <a:ext cx="3899190" cy="17906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>
              <a:lnSpc>
                <a:spcPct val="1400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○ 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’21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년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대비 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’22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년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예산규모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algn="dist"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사업수익 </a:t>
            </a:r>
            <a:r>
              <a:rPr lang="en-US" altLang="ko-KR" sz="1200" spc="-150" dirty="0" smtClean="0">
                <a:solidFill>
                  <a:srgbClr val="FF0000"/>
                </a:solidFill>
                <a:latin typeface="+mn-ea"/>
              </a:rPr>
              <a:t>60</a:t>
            </a:r>
            <a:r>
              <a:rPr lang="ko-KR" altLang="en-US" sz="1200" spc="-150" dirty="0" err="1" smtClean="0">
                <a:solidFill>
                  <a:srgbClr val="FF0000"/>
                </a:solidFill>
                <a:latin typeface="+mn-ea"/>
              </a:rPr>
              <a:t>억원</a:t>
            </a:r>
            <a:r>
              <a:rPr lang="ko-KR" altLang="en-US" sz="1200" spc="-150" dirty="0" smtClean="0">
                <a:solidFill>
                  <a:srgbClr val="FF0000"/>
                </a:solidFill>
                <a:latin typeface="+mn-ea"/>
              </a:rPr>
              <a:t> 감소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수익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증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55,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외 수익 </a:t>
            </a:r>
            <a:r>
              <a:rPr lang="ko-KR" altLang="en-US" sz="1200" spc="-18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115)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80" dirty="0">
                <a:solidFill>
                  <a:schemeClr val="tx1"/>
                </a:solidFill>
                <a:latin typeface="+mn-ea"/>
              </a:rPr>
              <a:t>자본수입 </a:t>
            </a:r>
            <a:r>
              <a:rPr lang="ko-KR" altLang="en-US" sz="1200" spc="-18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80" dirty="0" smtClean="0">
                <a:solidFill>
                  <a:srgbClr val="FF0000"/>
                </a:solidFill>
                <a:latin typeface="+mn-ea"/>
              </a:rPr>
              <a:t>23</a:t>
            </a:r>
            <a:r>
              <a:rPr lang="ko-KR" altLang="en-US" sz="1200" spc="-180" dirty="0" err="1" smtClean="0">
                <a:solidFill>
                  <a:srgbClr val="FF0000"/>
                </a:solidFill>
                <a:latin typeface="+mn-ea"/>
              </a:rPr>
              <a:t>억원</a:t>
            </a:r>
            <a:r>
              <a:rPr lang="ko-KR" altLang="en-US" sz="1200" spc="-180" dirty="0" smtClean="0">
                <a:solidFill>
                  <a:srgbClr val="FF0000"/>
                </a:solidFill>
                <a:latin typeface="+mn-ea"/>
              </a:rPr>
              <a:t> 감소</a:t>
            </a:r>
            <a:r>
              <a:rPr lang="en-US" altLang="ko-KR" sz="1200" spc="-18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80" dirty="0">
                <a:solidFill>
                  <a:schemeClr val="tx1"/>
                </a:solidFill>
                <a:latin typeface="+mn-ea"/>
              </a:rPr>
              <a:t>투자자산수입  </a:t>
            </a:r>
            <a:r>
              <a:rPr lang="ko-KR" altLang="en-US" sz="1200" spc="-18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80" dirty="0" smtClean="0">
                <a:solidFill>
                  <a:schemeClr val="tx1"/>
                </a:solidFill>
                <a:latin typeface="+mn-ea"/>
              </a:rPr>
              <a:t>13, </a:t>
            </a:r>
            <a:r>
              <a:rPr lang="ko-KR" altLang="en-US" sz="1200" spc="-180" dirty="0" smtClean="0">
                <a:solidFill>
                  <a:schemeClr val="tx1"/>
                </a:solidFill>
                <a:latin typeface="+mn-ea"/>
              </a:rPr>
              <a:t>자본 및 잉여금△</a:t>
            </a:r>
            <a:r>
              <a:rPr lang="en-US" altLang="ko-KR" sz="1200" spc="-180" dirty="0" smtClean="0">
                <a:solidFill>
                  <a:schemeClr val="tx1"/>
                </a:solidFill>
                <a:latin typeface="+mn-ea"/>
              </a:rPr>
              <a:t>36 )</a:t>
            </a:r>
            <a:endParaRPr lang="en-US" altLang="ko-KR" sz="1200" spc="-18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 err="1">
                <a:solidFill>
                  <a:schemeClr val="tx1"/>
                </a:solidFill>
                <a:latin typeface="+mn-ea"/>
              </a:rPr>
              <a:t>이월금수입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 smtClean="0">
                <a:solidFill>
                  <a:srgbClr val="0070C0"/>
                </a:solidFill>
                <a:latin typeface="+mn-ea"/>
              </a:rPr>
              <a:t>105</a:t>
            </a:r>
            <a:r>
              <a:rPr lang="ko-KR" altLang="en-US" sz="1200" spc="-150" dirty="0" smtClean="0">
                <a:solidFill>
                  <a:srgbClr val="0070C0"/>
                </a:solidFill>
                <a:latin typeface="+mn-ea"/>
              </a:rPr>
              <a:t>억원 </a:t>
            </a:r>
            <a:r>
              <a:rPr lang="ko-KR" altLang="en-US" sz="1200" spc="-150" dirty="0">
                <a:solidFill>
                  <a:srgbClr val="0070C0"/>
                </a:solidFill>
                <a:latin typeface="+mn-ea"/>
              </a:rPr>
              <a:t>증가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이월금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90,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미수금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15)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  <a:p>
            <a:pPr algn="dist"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사업비용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35</a:t>
            </a:r>
            <a:r>
              <a:rPr lang="ko-KR" altLang="en-US" sz="1200" spc="-150" dirty="0" err="1" smtClean="0">
                <a:solidFill>
                  <a:srgbClr val="0070C0"/>
                </a:solidFill>
                <a:latin typeface="+mn-ea"/>
              </a:rPr>
              <a:t>억원</a:t>
            </a:r>
            <a:r>
              <a:rPr lang="ko-KR" altLang="en-US" sz="1200" spc="-150" dirty="0" smtClean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1200" spc="-150" dirty="0">
                <a:solidFill>
                  <a:srgbClr val="0070C0"/>
                </a:solidFill>
                <a:latin typeface="+mn-ea"/>
              </a:rPr>
              <a:t>증가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비용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30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외 비용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등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5)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  <a:p>
            <a:pPr algn="dist">
              <a:lnSpc>
                <a:spcPct val="140000"/>
              </a:lnSpc>
            </a:pPr>
            <a:r>
              <a:rPr lang="ko-KR" altLang="en-US" sz="1200" spc="-300" dirty="0">
                <a:solidFill>
                  <a:schemeClr val="tx1"/>
                </a:solidFill>
                <a:latin typeface="+mn-ea"/>
              </a:rPr>
              <a:t>  </a:t>
            </a:r>
            <a:r>
              <a:rPr lang="ko-KR" altLang="en-US" sz="1200" spc="-300" dirty="0" smtClean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3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300" dirty="0" smtClean="0">
                <a:solidFill>
                  <a:schemeClr val="tx1"/>
                </a:solidFill>
                <a:latin typeface="+mn-ea"/>
              </a:rPr>
              <a:t>자본지출 </a:t>
            </a:r>
            <a:r>
              <a:rPr lang="en-US" altLang="ko-KR" sz="1200" spc="-300" dirty="0" smtClean="0">
                <a:solidFill>
                  <a:schemeClr val="tx1"/>
                </a:solidFill>
                <a:latin typeface="+mn-ea"/>
              </a:rPr>
              <a:t>14</a:t>
            </a:r>
            <a:r>
              <a:rPr lang="ko-KR" altLang="en-US" sz="1200" spc="-300" dirty="0" err="1" smtClean="0">
                <a:solidFill>
                  <a:srgbClr val="308ACA"/>
                </a:solidFill>
                <a:latin typeface="+mn-ea"/>
              </a:rPr>
              <a:t>억원</a:t>
            </a:r>
            <a:r>
              <a:rPr lang="ko-KR" altLang="en-US" sz="1200" spc="-300" dirty="0" smtClean="0">
                <a:solidFill>
                  <a:srgbClr val="308ACA"/>
                </a:solidFill>
                <a:latin typeface="+mn-ea"/>
              </a:rPr>
              <a:t> 증가</a:t>
            </a:r>
            <a:r>
              <a:rPr lang="en-US" altLang="ko-KR" sz="1200" spc="-3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300" dirty="0" smtClean="0">
                <a:solidFill>
                  <a:schemeClr val="tx1"/>
                </a:solidFill>
                <a:latin typeface="+mn-ea"/>
              </a:rPr>
              <a:t>투자자산 증</a:t>
            </a:r>
            <a:r>
              <a:rPr lang="en-US" altLang="ko-KR" sz="1200" spc="-300" dirty="0" smtClean="0">
                <a:solidFill>
                  <a:schemeClr val="tx1"/>
                </a:solidFill>
                <a:latin typeface="+mn-ea"/>
              </a:rPr>
              <a:t>62 </a:t>
            </a:r>
            <a:r>
              <a:rPr lang="ko-KR" altLang="en-US" sz="1200" spc="-300" dirty="0" smtClean="0">
                <a:solidFill>
                  <a:schemeClr val="tx1"/>
                </a:solidFill>
                <a:latin typeface="+mn-ea"/>
              </a:rPr>
              <a:t>유형자산△</a:t>
            </a:r>
            <a:r>
              <a:rPr lang="en-US" altLang="ko-KR" sz="1200" spc="-300" dirty="0" smtClean="0">
                <a:solidFill>
                  <a:schemeClr val="tx1"/>
                </a:solidFill>
                <a:latin typeface="+mn-ea"/>
              </a:rPr>
              <a:t>45, </a:t>
            </a:r>
            <a:r>
              <a:rPr lang="ko-KR" altLang="en-US" sz="1200" spc="-300" dirty="0" err="1" smtClean="0">
                <a:solidFill>
                  <a:schemeClr val="tx1"/>
                </a:solidFill>
                <a:latin typeface="+mn-ea"/>
              </a:rPr>
              <a:t>고정부채등</a:t>
            </a:r>
            <a:r>
              <a:rPr lang="ko-KR" altLang="en-US" sz="1200" spc="-30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1200" spc="-300" dirty="0" smtClean="0">
                <a:solidFill>
                  <a:schemeClr val="tx1"/>
                </a:solidFill>
                <a:latin typeface="+mn-ea"/>
              </a:rPr>
              <a:t>3)</a:t>
            </a:r>
            <a:endParaRPr lang="en-US" altLang="ko-KR" sz="1200" spc="-3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과년도미지급금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 smtClean="0">
                <a:solidFill>
                  <a:srgbClr val="FF0000"/>
                </a:solidFill>
                <a:latin typeface="+mn-ea"/>
              </a:rPr>
              <a:t>27</a:t>
            </a:r>
            <a:r>
              <a:rPr lang="ko-KR" altLang="en-US" sz="1200" spc="-150" dirty="0" smtClean="0">
                <a:solidFill>
                  <a:srgbClr val="FF0000"/>
                </a:solidFill>
                <a:latin typeface="+mn-ea"/>
              </a:rPr>
              <a:t>억원 감소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미지급금 등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1283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차트 42"/>
          <p:cNvGraphicFramePr/>
          <p:nvPr>
            <p:extLst>
              <p:ext uri="{D42A27DB-BD31-4B8C-83A1-F6EECF244321}">
                <p14:modId xmlns:p14="http://schemas.microsoft.com/office/powerpoint/2010/main" val="3169321343"/>
              </p:ext>
            </p:extLst>
          </p:nvPr>
        </p:nvGraphicFramePr>
        <p:xfrm>
          <a:off x="5004048" y="1696911"/>
          <a:ext cx="3899190" cy="2111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424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7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135675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2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재무상태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재무상태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2627784" y="1268760"/>
            <a:ext cx="2201843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(2022. 12. 31.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5004048" y="1026148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부채총액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004048" y="4005064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부채비율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008382" y="1484784"/>
            <a:ext cx="1161914" cy="1763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부채비율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283%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224185" y="1511306"/>
            <a:ext cx="576719" cy="177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783%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135421" y="1688688"/>
            <a:ext cx="568091" cy="156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192%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8025894" y="1933386"/>
            <a:ext cx="568091" cy="554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150%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" name="자유형 2"/>
          <p:cNvSpPr/>
          <p:nvPr/>
        </p:nvSpPr>
        <p:spPr>
          <a:xfrm rot="567365">
            <a:off x="5432824" y="1848572"/>
            <a:ext cx="3208716" cy="352562"/>
          </a:xfrm>
          <a:custGeom>
            <a:avLst/>
            <a:gdLst>
              <a:gd name="connsiteX0" fmla="*/ 0 w 3376246"/>
              <a:gd name="connsiteY0" fmla="*/ 535240 h 675917"/>
              <a:gd name="connsiteX1" fmla="*/ 1090246 w 3376246"/>
              <a:gd name="connsiteY1" fmla="*/ 25286 h 675917"/>
              <a:gd name="connsiteX2" fmla="*/ 2127739 w 3376246"/>
              <a:gd name="connsiteY2" fmla="*/ 139586 h 675917"/>
              <a:gd name="connsiteX3" fmla="*/ 3376246 w 3376246"/>
              <a:gd name="connsiteY3" fmla="*/ 675917 h 675917"/>
              <a:gd name="connsiteX0" fmla="*/ 0 w 3376246"/>
              <a:gd name="connsiteY0" fmla="*/ 531395 h 672072"/>
              <a:gd name="connsiteX1" fmla="*/ 1090246 w 3376246"/>
              <a:gd name="connsiteY1" fmla="*/ 21441 h 672072"/>
              <a:gd name="connsiteX2" fmla="*/ 2127739 w 3376246"/>
              <a:gd name="connsiteY2" fmla="*/ 135741 h 672072"/>
              <a:gd name="connsiteX3" fmla="*/ 3219401 w 3376246"/>
              <a:gd name="connsiteY3" fmla="*/ 260753 h 672072"/>
              <a:gd name="connsiteX4" fmla="*/ 3376246 w 3376246"/>
              <a:gd name="connsiteY4" fmla="*/ 672072 h 672072"/>
              <a:gd name="connsiteX0" fmla="*/ 0 w 3508833"/>
              <a:gd name="connsiteY0" fmla="*/ 531395 h 531395"/>
              <a:gd name="connsiteX1" fmla="*/ 1090246 w 3508833"/>
              <a:gd name="connsiteY1" fmla="*/ 21441 h 531395"/>
              <a:gd name="connsiteX2" fmla="*/ 2127739 w 3508833"/>
              <a:gd name="connsiteY2" fmla="*/ 135741 h 531395"/>
              <a:gd name="connsiteX3" fmla="*/ 3219401 w 3508833"/>
              <a:gd name="connsiteY3" fmla="*/ 260753 h 531395"/>
              <a:gd name="connsiteX4" fmla="*/ 3508833 w 3508833"/>
              <a:gd name="connsiteY4" fmla="*/ 325160 h 531395"/>
              <a:gd name="connsiteX0" fmla="*/ 0 w 3508833"/>
              <a:gd name="connsiteY0" fmla="*/ 518327 h 518327"/>
              <a:gd name="connsiteX1" fmla="*/ 327257 w 3508833"/>
              <a:gd name="connsiteY1" fmla="*/ 316717 h 518327"/>
              <a:gd name="connsiteX2" fmla="*/ 1090246 w 3508833"/>
              <a:gd name="connsiteY2" fmla="*/ 8373 h 518327"/>
              <a:gd name="connsiteX3" fmla="*/ 2127739 w 3508833"/>
              <a:gd name="connsiteY3" fmla="*/ 122673 h 518327"/>
              <a:gd name="connsiteX4" fmla="*/ 3219401 w 3508833"/>
              <a:gd name="connsiteY4" fmla="*/ 247685 h 518327"/>
              <a:gd name="connsiteX5" fmla="*/ 3508833 w 3508833"/>
              <a:gd name="connsiteY5" fmla="*/ 312092 h 518327"/>
              <a:gd name="connsiteX0" fmla="*/ 0 w 3397704"/>
              <a:gd name="connsiteY0" fmla="*/ 1225581 h 1225582"/>
              <a:gd name="connsiteX1" fmla="*/ 216128 w 3397704"/>
              <a:gd name="connsiteY1" fmla="*/ 316717 h 1225582"/>
              <a:gd name="connsiteX2" fmla="*/ 979117 w 3397704"/>
              <a:gd name="connsiteY2" fmla="*/ 8373 h 1225582"/>
              <a:gd name="connsiteX3" fmla="*/ 2016610 w 3397704"/>
              <a:gd name="connsiteY3" fmla="*/ 122673 h 1225582"/>
              <a:gd name="connsiteX4" fmla="*/ 3108272 w 3397704"/>
              <a:gd name="connsiteY4" fmla="*/ 247685 h 1225582"/>
              <a:gd name="connsiteX5" fmla="*/ 3397704 w 3397704"/>
              <a:gd name="connsiteY5" fmla="*/ 312092 h 1225582"/>
              <a:gd name="connsiteX0" fmla="*/ 0 w 3397704"/>
              <a:gd name="connsiteY0" fmla="*/ 1982413 h 1982414"/>
              <a:gd name="connsiteX1" fmla="*/ 216128 w 3397704"/>
              <a:gd name="connsiteY1" fmla="*/ 1073549 h 1982414"/>
              <a:gd name="connsiteX2" fmla="*/ 1139517 w 3397704"/>
              <a:gd name="connsiteY2" fmla="*/ 1024 h 1982414"/>
              <a:gd name="connsiteX3" fmla="*/ 2016610 w 3397704"/>
              <a:gd name="connsiteY3" fmla="*/ 879505 h 1982414"/>
              <a:gd name="connsiteX4" fmla="*/ 3108272 w 3397704"/>
              <a:gd name="connsiteY4" fmla="*/ 1004517 h 1982414"/>
              <a:gd name="connsiteX5" fmla="*/ 3397704 w 3397704"/>
              <a:gd name="connsiteY5" fmla="*/ 1068924 h 1982414"/>
              <a:gd name="connsiteX0" fmla="*/ 0 w 3397704"/>
              <a:gd name="connsiteY0" fmla="*/ 1981739 h 1981740"/>
              <a:gd name="connsiteX1" fmla="*/ 216128 w 3397704"/>
              <a:gd name="connsiteY1" fmla="*/ 1072875 h 1981740"/>
              <a:gd name="connsiteX2" fmla="*/ 359046 w 3397704"/>
              <a:gd name="connsiteY2" fmla="*/ 776358 h 1981740"/>
              <a:gd name="connsiteX3" fmla="*/ 1139517 w 3397704"/>
              <a:gd name="connsiteY3" fmla="*/ 350 h 1981740"/>
              <a:gd name="connsiteX4" fmla="*/ 2016610 w 3397704"/>
              <a:gd name="connsiteY4" fmla="*/ 878831 h 1981740"/>
              <a:gd name="connsiteX5" fmla="*/ 3108272 w 3397704"/>
              <a:gd name="connsiteY5" fmla="*/ 1003843 h 1981740"/>
              <a:gd name="connsiteX6" fmla="*/ 3397704 w 3397704"/>
              <a:gd name="connsiteY6" fmla="*/ 1068250 h 1981740"/>
              <a:gd name="connsiteX0" fmla="*/ 0 w 3397704"/>
              <a:gd name="connsiteY0" fmla="*/ 1981739 h 1981740"/>
              <a:gd name="connsiteX1" fmla="*/ 216128 w 3397704"/>
              <a:gd name="connsiteY1" fmla="*/ 1072875 h 1981740"/>
              <a:gd name="connsiteX2" fmla="*/ 359046 w 3397704"/>
              <a:gd name="connsiteY2" fmla="*/ 776358 h 1981740"/>
              <a:gd name="connsiteX3" fmla="*/ 1139517 w 3397704"/>
              <a:gd name="connsiteY3" fmla="*/ 350 h 1981740"/>
              <a:gd name="connsiteX4" fmla="*/ 2016610 w 3397704"/>
              <a:gd name="connsiteY4" fmla="*/ 878831 h 1981740"/>
              <a:gd name="connsiteX5" fmla="*/ 2902842 w 3397704"/>
              <a:gd name="connsiteY5" fmla="*/ 309685 h 1981740"/>
              <a:gd name="connsiteX6" fmla="*/ 3108272 w 3397704"/>
              <a:gd name="connsiteY6" fmla="*/ 1003843 h 1981740"/>
              <a:gd name="connsiteX7" fmla="*/ 3397704 w 3397704"/>
              <a:gd name="connsiteY7" fmla="*/ 1068250 h 1981740"/>
              <a:gd name="connsiteX0" fmla="*/ 0 w 3397704"/>
              <a:gd name="connsiteY0" fmla="*/ 1982482 h 1982483"/>
              <a:gd name="connsiteX1" fmla="*/ 216128 w 3397704"/>
              <a:gd name="connsiteY1" fmla="*/ 1073618 h 1982483"/>
              <a:gd name="connsiteX2" fmla="*/ 359046 w 3397704"/>
              <a:gd name="connsiteY2" fmla="*/ 777101 h 1982483"/>
              <a:gd name="connsiteX3" fmla="*/ 1139517 w 3397704"/>
              <a:gd name="connsiteY3" fmla="*/ 1093 h 1982483"/>
              <a:gd name="connsiteX4" fmla="*/ 2013443 w 3397704"/>
              <a:gd name="connsiteY4" fmla="*/ 600113 h 1982483"/>
              <a:gd name="connsiteX5" fmla="*/ 2902842 w 3397704"/>
              <a:gd name="connsiteY5" fmla="*/ 310428 h 1982483"/>
              <a:gd name="connsiteX6" fmla="*/ 3108272 w 3397704"/>
              <a:gd name="connsiteY6" fmla="*/ 1004586 h 1982483"/>
              <a:gd name="connsiteX7" fmla="*/ 3397704 w 3397704"/>
              <a:gd name="connsiteY7" fmla="*/ 1068993 h 1982483"/>
              <a:gd name="connsiteX0" fmla="*/ 0 w 3400866"/>
              <a:gd name="connsiteY0" fmla="*/ 1491998 h 1491997"/>
              <a:gd name="connsiteX1" fmla="*/ 219290 w 3400866"/>
              <a:gd name="connsiteY1" fmla="*/ 1073618 h 1491997"/>
              <a:gd name="connsiteX2" fmla="*/ 362208 w 3400866"/>
              <a:gd name="connsiteY2" fmla="*/ 777101 h 1491997"/>
              <a:gd name="connsiteX3" fmla="*/ 1142679 w 3400866"/>
              <a:gd name="connsiteY3" fmla="*/ 1093 h 1491997"/>
              <a:gd name="connsiteX4" fmla="*/ 2016605 w 3400866"/>
              <a:gd name="connsiteY4" fmla="*/ 600113 h 1491997"/>
              <a:gd name="connsiteX5" fmla="*/ 2906004 w 3400866"/>
              <a:gd name="connsiteY5" fmla="*/ 310428 h 1491997"/>
              <a:gd name="connsiteX6" fmla="*/ 3111434 w 3400866"/>
              <a:gd name="connsiteY6" fmla="*/ 1004586 h 1491997"/>
              <a:gd name="connsiteX7" fmla="*/ 3400866 w 3400866"/>
              <a:gd name="connsiteY7" fmla="*/ 1068993 h 1491997"/>
              <a:gd name="connsiteX0" fmla="*/ 0 w 3400866"/>
              <a:gd name="connsiteY0" fmla="*/ 1491998 h 1491997"/>
              <a:gd name="connsiteX1" fmla="*/ 219290 w 3400866"/>
              <a:gd name="connsiteY1" fmla="*/ 1073618 h 1491997"/>
              <a:gd name="connsiteX2" fmla="*/ 362208 w 3400866"/>
              <a:gd name="connsiteY2" fmla="*/ 777101 h 1491997"/>
              <a:gd name="connsiteX3" fmla="*/ 1142679 w 3400866"/>
              <a:gd name="connsiteY3" fmla="*/ 1093 h 1491997"/>
              <a:gd name="connsiteX4" fmla="*/ 2016605 w 3400866"/>
              <a:gd name="connsiteY4" fmla="*/ 600113 h 1491997"/>
              <a:gd name="connsiteX5" fmla="*/ 2906004 w 3400866"/>
              <a:gd name="connsiteY5" fmla="*/ 310428 h 1491997"/>
              <a:gd name="connsiteX6" fmla="*/ 3221014 w 3400866"/>
              <a:gd name="connsiteY6" fmla="*/ 411484 h 1491997"/>
              <a:gd name="connsiteX7" fmla="*/ 3400866 w 3400866"/>
              <a:gd name="connsiteY7" fmla="*/ 1068993 h 1491997"/>
              <a:gd name="connsiteX0" fmla="*/ 0 w 3310558"/>
              <a:gd name="connsiteY0" fmla="*/ 1491998 h 1491997"/>
              <a:gd name="connsiteX1" fmla="*/ 219290 w 3310558"/>
              <a:gd name="connsiteY1" fmla="*/ 1073618 h 1491997"/>
              <a:gd name="connsiteX2" fmla="*/ 362208 w 3310558"/>
              <a:gd name="connsiteY2" fmla="*/ 777101 h 1491997"/>
              <a:gd name="connsiteX3" fmla="*/ 1142679 w 3310558"/>
              <a:gd name="connsiteY3" fmla="*/ 1093 h 1491997"/>
              <a:gd name="connsiteX4" fmla="*/ 2016605 w 3310558"/>
              <a:gd name="connsiteY4" fmla="*/ 600113 h 1491997"/>
              <a:gd name="connsiteX5" fmla="*/ 2906004 w 3310558"/>
              <a:gd name="connsiteY5" fmla="*/ 310428 h 1491997"/>
              <a:gd name="connsiteX6" fmla="*/ 3221014 w 3310558"/>
              <a:gd name="connsiteY6" fmla="*/ 411484 h 1491997"/>
              <a:gd name="connsiteX7" fmla="*/ 3259567 w 3310558"/>
              <a:gd name="connsiteY7" fmla="*/ 344618 h 1491997"/>
              <a:gd name="connsiteX0" fmla="*/ 0 w 3221014"/>
              <a:gd name="connsiteY0" fmla="*/ 1491998 h 1491997"/>
              <a:gd name="connsiteX1" fmla="*/ 219290 w 3221014"/>
              <a:gd name="connsiteY1" fmla="*/ 1073618 h 1491997"/>
              <a:gd name="connsiteX2" fmla="*/ 362208 w 3221014"/>
              <a:gd name="connsiteY2" fmla="*/ 777101 h 1491997"/>
              <a:gd name="connsiteX3" fmla="*/ 1142679 w 3221014"/>
              <a:gd name="connsiteY3" fmla="*/ 1093 h 1491997"/>
              <a:gd name="connsiteX4" fmla="*/ 2016605 w 3221014"/>
              <a:gd name="connsiteY4" fmla="*/ 600113 h 1491997"/>
              <a:gd name="connsiteX5" fmla="*/ 2906004 w 3221014"/>
              <a:gd name="connsiteY5" fmla="*/ 310428 h 1491997"/>
              <a:gd name="connsiteX6" fmla="*/ 3221014 w 3221014"/>
              <a:gd name="connsiteY6" fmla="*/ 411484 h 1491997"/>
              <a:gd name="connsiteX0" fmla="*/ 0 w 3221014"/>
              <a:gd name="connsiteY0" fmla="*/ 1528001 h 1528000"/>
              <a:gd name="connsiteX1" fmla="*/ 219290 w 3221014"/>
              <a:gd name="connsiteY1" fmla="*/ 1109621 h 1528000"/>
              <a:gd name="connsiteX2" fmla="*/ 362208 w 3221014"/>
              <a:gd name="connsiteY2" fmla="*/ 813104 h 1528000"/>
              <a:gd name="connsiteX3" fmla="*/ 1142679 w 3221014"/>
              <a:gd name="connsiteY3" fmla="*/ 37096 h 1528000"/>
              <a:gd name="connsiteX4" fmla="*/ 2016605 w 3221014"/>
              <a:gd name="connsiteY4" fmla="*/ 636116 h 1528000"/>
              <a:gd name="connsiteX5" fmla="*/ 3007640 w 3221014"/>
              <a:gd name="connsiteY5" fmla="*/ 4274 h 1528000"/>
              <a:gd name="connsiteX6" fmla="*/ 2906004 w 3221014"/>
              <a:gd name="connsiteY6" fmla="*/ 346431 h 1528000"/>
              <a:gd name="connsiteX7" fmla="*/ 3221014 w 3221014"/>
              <a:gd name="connsiteY7" fmla="*/ 447487 h 1528000"/>
              <a:gd name="connsiteX0" fmla="*/ 0 w 3045886"/>
              <a:gd name="connsiteY0" fmla="*/ 1528001 h 1528000"/>
              <a:gd name="connsiteX1" fmla="*/ 219290 w 3045886"/>
              <a:gd name="connsiteY1" fmla="*/ 1109621 h 1528000"/>
              <a:gd name="connsiteX2" fmla="*/ 362208 w 3045886"/>
              <a:gd name="connsiteY2" fmla="*/ 813104 h 1528000"/>
              <a:gd name="connsiteX3" fmla="*/ 1142679 w 3045886"/>
              <a:gd name="connsiteY3" fmla="*/ 37096 h 1528000"/>
              <a:gd name="connsiteX4" fmla="*/ 2016605 w 3045886"/>
              <a:gd name="connsiteY4" fmla="*/ 636116 h 1528000"/>
              <a:gd name="connsiteX5" fmla="*/ 3007640 w 3045886"/>
              <a:gd name="connsiteY5" fmla="*/ 4274 h 1528000"/>
              <a:gd name="connsiteX6" fmla="*/ 2906004 w 3045886"/>
              <a:gd name="connsiteY6" fmla="*/ 346431 h 1528000"/>
              <a:gd name="connsiteX0" fmla="*/ 0 w 3007640"/>
              <a:gd name="connsiteY0" fmla="*/ 1523729 h 1523728"/>
              <a:gd name="connsiteX1" fmla="*/ 219290 w 3007640"/>
              <a:gd name="connsiteY1" fmla="*/ 1105349 h 1523728"/>
              <a:gd name="connsiteX2" fmla="*/ 362208 w 3007640"/>
              <a:gd name="connsiteY2" fmla="*/ 808832 h 1523728"/>
              <a:gd name="connsiteX3" fmla="*/ 1142679 w 3007640"/>
              <a:gd name="connsiteY3" fmla="*/ 32824 h 1523728"/>
              <a:gd name="connsiteX4" fmla="*/ 2016605 w 3007640"/>
              <a:gd name="connsiteY4" fmla="*/ 631844 h 1523728"/>
              <a:gd name="connsiteX5" fmla="*/ 3007640 w 3007640"/>
              <a:gd name="connsiteY5" fmla="*/ 2 h 1523728"/>
              <a:gd name="connsiteX0" fmla="*/ 0 w 3275996"/>
              <a:gd name="connsiteY0" fmla="*/ 1649100 h 1649099"/>
              <a:gd name="connsiteX1" fmla="*/ 219290 w 3275996"/>
              <a:gd name="connsiteY1" fmla="*/ 1230720 h 1649099"/>
              <a:gd name="connsiteX2" fmla="*/ 362208 w 3275996"/>
              <a:gd name="connsiteY2" fmla="*/ 934203 h 1649099"/>
              <a:gd name="connsiteX3" fmla="*/ 1142679 w 3275996"/>
              <a:gd name="connsiteY3" fmla="*/ 158195 h 1649099"/>
              <a:gd name="connsiteX4" fmla="*/ 2016605 w 3275996"/>
              <a:gd name="connsiteY4" fmla="*/ 757215 h 1649099"/>
              <a:gd name="connsiteX5" fmla="*/ 3275996 w 3275996"/>
              <a:gd name="connsiteY5" fmla="*/ 1 h 1649099"/>
              <a:gd name="connsiteX0" fmla="*/ 0 w 3275996"/>
              <a:gd name="connsiteY0" fmla="*/ 1649100 h 1649099"/>
              <a:gd name="connsiteX1" fmla="*/ 219290 w 3275996"/>
              <a:gd name="connsiteY1" fmla="*/ 1230720 h 1649099"/>
              <a:gd name="connsiteX2" fmla="*/ 362208 w 3275996"/>
              <a:gd name="connsiteY2" fmla="*/ 934203 h 1649099"/>
              <a:gd name="connsiteX3" fmla="*/ 1142679 w 3275996"/>
              <a:gd name="connsiteY3" fmla="*/ 158195 h 1649099"/>
              <a:gd name="connsiteX4" fmla="*/ 2064248 w 3275996"/>
              <a:gd name="connsiteY4" fmla="*/ 517694 h 1649099"/>
              <a:gd name="connsiteX5" fmla="*/ 3275996 w 3275996"/>
              <a:gd name="connsiteY5" fmla="*/ 1 h 1649099"/>
              <a:gd name="connsiteX0" fmla="*/ 0 w 3253754"/>
              <a:gd name="connsiteY0" fmla="*/ 1284098 h 1286548"/>
              <a:gd name="connsiteX1" fmla="*/ 197048 w 3253754"/>
              <a:gd name="connsiteY1" fmla="*/ 1230720 h 1286548"/>
              <a:gd name="connsiteX2" fmla="*/ 339966 w 3253754"/>
              <a:gd name="connsiteY2" fmla="*/ 934203 h 1286548"/>
              <a:gd name="connsiteX3" fmla="*/ 1120437 w 3253754"/>
              <a:gd name="connsiteY3" fmla="*/ 158195 h 1286548"/>
              <a:gd name="connsiteX4" fmla="*/ 2042006 w 3253754"/>
              <a:gd name="connsiteY4" fmla="*/ 517694 h 1286548"/>
              <a:gd name="connsiteX5" fmla="*/ 3253754 w 3253754"/>
              <a:gd name="connsiteY5" fmla="*/ 1 h 1286548"/>
              <a:gd name="connsiteX0" fmla="*/ 0 w 3253754"/>
              <a:gd name="connsiteY0" fmla="*/ 1284098 h 1284097"/>
              <a:gd name="connsiteX1" fmla="*/ 238337 w 3253754"/>
              <a:gd name="connsiteY1" fmla="*/ 1065341 h 1284097"/>
              <a:gd name="connsiteX2" fmla="*/ 339966 w 3253754"/>
              <a:gd name="connsiteY2" fmla="*/ 934203 h 1284097"/>
              <a:gd name="connsiteX3" fmla="*/ 1120437 w 3253754"/>
              <a:gd name="connsiteY3" fmla="*/ 158195 h 1284097"/>
              <a:gd name="connsiteX4" fmla="*/ 2042006 w 3253754"/>
              <a:gd name="connsiteY4" fmla="*/ 517694 h 1284097"/>
              <a:gd name="connsiteX5" fmla="*/ 3253754 w 3253754"/>
              <a:gd name="connsiteY5" fmla="*/ 1 h 128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53754" h="1284097">
                <a:moveTo>
                  <a:pt x="0" y="1284098"/>
                </a:moveTo>
                <a:cubicBezTo>
                  <a:pt x="21461" y="1276148"/>
                  <a:pt x="56629" y="1150333"/>
                  <a:pt x="238337" y="1065341"/>
                </a:cubicBezTo>
                <a:cubicBezTo>
                  <a:pt x="299500" y="892961"/>
                  <a:pt x="186068" y="1112957"/>
                  <a:pt x="339966" y="934203"/>
                </a:cubicBezTo>
                <a:cubicBezTo>
                  <a:pt x="493864" y="755449"/>
                  <a:pt x="836764" y="227613"/>
                  <a:pt x="1120437" y="158195"/>
                </a:cubicBezTo>
                <a:cubicBezTo>
                  <a:pt x="1404110" y="88777"/>
                  <a:pt x="1686453" y="544060"/>
                  <a:pt x="2042006" y="517694"/>
                </a:cubicBezTo>
                <a:cubicBezTo>
                  <a:pt x="2397559" y="491328"/>
                  <a:pt x="3105521" y="48282"/>
                  <a:pt x="3253754" y="1"/>
                </a:cubicBezTo>
              </a:path>
            </a:pathLst>
          </a:custGeom>
          <a:noFill/>
          <a:ln w="25400">
            <a:solidFill>
              <a:srgbClr val="FF0000"/>
            </a:solidFill>
            <a:prstDash val="sysDash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5004049" y="4400550"/>
            <a:ext cx="3899190" cy="17647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lnSpc>
                <a:spcPts val="2200"/>
              </a:lnSpc>
              <a:defRPr/>
            </a:pPr>
            <a:r>
              <a:rPr lang="ko-KR" altLang="en-US" sz="1600" dirty="0">
                <a:solidFill>
                  <a:prstClr val="black"/>
                </a:solidFill>
              </a:rPr>
              <a:t>○ </a:t>
            </a:r>
            <a:r>
              <a:rPr lang="en-US" altLang="ko-KR" sz="1600" dirty="0" smtClean="0">
                <a:solidFill>
                  <a:prstClr val="black"/>
                </a:solidFill>
              </a:rPr>
              <a:t>’22</a:t>
            </a:r>
            <a:r>
              <a:rPr lang="ko-KR" altLang="en-US" sz="1600" dirty="0" smtClean="0">
                <a:solidFill>
                  <a:prstClr val="black"/>
                </a:solidFill>
              </a:rPr>
              <a:t>년 </a:t>
            </a:r>
            <a:r>
              <a:rPr lang="ko-KR" altLang="en-US" sz="1600" dirty="0">
                <a:solidFill>
                  <a:prstClr val="black"/>
                </a:solidFill>
              </a:rPr>
              <a:t>자본 총액</a:t>
            </a:r>
            <a:r>
              <a:rPr lang="en-US" altLang="ko-KR" sz="1600" dirty="0">
                <a:solidFill>
                  <a:prstClr val="black"/>
                </a:solidFill>
              </a:rPr>
              <a:t> </a:t>
            </a:r>
            <a:r>
              <a:rPr lang="en-US" altLang="ko-KR" sz="1600" dirty="0" smtClean="0">
                <a:solidFill>
                  <a:prstClr val="black"/>
                </a:solidFill>
              </a:rPr>
              <a:t>25,498</a:t>
            </a:r>
            <a:r>
              <a:rPr lang="ko-KR" altLang="en-US" sz="1600" dirty="0" err="1" smtClean="0">
                <a:solidFill>
                  <a:prstClr val="black"/>
                </a:solidFill>
              </a:rPr>
              <a:t>백만원</a:t>
            </a:r>
            <a:endParaRPr lang="en-US" altLang="ko-KR" sz="1600" dirty="0">
              <a:solidFill>
                <a:prstClr val="black"/>
              </a:solidFill>
            </a:endParaRPr>
          </a:p>
          <a:p>
            <a:pPr lvl="0">
              <a:lnSpc>
                <a:spcPts val="2200"/>
              </a:lnSpc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  - ’21</a:t>
            </a:r>
            <a:r>
              <a:rPr lang="ko-KR" altLang="en-US" sz="1400" dirty="0">
                <a:solidFill>
                  <a:prstClr val="black"/>
                </a:solidFill>
              </a:rPr>
              <a:t>년도 자본 총액 대비 </a:t>
            </a:r>
            <a:r>
              <a:rPr lang="en-US" altLang="ko-KR" sz="1400" dirty="0" smtClean="0">
                <a:solidFill>
                  <a:prstClr val="black"/>
                </a:solidFill>
              </a:rPr>
              <a:t>7,566</a:t>
            </a:r>
            <a:r>
              <a:rPr lang="ko-KR" altLang="en-US" sz="1400" dirty="0" err="1" smtClean="0">
                <a:solidFill>
                  <a:prstClr val="black"/>
                </a:solidFill>
              </a:rPr>
              <a:t>백만원</a:t>
            </a:r>
            <a:r>
              <a:rPr lang="ko-KR" altLang="en-US" sz="1400" dirty="0" smtClean="0">
                <a:solidFill>
                  <a:prstClr val="black"/>
                </a:solidFill>
              </a:rPr>
              <a:t> </a:t>
            </a:r>
            <a:r>
              <a:rPr lang="ko-KR" altLang="en-US" sz="1400" dirty="0">
                <a:solidFill>
                  <a:prstClr val="black"/>
                </a:solidFill>
              </a:rPr>
              <a:t>증가</a:t>
            </a:r>
            <a:endParaRPr lang="en-US" altLang="ko-KR" sz="1400" dirty="0">
              <a:solidFill>
                <a:prstClr val="black"/>
              </a:solidFill>
            </a:endParaRPr>
          </a:p>
          <a:p>
            <a:pPr lvl="0">
              <a:lnSpc>
                <a:spcPts val="2200"/>
              </a:lnSpc>
              <a:defRPr/>
            </a:pPr>
            <a:r>
              <a:rPr lang="ko-KR" altLang="en-US" sz="1600" dirty="0">
                <a:solidFill>
                  <a:prstClr val="black"/>
                </a:solidFill>
              </a:rPr>
              <a:t>○ </a:t>
            </a:r>
            <a:r>
              <a:rPr lang="ko-KR" altLang="en-US" sz="1600" dirty="0" err="1">
                <a:solidFill>
                  <a:prstClr val="black"/>
                </a:solidFill>
              </a:rPr>
              <a:t>당기순익</a:t>
            </a:r>
            <a:r>
              <a:rPr lang="ko-KR" altLang="en-US" sz="1600" dirty="0">
                <a:solidFill>
                  <a:prstClr val="black"/>
                </a:solidFill>
              </a:rPr>
              <a:t> 증가에 따른 자본 증가</a:t>
            </a:r>
            <a:endParaRPr lang="en-US" altLang="ko-KR" sz="1600" dirty="0">
              <a:solidFill>
                <a:prstClr val="black"/>
              </a:solidFill>
            </a:endParaRPr>
          </a:p>
          <a:p>
            <a:pPr lvl="0">
              <a:lnSpc>
                <a:spcPts val="2200"/>
              </a:lnSpc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  - </a:t>
            </a:r>
            <a:r>
              <a:rPr lang="en-US" altLang="ko-KR" sz="1400" dirty="0" smtClean="0">
                <a:solidFill>
                  <a:prstClr val="black"/>
                </a:solidFill>
              </a:rPr>
              <a:t>’21</a:t>
            </a:r>
            <a:r>
              <a:rPr lang="ko-KR" altLang="en-US" sz="1400" dirty="0" smtClean="0">
                <a:solidFill>
                  <a:prstClr val="black"/>
                </a:solidFill>
              </a:rPr>
              <a:t>년도 대비 </a:t>
            </a:r>
            <a:r>
              <a:rPr lang="ko-KR" altLang="en-US" sz="1400" dirty="0">
                <a:solidFill>
                  <a:prstClr val="black"/>
                </a:solidFill>
              </a:rPr>
              <a:t>부채비율 </a:t>
            </a:r>
            <a:r>
              <a:rPr lang="en-US" altLang="ko-KR" sz="1400" dirty="0" smtClean="0">
                <a:solidFill>
                  <a:prstClr val="black"/>
                </a:solidFill>
              </a:rPr>
              <a:t>42.3% </a:t>
            </a:r>
            <a:r>
              <a:rPr lang="ko-KR" altLang="en-US" sz="1400" dirty="0">
                <a:solidFill>
                  <a:prstClr val="black"/>
                </a:solidFill>
              </a:rPr>
              <a:t>감소</a:t>
            </a:r>
            <a:endParaRPr lang="en-US" altLang="ko-KR" sz="1400" dirty="0">
              <a:solidFill>
                <a:prstClr val="black"/>
              </a:solidFill>
            </a:endParaRPr>
          </a:p>
          <a:p>
            <a:pPr>
              <a:lnSpc>
                <a:spcPts val="22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</a:t>
            </a: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유동부채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5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억원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증가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 algn="dist">
              <a:lnSpc>
                <a:spcPts val="2200"/>
              </a:lnSpc>
            </a:pPr>
            <a:r>
              <a:rPr lang="en-US" altLang="ko-KR" sz="1200" spc="-15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 -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외상매입금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미지급금</a:t>
            </a:r>
            <a:r>
              <a:rPr lang="en-US" altLang="ko-KR" sz="1200" spc="-150" dirty="0" smtClean="0">
                <a:solidFill>
                  <a:schemeClr val="tx1"/>
                </a:solidFill>
              </a:rPr>
              <a:t>(</a:t>
            </a:r>
            <a:r>
              <a:rPr lang="ko-KR" altLang="en-US" sz="1200" spc="-150" dirty="0" err="1" smtClean="0">
                <a:solidFill>
                  <a:schemeClr val="tx1"/>
                </a:solidFill>
              </a:rPr>
              <a:t>약품비</a:t>
            </a:r>
            <a:r>
              <a:rPr lang="en-US" altLang="ko-KR" sz="1200" spc="-150" dirty="0">
                <a:solidFill>
                  <a:schemeClr val="tx1"/>
                </a:solidFill>
              </a:rPr>
              <a:t>, </a:t>
            </a:r>
            <a:r>
              <a:rPr lang="ko-KR" altLang="en-US" sz="1200" spc="-150" dirty="0" err="1" smtClean="0">
                <a:solidFill>
                  <a:schemeClr val="tx1"/>
                </a:solidFill>
              </a:rPr>
              <a:t>진료재료비</a:t>
            </a:r>
            <a:r>
              <a:rPr lang="ko-KR" altLang="en-US" sz="1200" spc="-150" dirty="0" smtClean="0">
                <a:solidFill>
                  <a:schemeClr val="tx1"/>
                </a:solidFill>
              </a:rPr>
              <a:t> 등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)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부채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증가</a:t>
            </a:r>
            <a:endParaRPr lang="ko-KR" altLang="en-US" sz="1200" kern="0" spc="-150" dirty="0">
              <a:solidFill>
                <a:srgbClr val="000000"/>
              </a:solidFill>
              <a:latin typeface="+mj-ea"/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479040"/>
              </p:ext>
            </p:extLst>
          </p:nvPr>
        </p:nvGraphicFramePr>
        <p:xfrm>
          <a:off x="258432" y="1484784"/>
          <a:ext cx="4439655" cy="4680522"/>
        </p:xfrm>
        <a:graphic>
          <a:graphicData uri="http://schemas.openxmlformats.org/drawingml/2006/table">
            <a:tbl>
              <a:tblPr/>
              <a:tblGrid>
                <a:gridCol w="497144">
                  <a:extLst>
                    <a:ext uri="{9D8B030D-6E8A-4147-A177-3AD203B41FA5}">
                      <a16:colId xmlns:a16="http://schemas.microsoft.com/office/drawing/2014/main" xmlns="" val="1763068921"/>
                    </a:ext>
                  </a:extLst>
                </a:gridCol>
                <a:gridCol w="223631">
                  <a:extLst>
                    <a:ext uri="{9D8B030D-6E8A-4147-A177-3AD203B41FA5}">
                      <a16:colId xmlns:a16="http://schemas.microsoft.com/office/drawing/2014/main" xmlns="" val="933636049"/>
                    </a:ext>
                  </a:extLst>
                </a:gridCol>
                <a:gridCol w="1288537">
                  <a:extLst>
                    <a:ext uri="{9D8B030D-6E8A-4147-A177-3AD203B41FA5}">
                      <a16:colId xmlns:a16="http://schemas.microsoft.com/office/drawing/2014/main" xmlns="" val="302585986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332883473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34467250"/>
                    </a:ext>
                  </a:extLst>
                </a:gridCol>
                <a:gridCol w="774159">
                  <a:extLst>
                    <a:ext uri="{9D8B030D-6E8A-4147-A177-3AD203B41FA5}">
                      <a16:colId xmlns:a16="http://schemas.microsoft.com/office/drawing/2014/main" xmlns="" val="1079288952"/>
                    </a:ext>
                  </a:extLst>
                </a:gridCol>
              </a:tblGrid>
              <a:tr h="425502"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12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12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3843311"/>
                  </a:ext>
                </a:extLst>
              </a:tr>
              <a:tr h="425502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자산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dirty="0" smtClean="0">
                          <a:latin typeface="+mj-ea"/>
                          <a:ea typeface="+mj-ea"/>
                        </a:rPr>
                        <a:t>(A)</a:t>
                      </a:r>
                      <a:endParaRPr lang="ko-KR" altLang="en-US" sz="1100" b="1" dirty="0"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63,746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52,429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11,317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737534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유동자산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26,652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18,161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8,491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5929125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비유동자산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37,094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34,268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2,826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41072285"/>
                  </a:ext>
                </a:extLst>
              </a:tr>
              <a:tr h="425502">
                <a:tc rowSpan="6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(B)</a:t>
                      </a: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38,248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34,497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3,751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9933775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유동부채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2,266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1,712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554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85363861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비유동부채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35,982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32,785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3,197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34344973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장기차입금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15,004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15,004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-</a:t>
                      </a:r>
                      <a:endParaRPr lang="ko-KR" altLang="en-US" sz="1000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62589306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퇴직급여충당부채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20,889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17,692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3,197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0256831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임대보증금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89048114"/>
                  </a:ext>
                </a:extLst>
              </a:tr>
              <a:tr h="425502"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(A-B)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25,498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17,932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7,566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1822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980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8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39" y="228600"/>
            <a:ext cx="639755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손익현황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2376264" cy="288032"/>
            <a:chOff x="395536" y="1124744"/>
            <a:chExt cx="2376264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21925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손익현황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6" name="그림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2682161" y="1278285"/>
            <a:ext cx="2105863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(2022. 12. 31.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004048" y="1052736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손익현황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993290" y="3997526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손익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56" name="직사각형 55"/>
          <p:cNvSpPr/>
          <p:nvPr/>
        </p:nvSpPr>
        <p:spPr>
          <a:xfrm>
            <a:off x="5610108" y="58466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4827742" y="1389071"/>
            <a:ext cx="1256426" cy="61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당기순손익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tx1"/>
                </a:solidFill>
              </a:rPr>
              <a:t>△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16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en-US" altLang="ko-KR" sz="1000" b="1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ko-KR" altLang="en-US" sz="200" b="1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6003005" y="1988840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△60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7067816" y="1412776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131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7928339" y="1571751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37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628821"/>
              </p:ext>
            </p:extLst>
          </p:nvPr>
        </p:nvGraphicFramePr>
        <p:xfrm>
          <a:off x="283913" y="1491019"/>
          <a:ext cx="4386891" cy="4674290"/>
        </p:xfrm>
        <a:graphic>
          <a:graphicData uri="http://schemas.openxmlformats.org/drawingml/2006/table">
            <a:tbl>
              <a:tblPr/>
              <a:tblGrid>
                <a:gridCol w="471663">
                  <a:extLst>
                    <a:ext uri="{9D8B030D-6E8A-4147-A177-3AD203B41FA5}">
                      <a16:colId xmlns:a16="http://schemas.microsoft.com/office/drawing/2014/main" xmlns="" val="196230696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18057714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146989093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783017400"/>
                    </a:ext>
                  </a:extLst>
                </a:gridCol>
                <a:gridCol w="818884">
                  <a:extLst>
                    <a:ext uri="{9D8B030D-6E8A-4147-A177-3AD203B41FA5}">
                      <a16:colId xmlns:a16="http://schemas.microsoft.com/office/drawing/2014/main" xmlns="" val="3633414030"/>
                    </a:ext>
                  </a:extLst>
                </a:gridCol>
              </a:tblGrid>
              <a:tr h="46742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12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12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26278320"/>
                  </a:ext>
                </a:extLst>
              </a:tr>
              <a:tr h="467429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수익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(A)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45,724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53,280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7,556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5544613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의료수익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23,656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18.941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4,715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51931441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의료외수익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22,068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34,339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12,271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69341155"/>
                  </a:ext>
                </a:extLst>
              </a:tr>
              <a:tr h="467429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비용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B)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42,024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40,222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1,802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2959227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인건비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29,012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29,079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67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1059814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재료비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3,698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2,851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847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37368249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관리운영비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7,360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6,536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824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01173087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의료외비용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1,954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1,756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5981502"/>
                  </a:ext>
                </a:extLst>
              </a:tr>
              <a:tr h="46742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당기순손익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A-B)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3,700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13,058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9,358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96851333"/>
                  </a:ext>
                </a:extLst>
              </a:tr>
            </a:tbl>
          </a:graphicData>
        </a:graphic>
      </p:graphicFrame>
      <p:sp>
        <p:nvSpPr>
          <p:cNvPr id="44" name="직사각형 43"/>
          <p:cNvSpPr/>
          <p:nvPr/>
        </p:nvSpPr>
        <p:spPr>
          <a:xfrm>
            <a:off x="5004049" y="4424816"/>
            <a:ext cx="3899190" cy="1740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’22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당기순손익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3,700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백만원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- ’21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년도 </a:t>
            </a: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당기순손익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대비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9,358</a:t>
            </a: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백만원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감소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의료외수익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감소 및 비용 증가에 따른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당기순이익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1400" dirty="0" smtClean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감</a:t>
            </a:r>
            <a:r>
              <a:rPr lang="ko-KR" altLang="en-US" sz="14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소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- ’21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년도 대비 의료손실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3,111</a:t>
            </a: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백만원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감</a:t>
            </a:r>
            <a:r>
              <a:rPr lang="ko-KR" altLang="en-US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소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 ※  </a:t>
            </a:r>
            <a:r>
              <a:rPr kumimoji="0" lang="ko-KR" altLang="en-US" sz="1100" b="0" i="0" u="none" strike="noStrike" kern="1200" cap="none" spc="-15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의료손익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= </a:t>
            </a:r>
            <a:r>
              <a:rPr kumimoji="0" lang="ko-KR" altLang="en-US" sz="1100" b="0" i="0" u="none" strike="noStrike" kern="1200" cap="none" spc="-15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의료수익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– 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의료비용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인건비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재료비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관리운영비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en-US" altLang="ko-KR" sz="1100" b="0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45" name="차트 44"/>
          <p:cNvGraphicFramePr/>
          <p:nvPr>
            <p:extLst>
              <p:ext uri="{D42A27DB-BD31-4B8C-83A1-F6EECF244321}">
                <p14:modId xmlns:p14="http://schemas.microsoft.com/office/powerpoint/2010/main" val="3292648642"/>
              </p:ext>
            </p:extLst>
          </p:nvPr>
        </p:nvGraphicFramePr>
        <p:xfrm>
          <a:off x="4993290" y="1622970"/>
          <a:ext cx="3909948" cy="2192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8" name="자유형 47"/>
          <p:cNvSpPr/>
          <p:nvPr/>
        </p:nvSpPr>
        <p:spPr>
          <a:xfrm>
            <a:off x="5276968" y="1695431"/>
            <a:ext cx="3295532" cy="482060"/>
          </a:xfrm>
          <a:custGeom>
            <a:avLst/>
            <a:gdLst>
              <a:gd name="connsiteX0" fmla="*/ 0 w 3490546"/>
              <a:gd name="connsiteY0" fmla="*/ 0 h 485980"/>
              <a:gd name="connsiteX1" fmla="*/ 1397977 w 3490546"/>
              <a:gd name="connsiteY1" fmla="*/ 272562 h 485980"/>
              <a:gd name="connsiteX2" fmla="*/ 2347546 w 3490546"/>
              <a:gd name="connsiteY2" fmla="*/ 483577 h 485980"/>
              <a:gd name="connsiteX3" fmla="*/ 3490546 w 3490546"/>
              <a:gd name="connsiteY3" fmla="*/ 131885 h 485980"/>
              <a:gd name="connsiteX0" fmla="*/ 0 w 3414346"/>
              <a:gd name="connsiteY0" fmla="*/ 363415 h 376808"/>
              <a:gd name="connsiteX1" fmla="*/ 1321777 w 3414346"/>
              <a:gd name="connsiteY1" fmla="*/ 140677 h 376808"/>
              <a:gd name="connsiteX2" fmla="*/ 2271346 w 3414346"/>
              <a:gd name="connsiteY2" fmla="*/ 351692 h 376808"/>
              <a:gd name="connsiteX3" fmla="*/ 3414346 w 3414346"/>
              <a:gd name="connsiteY3" fmla="*/ 0 h 376808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321777 w 3414346"/>
              <a:gd name="connsiteY2" fmla="*/ 140677 h 465121"/>
              <a:gd name="connsiteX3" fmla="*/ 2271346 w 3414346"/>
              <a:gd name="connsiteY3" fmla="*/ 351692 h 465121"/>
              <a:gd name="connsiteX4" fmla="*/ 3414346 w 3414346"/>
              <a:gd name="connsiteY4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271346 w 3414346"/>
              <a:gd name="connsiteY3" fmla="*/ 351692 h 465121"/>
              <a:gd name="connsiteX4" fmla="*/ 3414346 w 3414346"/>
              <a:gd name="connsiteY4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543057 w 3414346"/>
              <a:gd name="connsiteY3" fmla="*/ 288330 h 465121"/>
              <a:gd name="connsiteX4" fmla="*/ 2271346 w 3414346"/>
              <a:gd name="connsiteY4" fmla="*/ 351692 h 465121"/>
              <a:gd name="connsiteX5" fmla="*/ 3414346 w 3414346"/>
              <a:gd name="connsiteY5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543057 w 3414346"/>
              <a:gd name="connsiteY3" fmla="*/ 288330 h 465121"/>
              <a:gd name="connsiteX4" fmla="*/ 2699971 w 3414346"/>
              <a:gd name="connsiteY4" fmla="*/ 208817 h 465121"/>
              <a:gd name="connsiteX5" fmla="*/ 3414346 w 3414346"/>
              <a:gd name="connsiteY5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543057 w 3414346"/>
              <a:gd name="connsiteY3" fmla="*/ 288330 h 465121"/>
              <a:gd name="connsiteX4" fmla="*/ 3066932 w 3414346"/>
              <a:gd name="connsiteY4" fmla="*/ 221655 h 465121"/>
              <a:gd name="connsiteX5" fmla="*/ 2699971 w 3414346"/>
              <a:gd name="connsiteY5" fmla="*/ 208817 h 465121"/>
              <a:gd name="connsiteX6" fmla="*/ 3414346 w 3414346"/>
              <a:gd name="connsiteY6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543057 w 3414346"/>
              <a:gd name="connsiteY3" fmla="*/ 288330 h 465121"/>
              <a:gd name="connsiteX4" fmla="*/ 3066932 w 3414346"/>
              <a:gd name="connsiteY4" fmla="*/ 221655 h 465121"/>
              <a:gd name="connsiteX5" fmla="*/ 2699971 w 3414346"/>
              <a:gd name="connsiteY5" fmla="*/ 208817 h 465121"/>
              <a:gd name="connsiteX6" fmla="*/ 3028832 w 3414346"/>
              <a:gd name="connsiteY6" fmla="*/ 221655 h 465121"/>
              <a:gd name="connsiteX7" fmla="*/ 3414346 w 3414346"/>
              <a:gd name="connsiteY7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543057 w 3414346"/>
              <a:gd name="connsiteY3" fmla="*/ 288330 h 465121"/>
              <a:gd name="connsiteX4" fmla="*/ 3066932 w 3414346"/>
              <a:gd name="connsiteY4" fmla="*/ 221655 h 465121"/>
              <a:gd name="connsiteX5" fmla="*/ 2699971 w 3414346"/>
              <a:gd name="connsiteY5" fmla="*/ 208817 h 465121"/>
              <a:gd name="connsiteX6" fmla="*/ 2838332 w 3414346"/>
              <a:gd name="connsiteY6" fmla="*/ 297855 h 465121"/>
              <a:gd name="connsiteX7" fmla="*/ 3028832 w 3414346"/>
              <a:gd name="connsiteY7" fmla="*/ 221655 h 465121"/>
              <a:gd name="connsiteX8" fmla="*/ 3414346 w 3414346"/>
              <a:gd name="connsiteY8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543057 w 3414346"/>
              <a:gd name="connsiteY3" fmla="*/ 288330 h 465121"/>
              <a:gd name="connsiteX4" fmla="*/ 3066932 w 3414346"/>
              <a:gd name="connsiteY4" fmla="*/ 221655 h 465121"/>
              <a:gd name="connsiteX5" fmla="*/ 2871421 w 3414346"/>
              <a:gd name="connsiteY5" fmla="*/ 218342 h 465121"/>
              <a:gd name="connsiteX6" fmla="*/ 2838332 w 3414346"/>
              <a:gd name="connsiteY6" fmla="*/ 297855 h 465121"/>
              <a:gd name="connsiteX7" fmla="*/ 3028832 w 3414346"/>
              <a:gd name="connsiteY7" fmla="*/ 221655 h 465121"/>
              <a:gd name="connsiteX8" fmla="*/ 3414346 w 3414346"/>
              <a:gd name="connsiteY8" fmla="*/ 0 h 465121"/>
              <a:gd name="connsiteX0" fmla="*/ 0 w 3414346"/>
              <a:gd name="connsiteY0" fmla="*/ 363415 h 475154"/>
              <a:gd name="connsiteX1" fmla="*/ 209432 w 3414346"/>
              <a:gd name="connsiteY1" fmla="*/ 440730 h 475154"/>
              <a:gd name="connsiteX2" fmla="*/ 1152407 w 3414346"/>
              <a:gd name="connsiteY2" fmla="*/ 459780 h 475154"/>
              <a:gd name="connsiteX3" fmla="*/ 1998052 w 3414346"/>
              <a:gd name="connsiteY3" fmla="*/ 140677 h 475154"/>
              <a:gd name="connsiteX4" fmla="*/ 2543057 w 3414346"/>
              <a:gd name="connsiteY4" fmla="*/ 288330 h 475154"/>
              <a:gd name="connsiteX5" fmla="*/ 3066932 w 3414346"/>
              <a:gd name="connsiteY5" fmla="*/ 221655 h 475154"/>
              <a:gd name="connsiteX6" fmla="*/ 2871421 w 3414346"/>
              <a:gd name="connsiteY6" fmla="*/ 218342 h 475154"/>
              <a:gd name="connsiteX7" fmla="*/ 2838332 w 3414346"/>
              <a:gd name="connsiteY7" fmla="*/ 297855 h 475154"/>
              <a:gd name="connsiteX8" fmla="*/ 3028832 w 3414346"/>
              <a:gd name="connsiteY8" fmla="*/ 221655 h 475154"/>
              <a:gd name="connsiteX9" fmla="*/ 3414346 w 3414346"/>
              <a:gd name="connsiteY9" fmla="*/ 0 h 475154"/>
              <a:gd name="connsiteX0" fmla="*/ 0 w 3414346"/>
              <a:gd name="connsiteY0" fmla="*/ 363415 h 579869"/>
              <a:gd name="connsiteX1" fmla="*/ 209432 w 3414346"/>
              <a:gd name="connsiteY1" fmla="*/ 440730 h 579869"/>
              <a:gd name="connsiteX2" fmla="*/ 1352432 w 3414346"/>
              <a:gd name="connsiteY2" fmla="*/ 574080 h 579869"/>
              <a:gd name="connsiteX3" fmla="*/ 1998052 w 3414346"/>
              <a:gd name="connsiteY3" fmla="*/ 140677 h 579869"/>
              <a:gd name="connsiteX4" fmla="*/ 2543057 w 3414346"/>
              <a:gd name="connsiteY4" fmla="*/ 288330 h 579869"/>
              <a:gd name="connsiteX5" fmla="*/ 3066932 w 3414346"/>
              <a:gd name="connsiteY5" fmla="*/ 221655 h 579869"/>
              <a:gd name="connsiteX6" fmla="*/ 2871421 w 3414346"/>
              <a:gd name="connsiteY6" fmla="*/ 218342 h 579869"/>
              <a:gd name="connsiteX7" fmla="*/ 2838332 w 3414346"/>
              <a:gd name="connsiteY7" fmla="*/ 297855 h 579869"/>
              <a:gd name="connsiteX8" fmla="*/ 3028832 w 3414346"/>
              <a:gd name="connsiteY8" fmla="*/ 221655 h 579869"/>
              <a:gd name="connsiteX9" fmla="*/ 3414346 w 3414346"/>
              <a:gd name="connsiteY9" fmla="*/ 0 h 579869"/>
              <a:gd name="connsiteX0" fmla="*/ 0 w 3414346"/>
              <a:gd name="connsiteY0" fmla="*/ 363415 h 579869"/>
              <a:gd name="connsiteX1" fmla="*/ 209432 w 3414346"/>
              <a:gd name="connsiteY1" fmla="*/ 440730 h 579869"/>
              <a:gd name="connsiteX2" fmla="*/ 1352432 w 3414346"/>
              <a:gd name="connsiteY2" fmla="*/ 574080 h 579869"/>
              <a:gd name="connsiteX3" fmla="*/ 1998052 w 3414346"/>
              <a:gd name="connsiteY3" fmla="*/ 140677 h 579869"/>
              <a:gd name="connsiteX4" fmla="*/ 2543057 w 3414346"/>
              <a:gd name="connsiteY4" fmla="*/ 288330 h 579869"/>
              <a:gd name="connsiteX5" fmla="*/ 3066932 w 3414346"/>
              <a:gd name="connsiteY5" fmla="*/ 221655 h 579869"/>
              <a:gd name="connsiteX6" fmla="*/ 2871421 w 3414346"/>
              <a:gd name="connsiteY6" fmla="*/ 218342 h 579869"/>
              <a:gd name="connsiteX7" fmla="*/ 3124082 w 3414346"/>
              <a:gd name="connsiteY7" fmla="*/ 364530 h 579869"/>
              <a:gd name="connsiteX8" fmla="*/ 3028832 w 3414346"/>
              <a:gd name="connsiteY8" fmla="*/ 221655 h 579869"/>
              <a:gd name="connsiteX9" fmla="*/ 3414346 w 3414346"/>
              <a:gd name="connsiteY9" fmla="*/ 0 h 579869"/>
              <a:gd name="connsiteX0" fmla="*/ 0 w 3132145"/>
              <a:gd name="connsiteY0" fmla="*/ 225136 h 441590"/>
              <a:gd name="connsiteX1" fmla="*/ 209432 w 3132145"/>
              <a:gd name="connsiteY1" fmla="*/ 302451 h 441590"/>
              <a:gd name="connsiteX2" fmla="*/ 1352432 w 3132145"/>
              <a:gd name="connsiteY2" fmla="*/ 435801 h 441590"/>
              <a:gd name="connsiteX3" fmla="*/ 1998052 w 3132145"/>
              <a:gd name="connsiteY3" fmla="*/ 2398 h 441590"/>
              <a:gd name="connsiteX4" fmla="*/ 2543057 w 3132145"/>
              <a:gd name="connsiteY4" fmla="*/ 150051 h 441590"/>
              <a:gd name="connsiteX5" fmla="*/ 3066932 w 3132145"/>
              <a:gd name="connsiteY5" fmla="*/ 83376 h 441590"/>
              <a:gd name="connsiteX6" fmla="*/ 2871421 w 3132145"/>
              <a:gd name="connsiteY6" fmla="*/ 80063 h 441590"/>
              <a:gd name="connsiteX7" fmla="*/ 3124082 w 3132145"/>
              <a:gd name="connsiteY7" fmla="*/ 226251 h 441590"/>
              <a:gd name="connsiteX8" fmla="*/ 3028832 w 3132145"/>
              <a:gd name="connsiteY8" fmla="*/ 83376 h 441590"/>
              <a:gd name="connsiteX9" fmla="*/ 2947621 w 3132145"/>
              <a:gd name="connsiteY9" fmla="*/ 61746 h 441590"/>
              <a:gd name="connsiteX0" fmla="*/ 0 w 3300514"/>
              <a:gd name="connsiteY0" fmla="*/ 265613 h 482067"/>
              <a:gd name="connsiteX1" fmla="*/ 209432 w 3300514"/>
              <a:gd name="connsiteY1" fmla="*/ 342928 h 482067"/>
              <a:gd name="connsiteX2" fmla="*/ 1352432 w 3300514"/>
              <a:gd name="connsiteY2" fmla="*/ 476278 h 482067"/>
              <a:gd name="connsiteX3" fmla="*/ 1998052 w 3300514"/>
              <a:gd name="connsiteY3" fmla="*/ 42875 h 482067"/>
              <a:gd name="connsiteX4" fmla="*/ 2543057 w 3300514"/>
              <a:gd name="connsiteY4" fmla="*/ 190528 h 482067"/>
              <a:gd name="connsiteX5" fmla="*/ 3066932 w 3300514"/>
              <a:gd name="connsiteY5" fmla="*/ 123853 h 482067"/>
              <a:gd name="connsiteX6" fmla="*/ 2871421 w 3300514"/>
              <a:gd name="connsiteY6" fmla="*/ 120540 h 482067"/>
              <a:gd name="connsiteX7" fmla="*/ 3295532 w 3300514"/>
              <a:gd name="connsiteY7" fmla="*/ 28 h 482067"/>
              <a:gd name="connsiteX8" fmla="*/ 3028832 w 3300514"/>
              <a:gd name="connsiteY8" fmla="*/ 123853 h 482067"/>
              <a:gd name="connsiteX9" fmla="*/ 2947621 w 3300514"/>
              <a:gd name="connsiteY9" fmla="*/ 102223 h 482067"/>
              <a:gd name="connsiteX0" fmla="*/ 0 w 3300514"/>
              <a:gd name="connsiteY0" fmla="*/ 265606 h 482060"/>
              <a:gd name="connsiteX1" fmla="*/ 209432 w 3300514"/>
              <a:gd name="connsiteY1" fmla="*/ 342921 h 482060"/>
              <a:gd name="connsiteX2" fmla="*/ 1352432 w 3300514"/>
              <a:gd name="connsiteY2" fmla="*/ 476271 h 482060"/>
              <a:gd name="connsiteX3" fmla="*/ 1998052 w 3300514"/>
              <a:gd name="connsiteY3" fmla="*/ 42868 h 482060"/>
              <a:gd name="connsiteX4" fmla="*/ 2543057 w 3300514"/>
              <a:gd name="connsiteY4" fmla="*/ 190521 h 482060"/>
              <a:gd name="connsiteX5" fmla="*/ 3066932 w 3300514"/>
              <a:gd name="connsiteY5" fmla="*/ 123846 h 482060"/>
              <a:gd name="connsiteX6" fmla="*/ 2928571 w 3300514"/>
              <a:gd name="connsiteY6" fmla="*/ 168158 h 482060"/>
              <a:gd name="connsiteX7" fmla="*/ 3295532 w 3300514"/>
              <a:gd name="connsiteY7" fmla="*/ 21 h 482060"/>
              <a:gd name="connsiteX8" fmla="*/ 3028832 w 3300514"/>
              <a:gd name="connsiteY8" fmla="*/ 123846 h 482060"/>
              <a:gd name="connsiteX9" fmla="*/ 2947621 w 3300514"/>
              <a:gd name="connsiteY9" fmla="*/ 102216 h 482060"/>
              <a:gd name="connsiteX0" fmla="*/ 0 w 3300514"/>
              <a:gd name="connsiteY0" fmla="*/ 265606 h 482060"/>
              <a:gd name="connsiteX1" fmla="*/ 209432 w 3300514"/>
              <a:gd name="connsiteY1" fmla="*/ 342921 h 482060"/>
              <a:gd name="connsiteX2" fmla="*/ 1352432 w 3300514"/>
              <a:gd name="connsiteY2" fmla="*/ 476271 h 482060"/>
              <a:gd name="connsiteX3" fmla="*/ 1998052 w 3300514"/>
              <a:gd name="connsiteY3" fmla="*/ 42868 h 482060"/>
              <a:gd name="connsiteX4" fmla="*/ 2543057 w 3300514"/>
              <a:gd name="connsiteY4" fmla="*/ 190521 h 482060"/>
              <a:gd name="connsiteX5" fmla="*/ 3066932 w 3300514"/>
              <a:gd name="connsiteY5" fmla="*/ 123846 h 482060"/>
              <a:gd name="connsiteX6" fmla="*/ 2928571 w 3300514"/>
              <a:gd name="connsiteY6" fmla="*/ 168158 h 482060"/>
              <a:gd name="connsiteX7" fmla="*/ 3295532 w 3300514"/>
              <a:gd name="connsiteY7" fmla="*/ 21 h 482060"/>
              <a:gd name="connsiteX8" fmla="*/ 3028832 w 3300514"/>
              <a:gd name="connsiteY8" fmla="*/ 123846 h 482060"/>
              <a:gd name="connsiteX0" fmla="*/ 0 w 3300514"/>
              <a:gd name="connsiteY0" fmla="*/ 265606 h 482060"/>
              <a:gd name="connsiteX1" fmla="*/ 209432 w 3300514"/>
              <a:gd name="connsiteY1" fmla="*/ 342921 h 482060"/>
              <a:gd name="connsiteX2" fmla="*/ 1352432 w 3300514"/>
              <a:gd name="connsiteY2" fmla="*/ 476271 h 482060"/>
              <a:gd name="connsiteX3" fmla="*/ 1998052 w 3300514"/>
              <a:gd name="connsiteY3" fmla="*/ 42868 h 482060"/>
              <a:gd name="connsiteX4" fmla="*/ 2543057 w 3300514"/>
              <a:gd name="connsiteY4" fmla="*/ 190521 h 482060"/>
              <a:gd name="connsiteX5" fmla="*/ 2928571 w 3300514"/>
              <a:gd name="connsiteY5" fmla="*/ 168158 h 482060"/>
              <a:gd name="connsiteX6" fmla="*/ 3295532 w 3300514"/>
              <a:gd name="connsiteY6" fmla="*/ 21 h 482060"/>
              <a:gd name="connsiteX7" fmla="*/ 3028832 w 3300514"/>
              <a:gd name="connsiteY7" fmla="*/ 123846 h 482060"/>
              <a:gd name="connsiteX0" fmla="*/ 0 w 3295532"/>
              <a:gd name="connsiteY0" fmla="*/ 265606 h 482060"/>
              <a:gd name="connsiteX1" fmla="*/ 209432 w 3295532"/>
              <a:gd name="connsiteY1" fmla="*/ 342921 h 482060"/>
              <a:gd name="connsiteX2" fmla="*/ 1352432 w 3295532"/>
              <a:gd name="connsiteY2" fmla="*/ 476271 h 482060"/>
              <a:gd name="connsiteX3" fmla="*/ 1998052 w 3295532"/>
              <a:gd name="connsiteY3" fmla="*/ 42868 h 482060"/>
              <a:gd name="connsiteX4" fmla="*/ 2543057 w 3295532"/>
              <a:gd name="connsiteY4" fmla="*/ 190521 h 482060"/>
              <a:gd name="connsiteX5" fmla="*/ 2928571 w 3295532"/>
              <a:gd name="connsiteY5" fmla="*/ 168158 h 482060"/>
              <a:gd name="connsiteX6" fmla="*/ 3295532 w 3295532"/>
              <a:gd name="connsiteY6" fmla="*/ 21 h 482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5532" h="482060">
                <a:moveTo>
                  <a:pt x="0" y="265606"/>
                </a:moveTo>
                <a:cubicBezTo>
                  <a:pt x="11093" y="265792"/>
                  <a:pt x="17364" y="326860"/>
                  <a:pt x="209432" y="342921"/>
                </a:cubicBezTo>
                <a:cubicBezTo>
                  <a:pt x="401500" y="358982"/>
                  <a:pt x="1030516" y="513580"/>
                  <a:pt x="1352432" y="476271"/>
                </a:cubicBezTo>
                <a:cubicBezTo>
                  <a:pt x="1674348" y="438962"/>
                  <a:pt x="1832952" y="66680"/>
                  <a:pt x="1998052" y="42868"/>
                </a:cubicBezTo>
                <a:cubicBezTo>
                  <a:pt x="2163152" y="19056"/>
                  <a:pt x="2387971" y="169639"/>
                  <a:pt x="2543057" y="190521"/>
                </a:cubicBezTo>
                <a:cubicBezTo>
                  <a:pt x="2698143" y="211403"/>
                  <a:pt x="2803159" y="199908"/>
                  <a:pt x="2928571" y="168158"/>
                </a:cubicBezTo>
                <a:cubicBezTo>
                  <a:pt x="2890471" y="166570"/>
                  <a:pt x="3240722" y="-2119"/>
                  <a:pt x="3295532" y="21"/>
                </a:cubicBezTo>
              </a:path>
            </a:pathLst>
          </a:custGeom>
          <a:ln w="254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255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891298"/>
              </p:ext>
            </p:extLst>
          </p:nvPr>
        </p:nvGraphicFramePr>
        <p:xfrm>
          <a:off x="323528" y="1483065"/>
          <a:ext cx="8496943" cy="2128266"/>
        </p:xfrm>
        <a:graphic>
          <a:graphicData uri="http://schemas.openxmlformats.org/drawingml/2006/table">
            <a:tbl>
              <a:tblPr firstRow="1" bandRow="1"/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289825"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년도 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endParaRPr lang="en-US" sz="1100" b="1" kern="0" spc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en-US" sz="1100" b="1" kern="0" spc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달성도</a:t>
                      </a:r>
                      <a:endParaRPr lang="en-US" sz="1100" b="1" kern="0" spc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</a:tr>
              <a:tr h="86422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’</a:t>
                      </a:r>
                      <a:r>
                        <a:rPr lang="en-US" altLang="ko-KR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22. 12</a:t>
                      </a:r>
                      <a:r>
                        <a:rPr lang="ko-KR" altLang="en-US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21. 12</a:t>
                      </a:r>
                      <a:r>
                        <a:rPr lang="ko-KR" altLang="en-US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r>
                        <a:rPr lang="en-US" altLang="ko-KR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en-US" sz="1100" b="1" kern="0" spc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전년동기대비</a:t>
                      </a:r>
                      <a:endParaRPr lang="en-US" sz="1100" b="1" kern="0" spc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</a:tr>
              <a:tr h="301716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235,847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236,126</a:t>
                      </a:r>
                      <a:endParaRPr lang="en-US" altLang="ko-KR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182,204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53,922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100.1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%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129.6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%</a:t>
                      </a: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11684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입원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28,583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23,013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21,796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1,217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80.5</a:t>
                      </a: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%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105.6</a:t>
                      </a: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%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01716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외래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175,620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183,961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129,922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54,039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104.7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%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141.6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%</a:t>
                      </a: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01716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31,320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28,758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30,177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dirty="0">
                          <a:latin typeface="+mn-lt"/>
                        </a:rPr>
                        <a:t>△</a:t>
                      </a:r>
                      <a:r>
                        <a:rPr lang="en-US" altLang="ko-KR" sz="1100" dirty="0">
                          <a:latin typeface="+mn-lt"/>
                        </a:rPr>
                        <a:t>1,419</a:t>
                      </a:r>
                      <a:endParaRPr lang="en-US" altLang="ko-KR" sz="1100" dirty="0">
                        <a:effectLst/>
                        <a:latin typeface="+mn-lt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91.8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%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95.3</a:t>
                      </a: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%</a:t>
                      </a: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01716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장례식장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324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394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309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121.6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.%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127.5</a:t>
                      </a: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%</a:t>
                      </a: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</a:tbl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none" lIns="91440" tIns="45720" rIns="91440" bIns="45720" anchor="ctr" anchorCtr="0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>
                <a:gd name="adj" fmla="val 16667"/>
              </a:avLst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400" b="0" i="0" u="none" strike="noStrike" kern="1200" cap="none" spc="0" normalizeH="0" baseline="0" dirty="0"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/>
                  <a:ea typeface="HY헤드라인M"/>
                  <a:cs typeface="+mn-cs"/>
                </a:rPr>
                <a:t>- </a:t>
              </a:r>
              <a:r>
                <a:rPr kumimoji="0" lang="en-US" altLang="ko-KR" sz="1400" b="0" i="0" u="none" strike="noStrike" kern="1200" cap="none" spc="0" normalizeH="0" baseline="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/>
                  <a:ea typeface="HY헤드라인M"/>
                  <a:cs typeface="+mn-cs"/>
                </a:rPr>
                <a:t>9 </a:t>
              </a:r>
              <a:r>
                <a:rPr kumimoji="0" lang="en-US" altLang="ko-KR" sz="1400" b="0" i="0" u="none" strike="noStrike" kern="1200" cap="none" spc="0" normalizeH="0" baseline="0" dirty="0"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/>
                  <a:ea typeface="HY헤드라인M"/>
                  <a:cs typeface="+mn-cs"/>
                </a:rPr>
                <a:t>-</a:t>
              </a:r>
              <a:endParaRPr kumimoji="0" lang="ko-KR" altLang="en-US" sz="1800" b="0" i="0" u="none" strike="noStrike" kern="1200" cap="none" spc="0" normalizeH="0" baseline="0" dirty="0"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35169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3000" b="1" i="0" u="none" strike="noStrike" kern="1200" cap="none" spc="0" normalizeH="0" baseline="0">
                <a:solidFill>
                  <a:srgbClr val="0BB5C6"/>
                </a:solidFill>
                <a:effectLst/>
                <a:uLnTx/>
                <a:uFillTx/>
                <a:latin typeface="맑은 고딕"/>
                <a:ea typeface="HY헤드라인M"/>
                <a:cs typeface="+mn-cs"/>
              </a:rPr>
              <a:t>Ⅱ.</a:t>
            </a:r>
            <a:r>
              <a:rPr kumimoji="0" lang="en-US" altLang="ko-KR" sz="2800" b="1" i="0" u="none" strike="noStrike" kern="1200" cap="none" spc="0" normalizeH="0" baseline="0">
                <a:solidFill>
                  <a:srgbClr val="0BB5C6"/>
                </a:solidFill>
                <a:effectLst/>
                <a:uLnTx/>
                <a:uFillTx/>
                <a:latin typeface="맑은 고딕"/>
                <a:ea typeface="HY헤드라인M"/>
                <a:cs typeface="+mn-cs"/>
              </a:rPr>
              <a:t> </a:t>
            </a:r>
            <a:r>
              <a:rPr lang="en-US" altLang="ko-KR" sz="2400">
                <a:solidFill>
                  <a:prstClr val="black"/>
                </a:solidFill>
                <a:latin typeface="HY헤드라인M"/>
                <a:ea typeface="HY헤드라인M"/>
              </a:rPr>
              <a:t>4</a:t>
            </a:r>
            <a:r>
              <a:rPr kumimoji="0" lang="ko-KR" altLang="en-US" sz="24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분기 추진실적 </a:t>
            </a:r>
            <a:r>
              <a:rPr kumimoji="0" lang="en-US" altLang="ko-KR" sz="19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_ </a:t>
            </a:r>
            <a:r>
              <a:rPr kumimoji="0" lang="ko-KR" altLang="en-US" sz="19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진료인원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ko-KR" altLang="en-US" sz="1800" b="0" i="0" u="none" strike="noStrike" kern="1200" cap="none" spc="0" normalizeH="0" baseline="0">
                  <a:solidFill>
                    <a:prstClr val="black"/>
                  </a:solidFill>
                  <a:effectLst/>
                  <a:uLnTx/>
                  <a:uFillTx/>
                  <a:latin typeface="HY헤드라인M"/>
                  <a:ea typeface="HY헤드라인M"/>
                  <a:cs typeface="+mn-cs"/>
                </a:rPr>
                <a:t>진료인원</a:t>
              </a:r>
              <a:endParaRPr kumimoji="0" lang="ko-KR" altLang="en-US" sz="14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467544" y="4149079"/>
            <a:ext cx="3772453" cy="792089"/>
            <a:chOff x="539552" y="3054904"/>
            <a:chExt cx="3772453" cy="712019"/>
          </a:xfrm>
        </p:grpSpPr>
        <p:sp>
          <p:nvSpPr>
            <p:cNvPr id="42" name="직사각형 41"/>
            <p:cNvSpPr/>
            <p:nvPr/>
          </p:nvSpPr>
          <p:spPr>
            <a:xfrm>
              <a:off x="539552" y="3054904"/>
              <a:ext cx="864096" cy="30810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 i="0" u="none" strike="noStrike" kern="1200" cap="none" spc="0" normalizeH="0" baseline="0" dirty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(</a:t>
              </a:r>
              <a:r>
                <a:rPr kumimoji="0" lang="ko-KR" altLang="en-US" sz="1000" b="1" i="0" u="none" strike="noStrike" kern="1200" cap="none" spc="0" normalizeH="0" baseline="0" dirty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진료인원</a:t>
              </a:r>
              <a:r>
                <a:rPr kumimoji="0" lang="en-US" altLang="ko-KR" sz="1000" b="1" i="0" u="none" strike="noStrike" kern="1200" cap="none" spc="0" normalizeH="0" baseline="0" dirty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)</a:t>
              </a:r>
            </a:p>
            <a:p>
              <a:pPr marL="0" marR="0" lvl="0" indent="0" algn="ctr" defTabSz="914400" rtl="0" eaLnBrk="1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 dirty="0">
                  <a:solidFill>
                    <a:prstClr val="black"/>
                  </a:solidFill>
                  <a:latin typeface="맑은 고딕"/>
                  <a:ea typeface="맑은 고딕"/>
                </a:rPr>
                <a:t>290</a:t>
              </a:r>
              <a:r>
                <a:rPr kumimoji="0" lang="ko-KR" altLang="en-US" sz="1000" b="1" i="0" u="none" strike="noStrike" kern="1200" cap="none" spc="0" normalizeH="0" baseline="0" dirty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천명</a:t>
              </a: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1679021" y="3378549"/>
              <a:ext cx="676109" cy="2794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 dirty="0">
                  <a:solidFill>
                    <a:prstClr val="black"/>
                  </a:solidFill>
                  <a:latin typeface="맑은 고딕"/>
                  <a:ea typeface="맑은 고딕"/>
                </a:rPr>
                <a:t>211</a:t>
              </a:r>
              <a:r>
                <a:rPr kumimoji="0" lang="ko-KR" altLang="en-US" sz="1000" b="1" i="0" u="none" strike="noStrike" kern="1200" cap="none" spc="0" normalizeH="0" baseline="0" dirty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천명</a:t>
              </a: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2564243" y="3534253"/>
              <a:ext cx="676109" cy="2326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 dirty="0">
                  <a:solidFill>
                    <a:prstClr val="black"/>
                  </a:solidFill>
                  <a:latin typeface="맑은 고딕"/>
                  <a:ea typeface="맑은 고딕"/>
                </a:rPr>
                <a:t>182</a:t>
              </a:r>
              <a:r>
                <a:rPr kumimoji="0" lang="ko-KR" altLang="en-US" sz="1000" b="1" i="0" u="none" strike="noStrike" kern="1200" cap="none" spc="0" normalizeH="0" baseline="0" dirty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천명</a:t>
              </a: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635896" y="3251740"/>
              <a:ext cx="67610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 dirty="0">
                  <a:solidFill>
                    <a:prstClr val="black"/>
                  </a:solidFill>
                  <a:latin typeface="맑은 고딕"/>
                  <a:ea typeface="맑은 고딕"/>
                </a:rPr>
                <a:t>236</a:t>
              </a:r>
              <a:r>
                <a:rPr kumimoji="0" lang="ko-KR" altLang="en-US" sz="1000" b="1" i="0" u="none" strike="noStrike" kern="1200" cap="none" spc="0" normalizeH="0" baseline="0" dirty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천명</a:t>
              </a:r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4788024" y="4221088"/>
            <a:ext cx="3899191" cy="2026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○ 총 진료인원 </a:t>
            </a:r>
            <a:r>
              <a:rPr kumimoji="0" lang="en-US" altLang="ko-KR" sz="1400" b="0" i="0" u="none" strike="noStrike" kern="1200" cap="none" spc="0" normalizeH="0" baseline="0" dirty="0" smtClean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236,126</a:t>
            </a:r>
            <a:r>
              <a:rPr kumimoji="0" lang="ko-KR" altLang="en-US" sz="1400" b="0" i="0" u="none" strike="noStrike" kern="1200" cap="none" spc="0" normalizeH="0" baseline="0" dirty="0" smtClean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명</a:t>
            </a:r>
            <a:endParaRPr kumimoji="0" lang="ko-KR" altLang="en-US" sz="1400" b="0" i="0" u="none" strike="noStrike" kern="1200" cap="none" spc="0" normalizeH="0" baseline="0" dirty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- ’22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년도 계획 대비 </a:t>
            </a:r>
            <a:r>
              <a:rPr kumimoji="0" lang="en-US" altLang="ko-KR" sz="1200" b="0" i="0" u="none" strike="noStrike" kern="1200" cap="none" spc="0" normalizeH="0" baseline="0" dirty="0" smtClean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53,922</a:t>
            </a:r>
            <a:r>
              <a:rPr kumimoji="0" lang="ko-KR" altLang="en-US" sz="1200" b="0" i="0" u="none" strike="noStrike" kern="1200" cap="none" spc="0" normalizeH="0" baseline="0" dirty="0" smtClean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명 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증가</a:t>
            </a:r>
          </a:p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- ’22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년도 계획 대비 목표 달성도 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:129.6%</a:t>
            </a:r>
          </a:p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○ 입원</a:t>
            </a:r>
            <a:r>
              <a:rPr kumimoji="0" lang="en-US" altLang="ko-KR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외래</a:t>
            </a:r>
            <a:r>
              <a:rPr kumimoji="0" lang="en-US" altLang="ko-KR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장례식장 증가요인</a:t>
            </a:r>
          </a:p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- 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코로나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19(</a:t>
            </a:r>
            <a:r>
              <a:rPr kumimoji="0" lang="ko-KR" altLang="en-US" sz="1200" b="0" i="0" u="none" strike="noStrike" kern="1200" cap="none" spc="0" normalizeH="0" baseline="0" dirty="0" err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오미크론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) 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확산에 따른 환자 증가 및 재택</a:t>
            </a:r>
          </a:p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  치료 운영에 따른 환자 증가</a:t>
            </a:r>
          </a:p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○ 검진환자 감소요인</a:t>
            </a:r>
          </a:p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- 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코로나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19(</a:t>
            </a:r>
            <a:r>
              <a:rPr kumimoji="0" lang="ko-KR" altLang="en-US" sz="1200" b="0" i="0" u="none" strike="noStrike" kern="1200" cap="none" spc="0" normalizeH="0" baseline="0" dirty="0" err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오미크론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) 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확산에 따른 </a:t>
            </a:r>
            <a:r>
              <a:rPr kumimoji="0" lang="ko-KR" altLang="en-US" sz="1200" b="0" i="0" u="none" strike="noStrike" kern="1200" cap="none" spc="0" normalizeH="0" baseline="0" dirty="0" err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수검율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감소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876256" y="1268760"/>
            <a:ext cx="2071298" cy="210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(2022. 12. </a:t>
            </a:r>
            <a:r>
              <a:rPr kumimoji="0" lang="en-US" altLang="ko-KR" sz="1000" b="0" i="0" u="none" strike="noStrike" kern="1200" cap="none" spc="0" normalizeH="0" baseline="0" dirty="0" smtClean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31. </a:t>
            </a:r>
            <a:r>
              <a:rPr kumimoji="0" lang="ko-KR" altLang="en-US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기준</a:t>
            </a:r>
            <a:r>
              <a:rPr kumimoji="0" lang="en-US" altLang="ko-KR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단위 </a:t>
            </a:r>
            <a:r>
              <a:rPr kumimoji="0" lang="en-US" altLang="ko-KR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명</a:t>
            </a:r>
            <a:r>
              <a:rPr kumimoji="0" lang="en-US" altLang="ko-KR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%)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b="1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https://www.namwonmed.or.kr</a:t>
            </a:r>
            <a:endParaRPr kumimoji="0" lang="ko-KR" altLang="en-US" sz="1200" b="1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395536" y="3789040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600" b="1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연도별 진료인원 추이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4788024" y="3789040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600" b="1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진료인원 증감 요인</a:t>
            </a:r>
          </a:p>
        </p:txBody>
      </p:sp>
      <p:graphicFrame>
        <p:nvGraphicFramePr>
          <p:cNvPr id="60" name="차트 59"/>
          <p:cNvGraphicFramePr/>
          <p:nvPr>
            <p:extLst>
              <p:ext uri="{D42A27DB-BD31-4B8C-83A1-F6EECF244321}">
                <p14:modId xmlns:p14="http://schemas.microsoft.com/office/powerpoint/2010/main" val="871172515"/>
              </p:ext>
            </p:extLst>
          </p:nvPr>
        </p:nvGraphicFramePr>
        <p:xfrm>
          <a:off x="576260" y="4491835"/>
          <a:ext cx="3816424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2" name="자유형 61"/>
          <p:cNvSpPr/>
          <p:nvPr/>
        </p:nvSpPr>
        <p:spPr>
          <a:xfrm>
            <a:off x="637593" y="4528262"/>
            <a:ext cx="3477596" cy="584104"/>
          </a:xfrm>
          <a:custGeom>
            <a:avLst/>
            <a:gdLst>
              <a:gd name="connsiteX0" fmla="*/ -4443 w 3433189"/>
              <a:gd name="connsiteY0" fmla="*/ -118 h 419615"/>
              <a:gd name="connsiteX1" fmla="*/ 530123 w 3433189"/>
              <a:gd name="connsiteY1" fmla="*/ 106795 h 419615"/>
              <a:gd name="connsiteX2" fmla="*/ 1521500 w 3433189"/>
              <a:gd name="connsiteY2" fmla="*/ 378938 h 419615"/>
              <a:gd name="connsiteX3" fmla="*/ 2299051 w 3433189"/>
              <a:gd name="connsiteY3" fmla="*/ 378938 h 419615"/>
              <a:gd name="connsiteX4" fmla="*/ 3436219 w 3433189"/>
              <a:gd name="connsiteY4" fmla="*/ 9601 h 419615"/>
              <a:gd name="connsiteX0" fmla="*/ 0 w 3459712"/>
              <a:gd name="connsiteY0" fmla="*/ 0 h 571775"/>
              <a:gd name="connsiteX1" fmla="*/ 553616 w 3459712"/>
              <a:gd name="connsiteY1" fmla="*/ 259313 h 571775"/>
              <a:gd name="connsiteX2" fmla="*/ 1544993 w 3459712"/>
              <a:gd name="connsiteY2" fmla="*/ 531456 h 571775"/>
              <a:gd name="connsiteX3" fmla="*/ 2322544 w 3459712"/>
              <a:gd name="connsiteY3" fmla="*/ 531456 h 571775"/>
              <a:gd name="connsiteX4" fmla="*/ 3459712 w 3459712"/>
              <a:gd name="connsiteY4" fmla="*/ 162119 h 571775"/>
              <a:gd name="connsiteX0" fmla="*/ 0 w 3459712"/>
              <a:gd name="connsiteY0" fmla="*/ 11995 h 583770"/>
              <a:gd name="connsiteX1" fmla="*/ 553616 w 3459712"/>
              <a:gd name="connsiteY1" fmla="*/ 271308 h 583770"/>
              <a:gd name="connsiteX2" fmla="*/ 1544993 w 3459712"/>
              <a:gd name="connsiteY2" fmla="*/ 543451 h 583770"/>
              <a:gd name="connsiteX3" fmla="*/ 2322544 w 3459712"/>
              <a:gd name="connsiteY3" fmla="*/ 543451 h 583770"/>
              <a:gd name="connsiteX4" fmla="*/ 3459712 w 3459712"/>
              <a:gd name="connsiteY4" fmla="*/ 174114 h 583770"/>
              <a:gd name="connsiteX0" fmla="*/ 0 w 3459712"/>
              <a:gd name="connsiteY0" fmla="*/ 11676 h 592976"/>
              <a:gd name="connsiteX1" fmla="*/ 553616 w 3459712"/>
              <a:gd name="connsiteY1" fmla="*/ 280514 h 592976"/>
              <a:gd name="connsiteX2" fmla="*/ 1544993 w 3459712"/>
              <a:gd name="connsiteY2" fmla="*/ 552657 h 592976"/>
              <a:gd name="connsiteX3" fmla="*/ 2322544 w 3459712"/>
              <a:gd name="connsiteY3" fmla="*/ 552657 h 592976"/>
              <a:gd name="connsiteX4" fmla="*/ 3459712 w 3459712"/>
              <a:gd name="connsiteY4" fmla="*/ 183320 h 592976"/>
              <a:gd name="connsiteX0" fmla="*/ 0 w 3450187"/>
              <a:gd name="connsiteY0" fmla="*/ 11373 h 602198"/>
              <a:gd name="connsiteX1" fmla="*/ 544091 w 3450187"/>
              <a:gd name="connsiteY1" fmla="*/ 289736 h 602198"/>
              <a:gd name="connsiteX2" fmla="*/ 1535468 w 3450187"/>
              <a:gd name="connsiteY2" fmla="*/ 561879 h 602198"/>
              <a:gd name="connsiteX3" fmla="*/ 2313019 w 3450187"/>
              <a:gd name="connsiteY3" fmla="*/ 561879 h 602198"/>
              <a:gd name="connsiteX4" fmla="*/ 3450187 w 3450187"/>
              <a:gd name="connsiteY4" fmla="*/ 192542 h 602198"/>
              <a:gd name="connsiteX0" fmla="*/ 0 w 2906096"/>
              <a:gd name="connsiteY0" fmla="*/ 97194 h 409656"/>
              <a:gd name="connsiteX1" fmla="*/ 991377 w 2906096"/>
              <a:gd name="connsiteY1" fmla="*/ 369337 h 409656"/>
              <a:gd name="connsiteX2" fmla="*/ 1768928 w 2906096"/>
              <a:gd name="connsiteY2" fmla="*/ 369337 h 409656"/>
              <a:gd name="connsiteX3" fmla="*/ 2906096 w 2906096"/>
              <a:gd name="connsiteY3" fmla="*/ 0 h 409656"/>
              <a:gd name="connsiteX0" fmla="*/ 0 w 3477596"/>
              <a:gd name="connsiteY0" fmla="*/ 0 h 616431"/>
              <a:gd name="connsiteX1" fmla="*/ 1562877 w 3477596"/>
              <a:gd name="connsiteY1" fmla="*/ 557893 h 616431"/>
              <a:gd name="connsiteX2" fmla="*/ 2340428 w 3477596"/>
              <a:gd name="connsiteY2" fmla="*/ 557893 h 616431"/>
              <a:gd name="connsiteX3" fmla="*/ 3477596 w 3477596"/>
              <a:gd name="connsiteY3" fmla="*/ 188556 h 616431"/>
              <a:gd name="connsiteX0" fmla="*/ 0 w 3477596"/>
              <a:gd name="connsiteY0" fmla="*/ 0 h 584104"/>
              <a:gd name="connsiteX1" fmla="*/ 1362852 w 3477596"/>
              <a:gd name="connsiteY1" fmla="*/ 472168 h 584104"/>
              <a:gd name="connsiteX2" fmla="*/ 2340428 w 3477596"/>
              <a:gd name="connsiteY2" fmla="*/ 557893 h 584104"/>
              <a:gd name="connsiteX3" fmla="*/ 3477596 w 3477596"/>
              <a:gd name="connsiteY3" fmla="*/ 188556 h 58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596" h="584104">
                <a:moveTo>
                  <a:pt x="0" y="0"/>
                </a:moveTo>
                <a:cubicBezTo>
                  <a:pt x="255911" y="91751"/>
                  <a:pt x="972781" y="379186"/>
                  <a:pt x="1362852" y="472168"/>
                </a:cubicBezTo>
                <a:cubicBezTo>
                  <a:pt x="1752923" y="565150"/>
                  <a:pt x="2021308" y="619448"/>
                  <a:pt x="2340428" y="557893"/>
                </a:cubicBezTo>
                <a:cubicBezTo>
                  <a:pt x="2659548" y="496336"/>
                  <a:pt x="3288068" y="250112"/>
                  <a:pt x="3477596" y="188556"/>
                </a:cubicBezTo>
              </a:path>
            </a:pathLst>
          </a:custGeom>
          <a:noFill/>
          <a:ln>
            <a:solidFill>
              <a:srgbClr val="FF0000"/>
            </a:solidFill>
            <a:prstDash val="sysDash"/>
            <a:tailEnd type="triangle" w="lg" len="med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644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10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63973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800" b="1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4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지역별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진료인원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90253"/>
            <a:ext cx="2376264" cy="288032"/>
            <a:chOff x="395536" y="1124744"/>
            <a:chExt cx="2376264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21925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진료인원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2" name="직사각형 41"/>
          <p:cNvSpPr/>
          <p:nvPr/>
        </p:nvSpPr>
        <p:spPr>
          <a:xfrm>
            <a:off x="4917552" y="4375296"/>
            <a:ext cx="3896402" cy="10699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/>
                </a:solidFill>
              </a:rPr>
              <a:t>○ 총 </a:t>
            </a:r>
            <a:r>
              <a:rPr lang="ko-KR" altLang="en-US" sz="1400" dirty="0" smtClean="0">
                <a:solidFill>
                  <a:schemeClr val="tx1"/>
                </a:solidFill>
              </a:rPr>
              <a:t>진료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</a:rPr>
              <a:t>지역별</a:t>
            </a:r>
            <a:r>
              <a:rPr lang="en-US" altLang="ko-KR" sz="1400" dirty="0" smtClean="0">
                <a:solidFill>
                  <a:schemeClr val="tx1"/>
                </a:solidFill>
              </a:rPr>
              <a:t>)</a:t>
            </a:r>
            <a:r>
              <a:rPr lang="ko-KR" altLang="en-US" sz="1400" dirty="0" smtClean="0">
                <a:solidFill>
                  <a:schemeClr val="tx1"/>
                </a:solidFill>
              </a:rPr>
              <a:t>인원 </a:t>
            </a:r>
            <a:r>
              <a:rPr lang="en-US" altLang="ko-KR" sz="1400" dirty="0" smtClean="0">
                <a:solidFill>
                  <a:schemeClr val="tx1"/>
                </a:solidFill>
              </a:rPr>
              <a:t>206,974</a:t>
            </a:r>
            <a:r>
              <a:rPr lang="ko-KR" altLang="en-US" sz="1400" dirty="0" smtClean="0">
                <a:solidFill>
                  <a:schemeClr val="tx1"/>
                </a:solidFill>
              </a:rPr>
              <a:t>명</a:t>
            </a:r>
            <a:endParaRPr lang="en-US" altLang="ko-KR" sz="1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- </a:t>
            </a:r>
            <a:r>
              <a:rPr lang="en-US" altLang="ko-KR" sz="1200" dirty="0">
                <a:solidFill>
                  <a:schemeClr val="tx1"/>
                </a:solidFill>
              </a:rPr>
              <a:t>’21</a:t>
            </a:r>
            <a:r>
              <a:rPr lang="ko-KR" altLang="en-US" sz="1200" dirty="0">
                <a:solidFill>
                  <a:schemeClr val="tx1"/>
                </a:solidFill>
              </a:rPr>
              <a:t>년도 대비 </a:t>
            </a:r>
            <a:r>
              <a:rPr lang="ko-KR" altLang="en-US" sz="1200" dirty="0" err="1">
                <a:solidFill>
                  <a:schemeClr val="tx1"/>
                </a:solidFill>
              </a:rPr>
              <a:t>진료인원</a:t>
            </a:r>
            <a:r>
              <a:rPr lang="ko-KR" altLang="en-US" sz="1200" dirty="0">
                <a:solidFill>
                  <a:schemeClr val="tx1"/>
                </a:solidFill>
              </a:rPr>
              <a:t>  </a:t>
            </a:r>
            <a:r>
              <a:rPr lang="en-US" altLang="ko-KR" sz="1200" dirty="0">
                <a:solidFill>
                  <a:schemeClr val="tx1"/>
                </a:solidFill>
              </a:rPr>
              <a:t>: </a:t>
            </a:r>
            <a:r>
              <a:rPr lang="en-US" altLang="ko-KR" sz="1200" dirty="0" smtClean="0">
                <a:solidFill>
                  <a:schemeClr val="tx1"/>
                </a:solidFill>
              </a:rPr>
              <a:t>36.4% </a:t>
            </a:r>
            <a:r>
              <a:rPr lang="ko-KR" altLang="en-US" sz="1200" dirty="0">
                <a:solidFill>
                  <a:schemeClr val="tx1"/>
                </a:solidFill>
              </a:rPr>
              <a:t>증가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  </a:t>
            </a:r>
            <a:r>
              <a:rPr lang="en-US" altLang="ko-KR" sz="1200" dirty="0">
                <a:solidFill>
                  <a:schemeClr val="tx1"/>
                </a:solidFill>
              </a:rPr>
              <a:t>- </a:t>
            </a:r>
            <a:r>
              <a:rPr lang="en-US" altLang="ko-KR" sz="1200" dirty="0" smtClean="0">
                <a:solidFill>
                  <a:schemeClr val="tx1"/>
                </a:solidFill>
              </a:rPr>
              <a:t>’21</a:t>
            </a:r>
            <a:r>
              <a:rPr lang="ko-KR" altLang="en-US" sz="1200" dirty="0" smtClean="0">
                <a:solidFill>
                  <a:schemeClr val="tx1"/>
                </a:solidFill>
              </a:rPr>
              <a:t>년도 대비 </a:t>
            </a:r>
            <a:r>
              <a:rPr lang="en-US" altLang="ko-KR" sz="1200" dirty="0" smtClean="0">
                <a:solidFill>
                  <a:schemeClr val="tx1"/>
                </a:solidFill>
              </a:rPr>
              <a:t>55,256</a:t>
            </a:r>
            <a:r>
              <a:rPr lang="ko-KR" altLang="en-US" sz="1200" dirty="0" smtClean="0">
                <a:solidFill>
                  <a:schemeClr val="tx1"/>
                </a:solidFill>
              </a:rPr>
              <a:t>명 증가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  </a:t>
            </a:r>
          </a:p>
        </p:txBody>
      </p:sp>
      <p:graphicFrame>
        <p:nvGraphicFramePr>
          <p:cNvPr id="45" name="차트 44"/>
          <p:cNvGraphicFramePr>
            <a:graphicFrameLocks/>
          </p:cNvGraphicFramePr>
          <p:nvPr>
            <p:extLst/>
          </p:nvPr>
        </p:nvGraphicFramePr>
        <p:xfrm>
          <a:off x="5036260" y="1124743"/>
          <a:ext cx="3780482" cy="244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2" name="차트 31"/>
          <p:cNvGraphicFramePr>
            <a:graphicFrameLocks/>
          </p:cNvGraphicFramePr>
          <p:nvPr>
            <p:extLst/>
          </p:nvPr>
        </p:nvGraphicFramePr>
        <p:xfrm>
          <a:off x="4816109" y="1113241"/>
          <a:ext cx="4087129" cy="241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2843808" y="1242384"/>
            <a:ext cx="1968920" cy="210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(2022. 12. 31.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직사각형 42"/>
          <p:cNvSpPr/>
          <p:nvPr/>
        </p:nvSpPr>
        <p:spPr>
          <a:xfrm>
            <a:off x="4993290" y="1028353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지역별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917552" y="4005064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지역별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54" name="차트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722014"/>
              </p:ext>
            </p:extLst>
          </p:nvPr>
        </p:nvGraphicFramePr>
        <p:xfrm>
          <a:off x="6804248" y="1323922"/>
          <a:ext cx="2012494" cy="2609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825081"/>
              </p:ext>
            </p:extLst>
          </p:nvPr>
        </p:nvGraphicFramePr>
        <p:xfrm>
          <a:off x="319376" y="1450629"/>
          <a:ext cx="4392490" cy="4718577"/>
        </p:xfrm>
        <a:graphic>
          <a:graphicData uri="http://schemas.openxmlformats.org/drawingml/2006/table">
            <a:tbl>
              <a:tblPr/>
              <a:tblGrid>
                <a:gridCol w="508208">
                  <a:extLst>
                    <a:ext uri="{9D8B030D-6E8A-4147-A177-3AD203B41FA5}">
                      <a16:colId xmlns="" xmlns:a16="http://schemas.microsoft.com/office/drawing/2014/main" val="3575903053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347046545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4045595856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3212466808"/>
                    </a:ext>
                  </a:extLst>
                </a:gridCol>
                <a:gridCol w="931954">
                  <a:extLst>
                    <a:ext uri="{9D8B030D-6E8A-4147-A177-3AD203B41FA5}">
                      <a16:colId xmlns="" xmlns:a16="http://schemas.microsoft.com/office/drawing/2014/main" val="963132653"/>
                    </a:ext>
                  </a:extLst>
                </a:gridCol>
              </a:tblGrid>
              <a:tr h="236243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22.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12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월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21.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12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월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증감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3413327"/>
                  </a:ext>
                </a:extLst>
              </a:tr>
              <a:tr h="22996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206,974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151,718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55,256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8472448"/>
                  </a:ext>
                </a:extLst>
              </a:tr>
              <a:tr h="236243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입원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소계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23,013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21,796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1,217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05250277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남원시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14,078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2,485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11,593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27299731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임실군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985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773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15730729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순창군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795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826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구례군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591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74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곡성군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577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694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01162528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장수군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1,116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405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711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함양군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128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106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4,743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17,078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12,335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48822753"/>
                  </a:ext>
                </a:extLst>
              </a:tr>
              <a:tr h="236243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외래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소계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183,961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129,922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54,039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59160658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남원시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129,982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93,464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36,518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89326964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임실군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3,369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2,446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923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12448152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순창군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4,415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3,242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1,173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구례군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4,185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3,739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446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곡성군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4,435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4,307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128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장수군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9,307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5,569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3,738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690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821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131</a:t>
                      </a: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  <a:cs typeface="+mn-cs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27,578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16,334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11,244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39179222"/>
                  </a:ext>
                </a:extLst>
              </a:tr>
            </a:tbl>
          </a:graphicData>
        </a:graphic>
      </p:graphicFrame>
      <p:graphicFrame>
        <p:nvGraphicFramePr>
          <p:cNvPr id="47" name="차트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7405402"/>
              </p:ext>
            </p:extLst>
          </p:nvPr>
        </p:nvGraphicFramePr>
        <p:xfrm>
          <a:off x="4644008" y="1340768"/>
          <a:ext cx="2520000" cy="25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5" name="차트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1398704"/>
              </p:ext>
            </p:extLst>
          </p:nvPr>
        </p:nvGraphicFramePr>
        <p:xfrm>
          <a:off x="6660232" y="1340768"/>
          <a:ext cx="252000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6" name="차트 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622116"/>
              </p:ext>
            </p:extLst>
          </p:nvPr>
        </p:nvGraphicFramePr>
        <p:xfrm>
          <a:off x="4903374" y="1452076"/>
          <a:ext cx="2116898" cy="2352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34" name="차트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6431255"/>
              </p:ext>
            </p:extLst>
          </p:nvPr>
        </p:nvGraphicFramePr>
        <p:xfrm>
          <a:off x="4814397" y="1351744"/>
          <a:ext cx="2052750" cy="2537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46" name="차트 4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5597639"/>
              </p:ext>
            </p:extLst>
          </p:nvPr>
        </p:nvGraphicFramePr>
        <p:xfrm>
          <a:off x="6999314" y="1353864"/>
          <a:ext cx="2037182" cy="2579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404292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11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42370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진료수익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90253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진료수익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6660232" y="1268760"/>
            <a:ext cx="2287322" cy="2185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(2022. </a:t>
            </a:r>
            <a:r>
              <a:rPr lang="en-US" altLang="ko-KR" sz="1000" dirty="0" smtClean="0">
                <a:solidFill>
                  <a:schemeClr val="tx1"/>
                </a:solidFill>
              </a:rPr>
              <a:t>12. 31.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, %)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29" name="직사각형 28"/>
          <p:cNvSpPr/>
          <p:nvPr/>
        </p:nvSpPr>
        <p:spPr>
          <a:xfrm>
            <a:off x="4849274" y="3807026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b="1" dirty="0" err="1" smtClean="0">
                <a:solidFill>
                  <a:schemeClr val="tx1"/>
                </a:solidFill>
              </a:rPr>
              <a:t>진료수익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84778" y="3807026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진료수익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746788"/>
              </p:ext>
            </p:extLst>
          </p:nvPr>
        </p:nvGraphicFramePr>
        <p:xfrm>
          <a:off x="323528" y="1483065"/>
          <a:ext cx="8496943" cy="2128266"/>
        </p:xfrm>
        <a:graphic>
          <a:graphicData uri="http://schemas.openxmlformats.org/drawingml/2006/table">
            <a:tbl>
              <a:tblPr/>
              <a:tblGrid>
                <a:gridCol w="1213849">
                  <a:extLst>
                    <a:ext uri="{9D8B030D-6E8A-4147-A177-3AD203B41FA5}">
                      <a16:colId xmlns:a16="http://schemas.microsoft.com/office/drawing/2014/main" xmlns="" val="3762305947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xmlns="" val="1178942848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xmlns="" val="31379883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xmlns="" val="102600699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xmlns="" val="183019270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xmlns="" val="31846274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xmlns="" val="1294195926"/>
                    </a:ext>
                  </a:extLst>
                </a:gridCol>
              </a:tblGrid>
              <a:tr h="289825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년도 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en-US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달성도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2224915"/>
                  </a:ext>
                </a:extLst>
              </a:tr>
              <a:tr h="864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22. 12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21. 12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전년동기대비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8355561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26,418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25,218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19,868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5,350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95.5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126.9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754027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입원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8,204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7,372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7,277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89.9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101.3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0431878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외래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14,439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14,027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9,316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4,711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97.1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150.6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2182890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2,093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2,234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2,132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dirty="0">
                          <a:latin typeface="+mn-lt"/>
                        </a:rPr>
                        <a:t>102</a:t>
                      </a:r>
                      <a:endParaRPr lang="en-US" altLang="ko-KR" sz="1100" dirty="0">
                        <a:effectLst/>
                        <a:latin typeface="+mn-lt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106.7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104.8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43490783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장례식장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1,682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1,585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1,143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442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94.2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138.7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89734364"/>
                  </a:ext>
                </a:extLst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4860032" y="4221088"/>
            <a:ext cx="3960440" cy="2060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○ 총 </a:t>
            </a:r>
            <a:r>
              <a:rPr kumimoji="0" lang="ko-KR" altLang="en-US" sz="1400" b="0" i="0" u="none" strike="noStrike" kern="1200" cap="none" spc="0" normalizeH="0" baseline="0" dirty="0" smtClean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진료수익 </a:t>
            </a:r>
            <a:r>
              <a:rPr kumimoji="0" lang="en-US" altLang="ko-KR" sz="1400" b="0" i="0" u="none" strike="noStrike" kern="1200" cap="none" spc="0" normalizeH="0" baseline="0" dirty="0" smtClean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25,218</a:t>
            </a: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백만원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- ’22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년도 계획 대비 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5,350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백만원 증가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- ’22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년도 계획 대비 목표 달성도 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126.9</a:t>
            </a:r>
            <a:r>
              <a:rPr kumimoji="0" lang="en-US" altLang="ko-KR" sz="1200" b="0" i="0" u="none" strike="noStrike" kern="1200" cap="none" spc="0" normalizeH="0" baseline="0" dirty="0" smtClean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%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en-US" altLang="ko-KR" sz="1200" b="0" i="0" u="none" strike="noStrike" kern="1200" cap="none" spc="0" normalizeH="0" baseline="0" dirty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○ 외래</a:t>
            </a:r>
            <a:r>
              <a:rPr kumimoji="0" lang="en-US" altLang="ko-KR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입원</a:t>
            </a:r>
            <a:r>
              <a:rPr kumimoji="0" lang="en-US" altLang="ko-KR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장례식장 </a:t>
            </a:r>
            <a:r>
              <a:rPr kumimoji="0" lang="ko-KR" altLang="en-US" sz="1400" b="0" i="0" u="none" strike="noStrike" kern="1200" cap="none" spc="0" normalizeH="0" baseline="0" dirty="0" err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증가요인</a:t>
            </a:r>
            <a:endParaRPr kumimoji="0" lang="ko-KR" altLang="en-US" sz="1400" b="0" i="0" u="none" strike="noStrike" kern="1200" cap="none" spc="0" normalizeH="0" baseline="0" dirty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- 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코로나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19(</a:t>
            </a:r>
            <a:r>
              <a:rPr kumimoji="0" lang="ko-KR" altLang="en-US" sz="1200" b="0" i="0" u="none" strike="noStrike" kern="1200" cap="none" spc="0" normalizeH="0" baseline="0" dirty="0" err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오미크론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) 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확산에 따른 사망자 </a:t>
            </a:r>
            <a:r>
              <a:rPr kumimoji="0" lang="ko-KR" altLang="en-US" sz="1200" b="0" i="0" u="none" strike="noStrike" kern="1200" cap="none" spc="0" normalizeH="0" baseline="0" dirty="0" smtClean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증가</a:t>
            </a:r>
            <a:endParaRPr kumimoji="0" lang="en-US" altLang="ko-KR" sz="1200" b="0" i="0" u="none" strike="noStrike" kern="1200" cap="none" spc="0" normalizeH="0" baseline="0" dirty="0" smtClean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79286" y="4293096"/>
            <a:ext cx="53633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539552" y="4293096"/>
            <a:ext cx="536330" cy="221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846107" y="4609031"/>
            <a:ext cx="536330" cy="221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graphicFrame>
        <p:nvGraphicFramePr>
          <p:cNvPr id="43" name="차트 42"/>
          <p:cNvGraphicFramePr/>
          <p:nvPr/>
        </p:nvGraphicFramePr>
        <p:xfrm>
          <a:off x="251520" y="4437112"/>
          <a:ext cx="4176464" cy="1844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자유형 43"/>
          <p:cNvSpPr/>
          <p:nvPr/>
        </p:nvSpPr>
        <p:spPr>
          <a:xfrm>
            <a:off x="539552" y="4581128"/>
            <a:ext cx="3789296" cy="571303"/>
          </a:xfrm>
          <a:custGeom>
            <a:avLst/>
            <a:gdLst>
              <a:gd name="connsiteX0" fmla="*/ -3657 w 3611787"/>
              <a:gd name="connsiteY0" fmla="*/ 18827 h 503037"/>
              <a:gd name="connsiteX1" fmla="*/ 948842 w 3611787"/>
              <a:gd name="connsiteY1" fmla="*/ 320128 h 503037"/>
              <a:gd name="connsiteX2" fmla="*/ 2309557 w 3611787"/>
              <a:gd name="connsiteY2" fmla="*/ 495077 h 503037"/>
              <a:gd name="connsiteX3" fmla="*/ 3456444 w 3611787"/>
              <a:gd name="connsiteY3" fmla="*/ 67424 h 503037"/>
              <a:gd name="connsiteX4" fmla="*/ 3611954 w 3611787"/>
              <a:gd name="connsiteY4" fmla="*/ -611 h 50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1787" h="503037">
                <a:moveTo>
                  <a:pt x="-3657" y="18827"/>
                </a:moveTo>
                <a:cubicBezTo>
                  <a:pt x="155092" y="69044"/>
                  <a:pt x="563306" y="240753"/>
                  <a:pt x="948842" y="320128"/>
                </a:cubicBezTo>
                <a:cubicBezTo>
                  <a:pt x="1334378" y="399503"/>
                  <a:pt x="1891623" y="537195"/>
                  <a:pt x="2309557" y="495077"/>
                </a:cubicBezTo>
                <a:cubicBezTo>
                  <a:pt x="2727490" y="452960"/>
                  <a:pt x="3239378" y="150039"/>
                  <a:pt x="3456444" y="67424"/>
                </a:cubicBezTo>
                <a:cubicBezTo>
                  <a:pt x="3673510" y="-15190"/>
                  <a:pt x="3586036" y="10728"/>
                  <a:pt x="3611954" y="-611"/>
                </a:cubicBezTo>
              </a:path>
            </a:pathLst>
          </a:custGeom>
          <a:noFill/>
          <a:ln>
            <a:solidFill>
              <a:srgbClr val="FF0000"/>
            </a:solidFill>
            <a:prstDash val="sysDash"/>
            <a:tailEnd type="triangle" w="lg" len="med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grpSp>
        <p:nvGrpSpPr>
          <p:cNvPr id="45" name="그룹 44"/>
          <p:cNvGrpSpPr/>
          <p:nvPr/>
        </p:nvGrpSpPr>
        <p:grpSpPr>
          <a:xfrm>
            <a:off x="559234" y="4164695"/>
            <a:ext cx="3652726" cy="848481"/>
            <a:chOff x="631242" y="3211766"/>
            <a:chExt cx="3536747" cy="686996"/>
          </a:xfrm>
        </p:grpSpPr>
        <p:sp>
          <p:nvSpPr>
            <p:cNvPr id="46" name="직사각형 45"/>
            <p:cNvSpPr/>
            <p:nvPr/>
          </p:nvSpPr>
          <p:spPr>
            <a:xfrm>
              <a:off x="631242" y="3211766"/>
              <a:ext cx="864096" cy="28733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 i="0" u="none" strike="noStrike" kern="1200" cap="none" spc="0" normalizeH="0" baseline="0" dirty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(</a:t>
              </a:r>
              <a:r>
                <a:rPr kumimoji="0" lang="ko-KR" altLang="en-US" sz="1000" b="1" i="0" u="none" strike="noStrike" kern="1200" cap="none" spc="0" normalizeH="0" baseline="0" dirty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진료수익</a:t>
              </a:r>
              <a:r>
                <a:rPr kumimoji="0" lang="en-US" altLang="ko-KR" sz="1000" b="1" i="0" u="none" strike="noStrike" kern="1200" cap="none" spc="0" normalizeH="0" baseline="0" dirty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)</a:t>
              </a:r>
            </a:p>
            <a:p>
              <a:pPr marL="0" marR="0" lvl="0" indent="0" algn="ctr" defTabSz="914400" rtl="0" eaLnBrk="1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 dirty="0">
                  <a:solidFill>
                    <a:prstClr val="black"/>
                  </a:solidFill>
                  <a:latin typeface="맑은 고딕"/>
                  <a:ea typeface="맑은 고딕"/>
                </a:rPr>
                <a:t>319</a:t>
              </a:r>
              <a:r>
                <a:rPr kumimoji="0" lang="ko-KR" altLang="en-US" sz="1000" b="1" dirty="0">
                  <a:solidFill>
                    <a:prstClr val="black"/>
                  </a:solidFill>
                  <a:latin typeface="맑은 고딕"/>
                  <a:ea typeface="맑은 고딕"/>
                </a:rPr>
                <a:t>억</a:t>
              </a:r>
              <a:endParaRPr kumimoji="0" lang="ko-KR" altLang="en-US" sz="1000" b="1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1679021" y="3502705"/>
              <a:ext cx="676109" cy="2794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 i="0" u="none" strike="noStrike" kern="1200" cap="none" spc="0" normalizeH="0" baseline="0" dirty="0">
                  <a:solidFill>
                    <a:srgbClr val="000000"/>
                  </a:solidFill>
                  <a:latin typeface="맑은 고딕"/>
                  <a:ea typeface="맑은 고딕"/>
                </a:rPr>
                <a:t>246</a:t>
              </a:r>
              <a:r>
                <a:rPr kumimoji="0" lang="ko-KR" altLang="en-US" sz="1000" b="1" dirty="0">
                  <a:solidFill>
                    <a:prstClr val="black"/>
                  </a:solidFill>
                  <a:latin typeface="맑은 고딕"/>
                  <a:ea typeface="맑은 고딕"/>
                </a:rPr>
                <a:t>억</a:t>
              </a:r>
              <a:endParaRPr kumimoji="0" lang="ko-KR" altLang="en-US" sz="1000" b="1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564243" y="3666092"/>
              <a:ext cx="676109" cy="2326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 dirty="0">
                  <a:solidFill>
                    <a:prstClr val="black"/>
                  </a:solidFill>
                  <a:latin typeface="맑은 고딕"/>
                  <a:ea typeface="맑은 고딕"/>
                </a:rPr>
                <a:t>199</a:t>
              </a:r>
              <a:r>
                <a:rPr kumimoji="0" lang="ko-KR" altLang="en-US" sz="1000" b="1" dirty="0">
                  <a:solidFill>
                    <a:prstClr val="black"/>
                  </a:solidFill>
                  <a:latin typeface="맑은 고딕"/>
                  <a:ea typeface="맑은 고딕"/>
                </a:rPr>
                <a:t>억</a:t>
              </a:r>
              <a:endParaRPr kumimoji="0" lang="ko-KR" altLang="en-US" sz="1000" b="1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491880" y="3377517"/>
              <a:ext cx="67610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>
                  <a:solidFill>
                    <a:prstClr val="black"/>
                  </a:solidFill>
                  <a:latin typeface="맑은 고딕"/>
                  <a:ea typeface="맑은 고딕"/>
                </a:rPr>
                <a:t>252</a:t>
              </a:r>
              <a:r>
                <a:rPr kumimoji="0" lang="ko-KR" altLang="en-US" sz="1000" b="1">
                  <a:solidFill>
                    <a:prstClr val="black"/>
                  </a:solidFill>
                  <a:latin typeface="맑은 고딕"/>
                  <a:ea typeface="맑은 고딕"/>
                </a:rPr>
                <a:t>억</a:t>
              </a:r>
              <a:endParaRPr kumimoji="0" lang="ko-KR" altLang="en-US" sz="1000" b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787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12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35170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총괄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총괄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070531"/>
              </p:ext>
            </p:extLst>
          </p:nvPr>
        </p:nvGraphicFramePr>
        <p:xfrm>
          <a:off x="352602" y="1545322"/>
          <a:ext cx="8424000" cy="1811670"/>
        </p:xfrm>
        <a:graphic>
          <a:graphicData uri="http://schemas.openxmlformats.org/drawingml/2006/table">
            <a:tbl>
              <a:tblPr/>
              <a:tblGrid>
                <a:gridCol w="2106000">
                  <a:extLst>
                    <a:ext uri="{9D8B030D-6E8A-4147-A177-3AD203B41FA5}">
                      <a16:colId xmlns:a16="http://schemas.microsoft.com/office/drawing/2014/main" xmlns="" val="404108851"/>
                    </a:ext>
                  </a:extLst>
                </a:gridCol>
                <a:gridCol w="2106000">
                  <a:extLst>
                    <a:ext uri="{9D8B030D-6E8A-4147-A177-3AD203B41FA5}">
                      <a16:colId xmlns:a16="http://schemas.microsoft.com/office/drawing/2014/main" xmlns="" val="2058034297"/>
                    </a:ext>
                  </a:extLst>
                </a:gridCol>
                <a:gridCol w="2106000">
                  <a:extLst>
                    <a:ext uri="{9D8B030D-6E8A-4147-A177-3AD203B41FA5}">
                      <a16:colId xmlns:a16="http://schemas.microsoft.com/office/drawing/2014/main" xmlns="" val="3790455928"/>
                    </a:ext>
                  </a:extLst>
                </a:gridCol>
                <a:gridCol w="2106000">
                  <a:extLst>
                    <a:ext uri="{9D8B030D-6E8A-4147-A177-3AD203B41FA5}">
                      <a16:colId xmlns:a16="http://schemas.microsoft.com/office/drawing/2014/main" xmlns="" val="217301698"/>
                    </a:ext>
                  </a:extLst>
                </a:gridCol>
              </a:tblGrid>
              <a:tr h="6038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완료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부진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10406315"/>
                  </a:ext>
                </a:extLst>
              </a:tr>
              <a:tr h="6038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성과지표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87652403"/>
                  </a:ext>
                </a:extLst>
              </a:tr>
              <a:tr h="6038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구성비율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100.0%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76.2%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23.8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17211648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25925" y="1310571"/>
            <a:ext cx="1318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지표</a:t>
            </a:r>
            <a:r>
              <a:rPr lang="en-US" altLang="ko-KR" sz="1000" dirty="0" smtClean="0"/>
              <a:t>, %)</a:t>
            </a:r>
            <a:endParaRPr lang="ko-KR" altLang="en-US" sz="1000" dirty="0"/>
          </a:p>
        </p:txBody>
      </p:sp>
      <p:graphicFrame>
        <p:nvGraphicFramePr>
          <p:cNvPr id="35" name="차트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8168906"/>
              </p:ext>
            </p:extLst>
          </p:nvPr>
        </p:nvGraphicFramePr>
        <p:xfrm>
          <a:off x="1036764" y="3501008"/>
          <a:ext cx="784514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8263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13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783748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추진 실적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추진 실적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897390"/>
              </p:ext>
            </p:extLst>
          </p:nvPr>
        </p:nvGraphicFramePr>
        <p:xfrm>
          <a:off x="262937" y="1344960"/>
          <a:ext cx="8553809" cy="4883556"/>
        </p:xfrm>
        <a:graphic>
          <a:graphicData uri="http://schemas.openxmlformats.org/drawingml/2006/table">
            <a:tbl>
              <a:tblPr/>
              <a:tblGrid>
                <a:gridCol w="348623">
                  <a:extLst>
                    <a:ext uri="{9D8B030D-6E8A-4147-A177-3AD203B41FA5}">
                      <a16:colId xmlns:a16="http://schemas.microsoft.com/office/drawing/2014/main" xmlns="" val="120305586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356338182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3025315995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390493516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53568927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350241934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66819691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467992727"/>
                    </a:ext>
                  </a:extLst>
                </a:gridCol>
                <a:gridCol w="1076394">
                  <a:extLst>
                    <a:ext uri="{9D8B030D-6E8A-4147-A177-3AD203B41FA5}">
                      <a16:colId xmlns:a16="http://schemas.microsoft.com/office/drawing/2014/main" xmlns="" val="222063342"/>
                    </a:ext>
                  </a:extLst>
                </a:gridCol>
              </a:tblGrid>
              <a:tr h="45234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’22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년도 목표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4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분기 실적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달성도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추진성과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</a:rPr>
                        <a:t>미진사유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8774300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약제과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약제급여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적정성 평가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처방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건당 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약품목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수 감소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(1%)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3.46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품목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3.92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품목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86.7%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-17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코로나환자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처방에</a:t>
                      </a:r>
                      <a:endParaRPr lang="en-US" altLang="ko-KR" sz="900" kern="0" spc="-17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따라 </a:t>
                      </a:r>
                      <a:r>
                        <a:rPr lang="ko-KR" altLang="en-US" sz="900" kern="0" spc="-17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약품목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수 증가</a:t>
                      </a:r>
                      <a:endParaRPr lang="ko-KR" altLang="en-US" sz="900" kern="0" spc="-1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5996021"/>
                  </a:ext>
                </a:extLst>
              </a:tr>
              <a:tr h="38897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간호과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간호 역량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직무교육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900" kern="0" spc="-16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프리셉터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양성교육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워크숍을 통한 역량 강화</a:t>
                      </a:r>
                      <a:endParaRPr lang="ko-KR" altLang="en-US" sz="900" kern="0" spc="-16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106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160.6%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928423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영상의학실</a:t>
                      </a:r>
                      <a:endParaRPr lang="ko-KR" altLang="en-US" sz="900" spc="-15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chemeClr val="tx1"/>
                          </a:solidFill>
                          <a:effectLst/>
                        </a:rPr>
                        <a:t> 고가 의료장비 효율성 향상</a:t>
                      </a: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 ’21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년 대비 고가의료장비 검사 건수 증가</a:t>
                      </a: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(2%)</a:t>
                      </a:r>
                      <a:endParaRPr lang="ko-KR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17,273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건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21,366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건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123.7%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완료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10193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chemeClr val="tx1"/>
                          </a:solidFill>
                          <a:effectLst/>
                        </a:rPr>
                        <a:t>물리치료실</a:t>
                      </a:r>
                      <a:endParaRPr lang="ko-KR" altLang="en-US" sz="900" spc="-15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미수행 처방 관리</a:t>
                      </a:r>
                      <a:endParaRPr lang="ko-KR" altLang="en-US" sz="900" spc="-150" dirty="0"/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입원 및 외래환자 물리치료 및 작업치료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관리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96%(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99.1%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103.2%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/>
                        <a:t>완료</a:t>
                      </a: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8913118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진단검사실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신속</a:t>
                      </a:r>
                      <a:r>
                        <a:rPr lang="en-US" altLang="ko-KR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정확한 검사결과 확보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 검사 소요시간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(TAT)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충족율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관리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99.2%(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충족율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99.3%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100.1%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/>
                        <a:t>완료</a:t>
                      </a: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5651766"/>
                  </a:ext>
                </a:extLst>
              </a:tr>
              <a:tr h="424639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sz="900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기획계</a:t>
                      </a:r>
                      <a:endParaRPr 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chemeClr val="tx1"/>
                          </a:solidFill>
                          <a:effectLst/>
                        </a:rPr>
                        <a:t>만족도 향상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외부고객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·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내부고객 만족도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10" dirty="0" smtClean="0">
                          <a:solidFill>
                            <a:schemeClr val="tx1"/>
                          </a:solidFill>
                          <a:effectLst/>
                        </a:rPr>
                        <a:t>외부고객 </a:t>
                      </a:r>
                      <a:r>
                        <a:rPr lang="en-US" altLang="ko-KR" sz="900" kern="0" spc="-110" dirty="0" smtClean="0">
                          <a:solidFill>
                            <a:schemeClr val="tx1"/>
                          </a:solidFill>
                          <a:effectLst/>
                        </a:rPr>
                        <a:t>: 84.9</a:t>
                      </a:r>
                      <a:r>
                        <a:rPr lang="ko-KR" altLang="en-US" sz="900" kern="0" spc="-110" dirty="0" smtClean="0">
                          <a:solidFill>
                            <a:schemeClr val="tx1"/>
                          </a:solidFill>
                          <a:effectLst/>
                        </a:rPr>
                        <a:t>점</a:t>
                      </a:r>
                      <a:endParaRPr lang="en-US" altLang="ko-KR" sz="900" kern="0" spc="-11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10" dirty="0" smtClean="0">
                          <a:solidFill>
                            <a:schemeClr val="tx1"/>
                          </a:solidFill>
                          <a:effectLst/>
                        </a:rPr>
                        <a:t>내부고객 </a:t>
                      </a:r>
                      <a:r>
                        <a:rPr lang="en-US" altLang="ko-KR" sz="900" kern="0" spc="-110" dirty="0" smtClean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r>
                        <a:rPr lang="en-US" altLang="ko-KR" sz="900" kern="0" spc="-110" baseline="0" dirty="0" smtClean="0">
                          <a:solidFill>
                            <a:schemeClr val="tx1"/>
                          </a:solidFill>
                          <a:effectLst/>
                        </a:rPr>
                        <a:t> 73.8</a:t>
                      </a:r>
                      <a:r>
                        <a:rPr lang="ko-KR" altLang="en-US" sz="900" kern="0" spc="-110" baseline="0" dirty="0" smtClean="0">
                          <a:solidFill>
                            <a:schemeClr val="tx1"/>
                          </a:solidFill>
                          <a:effectLst/>
                        </a:rPr>
                        <a:t>점</a:t>
                      </a:r>
                      <a:endParaRPr lang="ko-KR" altLang="en-US" sz="900" kern="0" spc="-11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chemeClr val="tx1"/>
                          </a:solidFill>
                          <a:effectLst/>
                        </a:rPr>
                        <a:t>외부고객 </a:t>
                      </a:r>
                      <a:r>
                        <a:rPr lang="en-US" altLang="ko-KR" sz="900" kern="0" spc="-150" dirty="0" smtClean="0">
                          <a:solidFill>
                            <a:schemeClr val="tx1"/>
                          </a:solidFill>
                          <a:effectLst/>
                        </a:rPr>
                        <a:t>: 81.3</a:t>
                      </a:r>
                      <a:r>
                        <a:rPr lang="ko-KR" altLang="en-US" sz="900" kern="0" spc="-150" dirty="0" smtClean="0">
                          <a:solidFill>
                            <a:schemeClr val="tx1"/>
                          </a:solidFill>
                          <a:effectLst/>
                        </a:rPr>
                        <a:t>점</a:t>
                      </a:r>
                      <a:endParaRPr lang="en-US" altLang="ko-KR" sz="900" kern="0" spc="-15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chemeClr val="tx1"/>
                          </a:solidFill>
                          <a:effectLst/>
                        </a:rPr>
                        <a:t>내부고객 </a:t>
                      </a:r>
                      <a:r>
                        <a:rPr lang="en-US" altLang="ko-KR" sz="900" kern="0" spc="-150" dirty="0" smtClean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r>
                        <a:rPr lang="en-US" altLang="ko-KR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 76.4</a:t>
                      </a:r>
                      <a:r>
                        <a:rPr lang="ko-KR" altLang="en-US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점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95.8%</a:t>
                      </a:r>
                    </a:p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128.6%</a:t>
                      </a:r>
                      <a:endParaRPr lang="ko-KR" altLang="en-US" sz="9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부진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• 내부만족도 목표 달성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48510325"/>
                  </a:ext>
                </a:extLst>
              </a:tr>
              <a:tr h="37003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심혈관센터</a:t>
                      </a:r>
                      <a:r>
                        <a:rPr lang="ko-KR" altLang="en-US" sz="900" kern="0" spc="-150" dirty="0" smtClean="0">
                          <a:solidFill>
                            <a:schemeClr val="tx1"/>
                          </a:solidFill>
                          <a:effectLst/>
                        </a:rPr>
                        <a:t> 활성화</a:t>
                      </a: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심혈관센터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 수익증대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1,292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1,034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80.0%</a:t>
                      </a: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부진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-15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심혈관센터</a:t>
                      </a:r>
                      <a:r>
                        <a:rPr lang="ko-KR" altLang="en-US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 의사 퇴직</a:t>
                      </a:r>
                      <a:endParaRPr lang="en-US" altLang="ko-KR" sz="900" kern="0" spc="-15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  - 2022.11.30.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7831777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총무계</a:t>
                      </a:r>
                      <a:endParaRPr 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임직원 역량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의료기관 </a:t>
                      </a:r>
                      <a:r>
                        <a:rPr lang="ko-KR" altLang="en-US" sz="900" kern="0" spc="-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인증필수</a:t>
                      </a:r>
                      <a:r>
                        <a:rPr lang="ko-KR" altLang="en-US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등 </a:t>
                      </a:r>
                      <a:r>
                        <a:rPr lang="en-US" altLang="ko-KR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r>
                        <a:rPr lang="ko-KR" altLang="en-US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개 교육</a:t>
                      </a:r>
                      <a:endParaRPr lang="ko-KR" altLang="en-US" sz="900" kern="0" spc="-5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6,625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7,974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120.4%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8671388"/>
                  </a:ext>
                </a:extLst>
              </a:tr>
              <a:tr h="3686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경리계</a:t>
                      </a:r>
                      <a:endParaRPr 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공동구매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공동구매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절감액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360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409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113.6%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8545363"/>
                  </a:ext>
                </a:extLst>
              </a:tr>
              <a:tr h="3632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-150" dirty="0" err="1" smtClean="0">
                          <a:solidFill>
                            <a:schemeClr val="tx1"/>
                          </a:solidFill>
                        </a:rPr>
                        <a:t>시설계</a:t>
                      </a:r>
                      <a:endParaRPr lang="ko-KR" altLang="en-US" sz="900" spc="-15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spc="-150" dirty="0" smtClean="0"/>
                        <a:t>시설</a:t>
                      </a:r>
                      <a:r>
                        <a:rPr lang="en-US" altLang="ko-KR" sz="900" spc="-150" dirty="0" smtClean="0"/>
                        <a:t>·</a:t>
                      </a:r>
                      <a:r>
                        <a:rPr lang="ko-KR" altLang="en-US" sz="900" spc="-150" dirty="0" smtClean="0"/>
                        <a:t>장비 현대화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/>
                        <a:t> 보조금 </a:t>
                      </a:r>
                      <a:r>
                        <a:rPr lang="ko-KR" altLang="en-US" sz="900" dirty="0" err="1" smtClean="0"/>
                        <a:t>집행율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100%</a:t>
                      </a:r>
                      <a:endParaRPr lang="ko-KR" altLang="en-US" sz="900" spc="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5,508</a:t>
                      </a:r>
                      <a:r>
                        <a:rPr lang="ko-KR" altLang="en-US" sz="900" spc="0" baseline="0" dirty="0" smtClean="0"/>
                        <a:t>백만원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63.4%</a:t>
                      </a:r>
                      <a:endParaRPr lang="ko-KR" altLang="en-US" sz="900" spc="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/>
                        <a:t>부진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spc="0" dirty="0" smtClean="0"/>
                        <a:t>사업 진행 중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4393814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spc="-150" dirty="0" err="1" smtClean="0">
                          <a:solidFill>
                            <a:schemeClr val="tx1"/>
                          </a:solidFill>
                        </a:rPr>
                        <a:t>관리계</a:t>
                      </a:r>
                      <a:endParaRPr lang="ko-KR" altLang="en-US" sz="900" spc="-15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spc="-150" dirty="0" smtClean="0"/>
                        <a:t> </a:t>
                      </a:r>
                      <a:r>
                        <a:rPr lang="ko-KR" altLang="en-US" sz="900" spc="-150" dirty="0" smtClean="0"/>
                        <a:t>신재생에너지 활용을 통한</a:t>
                      </a:r>
                      <a:endParaRPr lang="en-US" altLang="ko-KR" sz="900" spc="-150" dirty="0" smtClean="0"/>
                    </a:p>
                    <a:p>
                      <a:r>
                        <a:rPr lang="ko-KR" altLang="en-US" sz="900" spc="-150" dirty="0" smtClean="0"/>
                        <a:t> 에너지 절약</a:t>
                      </a:r>
                      <a:endParaRPr lang="ko-KR" altLang="en-US" sz="900" spc="-150" dirty="0"/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spc="-150" dirty="0" smtClean="0"/>
                        <a:t>  </a:t>
                      </a:r>
                      <a:r>
                        <a:rPr lang="ko-KR" altLang="en-US" sz="900" spc="-150" dirty="0" err="1" smtClean="0"/>
                        <a:t>예산절감액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spc="0" baseline="0" dirty="0" smtClean="0"/>
                        <a:t>194</a:t>
                      </a:r>
                      <a:r>
                        <a:rPr lang="ko-KR" altLang="en-US" sz="900" spc="0" baseline="0" dirty="0" smtClean="0"/>
                        <a:t>백만원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218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112.4%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9239058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cxnSp>
        <p:nvCxnSpPr>
          <p:cNvPr id="28" name="직선 연결선 27"/>
          <p:cNvCxnSpPr/>
          <p:nvPr/>
        </p:nvCxnSpPr>
        <p:spPr>
          <a:xfrm>
            <a:off x="269849" y="1782341"/>
            <a:ext cx="8553809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1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14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Ⅱ.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추진 실적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추진 실적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735335"/>
              </p:ext>
            </p:extLst>
          </p:nvPr>
        </p:nvGraphicFramePr>
        <p:xfrm>
          <a:off x="250825" y="1344961"/>
          <a:ext cx="8553809" cy="4877494"/>
        </p:xfrm>
        <a:graphic>
          <a:graphicData uri="http://schemas.openxmlformats.org/drawingml/2006/table">
            <a:tbl>
              <a:tblPr/>
              <a:tblGrid>
                <a:gridCol w="348623">
                  <a:extLst>
                    <a:ext uri="{9D8B030D-6E8A-4147-A177-3AD203B41FA5}">
                      <a16:colId xmlns:a16="http://schemas.microsoft.com/office/drawing/2014/main" xmlns="" val="120305586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356338182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3025315995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3904935163"/>
                    </a:ext>
                  </a:extLst>
                </a:gridCol>
                <a:gridCol w="876208">
                  <a:extLst>
                    <a:ext uri="{9D8B030D-6E8A-4147-A177-3AD203B41FA5}">
                      <a16:colId xmlns:a16="http://schemas.microsoft.com/office/drawing/2014/main" xmlns="" val="253568927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3502419346"/>
                    </a:ext>
                  </a:extLst>
                </a:gridCol>
                <a:gridCol w="635960">
                  <a:extLst>
                    <a:ext uri="{9D8B030D-6E8A-4147-A177-3AD203B41FA5}">
                      <a16:colId xmlns:a16="http://schemas.microsoft.com/office/drawing/2014/main" xmlns="" val="266819691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467992727"/>
                    </a:ext>
                  </a:extLst>
                </a:gridCol>
                <a:gridCol w="1076394">
                  <a:extLst>
                    <a:ext uri="{9D8B030D-6E8A-4147-A177-3AD203B41FA5}">
                      <a16:colId xmlns:a16="http://schemas.microsoft.com/office/drawing/2014/main" xmlns="" val="222063342"/>
                    </a:ext>
                  </a:extLst>
                </a:gridCol>
              </a:tblGrid>
              <a:tr h="43222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’22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년도 목표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4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분기 실적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달성도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</a:rPr>
                        <a:t>지표성과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</a:rPr>
                        <a:t>미진사유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8774300"/>
                  </a:ext>
                </a:extLst>
              </a:tr>
              <a:tr h="4521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원무계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개인미수금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회수율 제고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개인미수금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회수율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96.0%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97.2%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101.3%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5996021"/>
                  </a:ext>
                </a:extLst>
              </a:tr>
              <a:tr h="4578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심사계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진료비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진료비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심사기준 제공 등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보험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급여 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0.5% 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이하</a:t>
                      </a:r>
                      <a:endParaRPr lang="en-US" altLang="ko-KR" sz="900" kern="0" spc="-16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0" baseline="0" dirty="0" smtClean="0">
                          <a:solidFill>
                            <a:srgbClr val="000000"/>
                          </a:solidFill>
                          <a:effectLst/>
                        </a:rPr>
                        <a:t>자보 </a:t>
                      </a:r>
                      <a:r>
                        <a:rPr lang="en-US" altLang="ko-KR" sz="900" kern="0" spc="-10" baseline="0" dirty="0" smtClean="0">
                          <a:solidFill>
                            <a:srgbClr val="000000"/>
                          </a:solidFill>
                          <a:effectLst/>
                        </a:rPr>
                        <a:t>2.8% </a:t>
                      </a:r>
                      <a:r>
                        <a:rPr lang="ko-KR" altLang="en-US" sz="900" kern="0" spc="-1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이하</a:t>
                      </a:r>
                      <a:endParaRPr lang="ko-KR" altLang="en-US" sz="900" kern="0" spc="-1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0.3%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1.3%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166.7%</a:t>
                      </a:r>
                    </a:p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1.3%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-17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9284236"/>
                  </a:ext>
                </a:extLst>
              </a:tr>
              <a:tr h="45951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영양계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환자안전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활동 증대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환자안전 보고 및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개선활동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24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25</a:t>
                      </a:r>
                      <a:r>
                        <a:rPr lang="ko-KR" altLang="en-US" sz="900" spc="0" baseline="0" dirty="0" smtClean="0"/>
                        <a:t>회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104.1%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10193"/>
                  </a:ext>
                </a:extLst>
              </a:tr>
              <a:tr h="46650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부대사업계</a:t>
                      </a:r>
                      <a:endParaRPr 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고객욕구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충족을 위한</a:t>
                      </a:r>
                      <a:endParaRPr lang="en-US" altLang="ko-KR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활동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홍보 강화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, 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장례환경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개선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, 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고객만족 등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개선활동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18</a:t>
                      </a:r>
                      <a:r>
                        <a:rPr lang="ko-KR" altLang="en-US" sz="900" spc="0" baseline="0" dirty="0" smtClean="0"/>
                        <a:t>건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94.7%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-1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음식품목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개발 추진중 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8913118"/>
                  </a:ext>
                </a:extLst>
              </a:tr>
              <a:tr h="42482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-300" dirty="0" smtClean="0">
                          <a:solidFill>
                            <a:schemeClr val="tx1"/>
                          </a:solidFill>
                          <a:effectLst/>
                        </a:rPr>
                        <a:t>건강증진센터</a:t>
                      </a:r>
                      <a:endParaRPr lang="ko-KR" altLang="en-US" sz="900" spc="-30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건강증진센터 활성화</a:t>
                      </a:r>
                      <a:endParaRPr lang="ko-KR" altLang="en-US" sz="900" spc="-150" dirty="0"/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건강검진 수익 증대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2,100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2,235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106.4%</a:t>
                      </a:r>
                      <a:endParaRPr lang="ko-KR" altLang="en-US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kern="0" spc="-20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5651766"/>
                  </a:ext>
                </a:extLst>
              </a:tr>
              <a:tr h="5278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-300" baseline="0" dirty="0" smtClean="0">
                          <a:solidFill>
                            <a:schemeClr val="tx1"/>
                          </a:solidFill>
                          <a:effectLst/>
                        </a:rPr>
                        <a:t>응급의료센터</a:t>
                      </a:r>
                      <a:endParaRPr lang="ko-KR" altLang="en-US" sz="900" spc="-3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 평가</a:t>
                      </a:r>
                      <a:endParaRPr lang="en-US" altLang="ko-KR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등급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유지</a:t>
                      </a:r>
                      <a:endParaRPr lang="ko-KR" altLang="en-US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응급의료기관평과 결과 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등급 지표 관리</a:t>
                      </a:r>
                      <a:endParaRPr lang="en-US" altLang="ko-KR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di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응급의료에관한법률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일부개정에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따른 사전점검 실시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B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등급 유지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B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등급 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100%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-20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48510325"/>
                  </a:ext>
                </a:extLst>
              </a:tr>
              <a:tr h="3849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감염병센터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위기관리체계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교육인원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950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1,700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178.9%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 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교육횟수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: 45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spc="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7831777"/>
                  </a:ext>
                </a:extLst>
              </a:tr>
              <a:tr h="44368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적정관리계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안전한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병원문화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조성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환자안전문화 정착 및 확산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등 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112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116.7%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8671388"/>
                  </a:ext>
                </a:extLst>
              </a:tr>
              <a:tr h="4430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진료협력계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진료 의뢰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·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회송 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진료의뢰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·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회송 실적 보고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100.0%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8545363"/>
                  </a:ext>
                </a:extLst>
              </a:tr>
              <a:tr h="3849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공공의료계</a:t>
                      </a:r>
                      <a:endParaRPr 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공공보건의료사업 활성화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지역책임의료기관 역할 강화 등 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27,645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spc="0" baseline="0" dirty="0" smtClean="0"/>
                        <a:t>27,653</a:t>
                      </a:r>
                      <a:r>
                        <a:rPr lang="ko-KR" altLang="en-US" sz="900" spc="0" baseline="0" dirty="0" smtClean="0"/>
                        <a:t>명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spc="0" baseline="0" dirty="0" smtClean="0"/>
                        <a:t>100.0%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o-KR" altLang="en-US" sz="900" spc="-25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4393814"/>
                  </a:ext>
                </a:extLst>
              </a:tr>
            </a:tbl>
          </a:graphicData>
        </a:graphic>
      </p:graphicFrame>
      <p:cxnSp>
        <p:nvCxnSpPr>
          <p:cNvPr id="33" name="직선 연결선 32"/>
          <p:cNvCxnSpPr/>
          <p:nvPr/>
        </p:nvCxnSpPr>
        <p:spPr>
          <a:xfrm>
            <a:off x="251520" y="1762558"/>
            <a:ext cx="8553809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79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6693734" cy="1595520"/>
              <a:chOff x="1396024" y="2631104"/>
              <a:chExt cx="6693734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078" y="3111483"/>
                <a:ext cx="612068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</a:t>
                </a: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</a:t>
                </a:r>
                <a:r>
                  <a:rPr kumimoji="1" lang="en-US" altLang="ko-KR" sz="3200" b="1" dirty="0" smtClean="0">
                    <a:solidFill>
                      <a:schemeClr val="tx1"/>
                    </a:solidFill>
                    <a:ea typeface="HY헤드라인M" pitchFamily="18" charset="-127"/>
                  </a:rPr>
                  <a:t>Ⅲ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2023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년도</a:t>
                </a:r>
                <a:endParaRPr kumimoji="1" lang="en-US" altLang="ko-KR" sz="3200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    </a:t>
                </a:r>
                <a:r>
                  <a:rPr kumimoji="1" lang="en-US" altLang="ko-KR" sz="5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1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주요업무 추진계획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15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7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971600" y="825954"/>
              <a:ext cx="4032448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16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783748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</a:t>
            </a:r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주요업무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추진계획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추진 계획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395070"/>
              </p:ext>
            </p:extLst>
          </p:nvPr>
        </p:nvGraphicFramePr>
        <p:xfrm>
          <a:off x="262937" y="1344961"/>
          <a:ext cx="8553809" cy="4997743"/>
        </p:xfrm>
        <a:graphic>
          <a:graphicData uri="http://schemas.openxmlformats.org/drawingml/2006/table">
            <a:tbl>
              <a:tblPr/>
              <a:tblGrid>
                <a:gridCol w="348623">
                  <a:extLst>
                    <a:ext uri="{9D8B030D-6E8A-4147-A177-3AD203B41FA5}">
                      <a16:colId xmlns:a16="http://schemas.microsoft.com/office/drawing/2014/main" xmlns="" val="120305586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356338182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3025315995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xmlns="" val="3904935163"/>
                    </a:ext>
                  </a:extLst>
                </a:gridCol>
                <a:gridCol w="1724466">
                  <a:extLst>
                    <a:ext uri="{9D8B030D-6E8A-4147-A177-3AD203B41FA5}">
                      <a16:colId xmlns:a16="http://schemas.microsoft.com/office/drawing/2014/main" xmlns="" val="2535689270"/>
                    </a:ext>
                  </a:extLst>
                </a:gridCol>
              </a:tblGrid>
              <a:tr h="34301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’23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년도 목표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8774300"/>
                  </a:ext>
                </a:extLst>
              </a:tr>
              <a:tr h="38511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약제과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약제급여 적정성 평가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처방 건당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약품목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수 감소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3.46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품목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5996021"/>
                  </a:ext>
                </a:extLst>
              </a:tr>
              <a:tr h="38511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간호과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간호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간병 통합서비스 병동 운영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간호간병통합서비스 제공</a:t>
                      </a:r>
                      <a:r>
                        <a:rPr lang="ko-KR" altLang="en-US" sz="1000" kern="0" spc="0" dirty="0">
                          <a:solidFill>
                            <a:srgbClr val="FFFFFF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24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병상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9284236"/>
                  </a:ext>
                </a:extLst>
              </a:tr>
              <a:tr h="38511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영상의학실</a:t>
                      </a:r>
                      <a:endParaRPr lang="ko-KR" altLang="en-US" sz="900" spc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고가 의료장비 효율성 향상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고가 의료장비 검사 건수 증가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2%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10193"/>
                  </a:ext>
                </a:extLst>
              </a:tr>
              <a:tr h="38511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물리치료실</a:t>
                      </a:r>
                      <a:endParaRPr lang="ko-KR" altLang="en-US" sz="900" spc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미수행 처방관리 강화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입원 및 외래 물리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작업치료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수행율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향상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96%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8913118"/>
                  </a:ext>
                </a:extLst>
              </a:tr>
              <a:tr h="38511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진단검사실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정확한 검사결과 확보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검사 소요시간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(TAT)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충족율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향상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99.2%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5651766"/>
                  </a:ext>
                </a:extLst>
              </a:tr>
              <a:tr h="385112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기획계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평가 내실화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평가 상위 등급 유지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운영평가 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A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’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등급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경영평가 ‘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’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등급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A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등급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가등급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48510325"/>
                  </a:ext>
                </a:extLst>
              </a:tr>
              <a:tr h="3851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사회적가치 실현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장애인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의무교용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사회적약자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생산품 구미비율 준수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13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명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511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지역주민과 소통하는 홍보활동 강화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지역주민과 소통 강화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100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회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7831777"/>
                  </a:ext>
                </a:extLst>
              </a:tr>
              <a:tr h="38511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총무계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「참여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협력적 노사관계」로 파트너십 구축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참여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협력적 노사 관계 유지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2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회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8671388"/>
                  </a:ext>
                </a:extLst>
              </a:tr>
              <a:tr h="38511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경리계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비용절감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공동구매 등 비용절감 향상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1,620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백만원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8545363"/>
                  </a:ext>
                </a:extLst>
              </a:tr>
              <a:tr h="38511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err="1" smtClean="0">
                          <a:solidFill>
                            <a:schemeClr val="tx1"/>
                          </a:solidFill>
                        </a:rPr>
                        <a:t>시설계</a:t>
                      </a:r>
                      <a:endParaRPr lang="ko-KR" altLang="en-US" sz="900" spc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공공산후조리원 건립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지리산권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공공산후조리원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건립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위수탁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계약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4393814"/>
                  </a:ext>
                </a:extLst>
              </a:tr>
              <a:tr h="38511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spc="0" dirty="0" err="1" smtClean="0">
                          <a:solidFill>
                            <a:schemeClr val="tx1"/>
                          </a:solidFill>
                        </a:rPr>
                        <a:t>관리계</a:t>
                      </a:r>
                      <a:endParaRPr lang="ko-KR" altLang="en-US" sz="900" spc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에너지 절감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효율화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‘탄소중립’ 친환경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신재생에너지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확대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태양광 설치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9239058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cxnSp>
        <p:nvCxnSpPr>
          <p:cNvPr id="28" name="직선 연결선 27"/>
          <p:cNvCxnSpPr/>
          <p:nvPr/>
        </p:nvCxnSpPr>
        <p:spPr>
          <a:xfrm>
            <a:off x="269849" y="1700808"/>
            <a:ext cx="8553809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68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971600" y="825954"/>
              <a:ext cx="4032448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17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2023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주요업무 추진계획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509476"/>
              </p:ext>
            </p:extLst>
          </p:nvPr>
        </p:nvGraphicFramePr>
        <p:xfrm>
          <a:off x="250825" y="1344963"/>
          <a:ext cx="8553809" cy="4997823"/>
        </p:xfrm>
        <a:graphic>
          <a:graphicData uri="http://schemas.openxmlformats.org/drawingml/2006/table">
            <a:tbl>
              <a:tblPr/>
              <a:tblGrid>
                <a:gridCol w="348623">
                  <a:extLst>
                    <a:ext uri="{9D8B030D-6E8A-4147-A177-3AD203B41FA5}">
                      <a16:colId xmlns:a16="http://schemas.microsoft.com/office/drawing/2014/main" xmlns="" val="1203055863"/>
                    </a:ext>
                  </a:extLst>
                </a:gridCol>
                <a:gridCol w="1020224">
                  <a:extLst>
                    <a:ext uri="{9D8B030D-6E8A-4147-A177-3AD203B41FA5}">
                      <a16:colId xmlns:a16="http://schemas.microsoft.com/office/drawing/2014/main" xmlns="" val="356338182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3025315995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xmlns="" val="3904935163"/>
                    </a:ext>
                  </a:extLst>
                </a:gridCol>
                <a:gridCol w="1712354">
                  <a:extLst>
                    <a:ext uri="{9D8B030D-6E8A-4147-A177-3AD203B41FA5}">
                      <a16:colId xmlns:a16="http://schemas.microsoft.com/office/drawing/2014/main" xmlns="" val="2535689270"/>
                    </a:ext>
                  </a:extLst>
                </a:gridCol>
              </a:tblGrid>
              <a:tr h="3577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’23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년도 목표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8774300"/>
                  </a:ext>
                </a:extLst>
              </a:tr>
              <a:tr h="34002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원무계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예방접종실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 인프라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예방접종 인원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400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5996021"/>
                  </a:ext>
                </a:extLst>
              </a:tr>
              <a:tr h="3878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심사계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적정성 평가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평가 상위 등급 달성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2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등급 이상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9284236"/>
                  </a:ext>
                </a:extLst>
              </a:tr>
              <a:tr h="3878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영양계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치료식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 입원환자 영양관리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치료식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 영양관리 건수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1,000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10193"/>
                  </a:ext>
                </a:extLst>
              </a:tr>
              <a:tr h="3878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진료협력계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진료의뢰∙회송 서비스 강화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진료의뢰∙회송 실적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460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8913118"/>
                  </a:ext>
                </a:extLst>
              </a:tr>
              <a:tr h="3878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부대사업계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적극적 홍보 강화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대면 홍보 확대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50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5651766"/>
                  </a:ext>
                </a:extLst>
              </a:tr>
              <a:tr h="3878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건강증진센터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건강증진센터 활성화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건강검진 수익증대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2,100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백만원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48510325"/>
                  </a:ext>
                </a:extLst>
              </a:tr>
              <a:tr h="3878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응급의료센터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응급의료기관 평가 강화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평가 상위 등급 달성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B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등급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7831777"/>
                  </a:ext>
                </a:extLst>
              </a:tr>
              <a:tr h="3878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감염병센터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감염예방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관리 교육 강화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감염예방 교육 인원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1,000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8671388"/>
                  </a:ext>
                </a:extLst>
              </a:tr>
              <a:tr h="3878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적정관리계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의료 질 및 환자안전 향상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표준진료지침 개발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갱신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)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건수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2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8545363"/>
                  </a:ext>
                </a:extLst>
              </a:tr>
              <a:tr h="38787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공공의료계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필수공공보건의료 제공 체계 확충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공공보건의료서비 사업 인원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17,151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4393814"/>
                  </a:ext>
                </a:extLst>
              </a:tr>
              <a:tr h="3878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공공보건의료제도 기반 강화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직역책임의료기관 사업 인원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2,345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78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전북형 보호자 없는 안심병원 운영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공동간병 서비스 제공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20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병상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33" name="직선 연결선 32"/>
          <p:cNvCxnSpPr/>
          <p:nvPr/>
        </p:nvCxnSpPr>
        <p:spPr>
          <a:xfrm>
            <a:off x="251520" y="1700808"/>
            <a:ext cx="8553809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66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18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약제급여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적정성 평가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6"/>
            <a:ext cx="8635600" cy="1099640"/>
            <a:chOff x="275826" y="3970004"/>
            <a:chExt cx="8545076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처방 건당 </a:t>
              </a:r>
              <a:r>
                <a:rPr kumimoji="1" lang="ko-KR" altLang="en-US" sz="1500" dirty="0" err="1" smtClean="0">
                  <a:latin typeface="+mj-lt"/>
                </a:rPr>
                <a:t>약품목</a:t>
              </a:r>
              <a:r>
                <a:rPr kumimoji="1" lang="ko-KR" altLang="en-US" sz="1500" dirty="0" smtClean="0">
                  <a:latin typeface="+mj-lt"/>
                </a:rPr>
                <a:t> 수 감소로 약품 상호작용 위험 감소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처방 건당 </a:t>
              </a:r>
              <a:r>
                <a:rPr kumimoji="1" lang="ko-KR" altLang="en-US" sz="1500" dirty="0" err="1"/>
                <a:t>약품목</a:t>
              </a:r>
              <a:r>
                <a:rPr kumimoji="1" lang="ko-KR" altLang="en-US" sz="1500" dirty="0"/>
                <a:t> 수 </a:t>
              </a:r>
              <a:r>
                <a:rPr kumimoji="1" lang="ko-KR" altLang="en-US" sz="1500" dirty="0" smtClean="0"/>
                <a:t>감소로 환자 진료비 감소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처방 건당 </a:t>
              </a:r>
              <a:r>
                <a:rPr kumimoji="1" lang="ko-KR" altLang="en-US" sz="1600" b="1" dirty="0" err="1" smtClean="0">
                  <a:latin typeface="+mj-lt"/>
                </a:rPr>
                <a:t>약품목</a:t>
              </a:r>
              <a:r>
                <a:rPr kumimoji="1" lang="ko-KR" altLang="en-US" sz="1600" b="1" dirty="0" smtClean="0">
                  <a:latin typeface="+mj-lt"/>
                </a:rPr>
                <a:t> 수 </a:t>
              </a:r>
              <a:r>
                <a:rPr kumimoji="1" lang="ko-KR" altLang="en-US" sz="1600" b="1" dirty="0" smtClean="0">
                  <a:latin typeface="+mj-lt"/>
                </a:rPr>
                <a:t>감소</a:t>
              </a:r>
              <a:r>
                <a:rPr kumimoji="1" lang="en-US" altLang="ko-KR" sz="1600" b="1" dirty="0" smtClean="0">
                  <a:latin typeface="+mj-lt"/>
                </a:rPr>
                <a:t>(1%)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err="1" smtClean="0"/>
                <a:t>약제급여</a:t>
              </a:r>
              <a:r>
                <a:rPr kumimoji="1" lang="ko-KR" altLang="en-US" sz="1600" b="1" dirty="0" smtClean="0"/>
                <a:t> 적정성 평가 항목인 처방 건당 </a:t>
              </a:r>
              <a:r>
                <a:rPr kumimoji="1" lang="ko-KR" altLang="en-US" sz="1600" b="1" dirty="0" err="1" smtClean="0"/>
                <a:t>약품목</a:t>
              </a:r>
              <a:r>
                <a:rPr kumimoji="1" lang="ko-KR" altLang="en-US" sz="1600" b="1" dirty="0" smtClean="0"/>
                <a:t> 수 개선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49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건강보험심사평가원 </a:t>
              </a:r>
              <a:r>
                <a:rPr kumimoji="1" lang="ko-KR" altLang="en-US" sz="1500" dirty="0" err="1" smtClean="0">
                  <a:latin typeface="+mj-lt"/>
                </a:rPr>
                <a:t>약제급여</a:t>
              </a:r>
              <a:r>
                <a:rPr kumimoji="1" lang="ko-KR" altLang="en-US" sz="1500" dirty="0" smtClean="0">
                  <a:latin typeface="+mj-lt"/>
                </a:rPr>
                <a:t> 적정성 평가 항목 </a:t>
              </a:r>
              <a:r>
                <a:rPr kumimoji="1" lang="ko-KR" altLang="en-US" sz="1500" dirty="0" err="1" smtClean="0">
                  <a:latin typeface="+mj-lt"/>
                </a:rPr>
                <a:t>진료과</a:t>
              </a:r>
              <a:r>
                <a:rPr kumimoji="1" lang="ko-KR" altLang="en-US" sz="1500" dirty="0" smtClean="0">
                  <a:latin typeface="+mj-lt"/>
                </a:rPr>
                <a:t> 안내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ko-KR" altLang="en-US" sz="1500" dirty="0" smtClean="0"/>
                <a:t>처방 건당 </a:t>
              </a:r>
              <a:r>
                <a:rPr kumimoji="1" lang="ko-KR" altLang="en-US" sz="1500" dirty="0" err="1" smtClean="0"/>
                <a:t>약품목</a:t>
              </a:r>
              <a:r>
                <a:rPr kumimoji="1" lang="ko-KR" altLang="en-US" sz="1500" dirty="0" smtClean="0"/>
                <a:t> 수 분기별 평가 결과 </a:t>
              </a:r>
              <a:r>
                <a:rPr kumimoji="1" lang="ko-KR" altLang="en-US" sz="1500" dirty="0" err="1" smtClean="0"/>
                <a:t>진료과</a:t>
              </a:r>
              <a:r>
                <a:rPr kumimoji="1" lang="ko-KR" altLang="en-US" sz="1500" dirty="0" smtClean="0"/>
                <a:t> 안내</a:t>
              </a:r>
              <a:endParaRPr kumimoji="1" lang="en-US" altLang="ko-KR" sz="15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복합 질환 환자에 대한 해당 </a:t>
              </a:r>
              <a:r>
                <a:rPr kumimoji="1" lang="ko-KR" altLang="en-US" sz="1500" dirty="0" err="1" smtClean="0"/>
                <a:t>진료과</a:t>
              </a:r>
              <a:r>
                <a:rPr kumimoji="1" lang="ko-KR" altLang="en-US" sz="1500" dirty="0" smtClean="0"/>
                <a:t> 각각 진료 안내</a:t>
              </a:r>
              <a:endParaRPr kumimoji="1" lang="en-US" altLang="ko-KR" sz="15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pSp>
        <p:nvGrpSpPr>
          <p:cNvPr id="40" name="그룹 39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4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4" name="직선 연결선 43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>
              <a:endCxn id="4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9" name="그림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sp>
        <p:nvSpPr>
          <p:cNvPr id="50" name="직사각형 49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약제과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2680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19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간호부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835292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간호업무 일상 점검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6"/>
            <a:ext cx="8635600" cy="1099640"/>
            <a:chOff x="275826" y="3970004"/>
            <a:chExt cx="8545076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환자안전 및 간호서비스 질 향상</a:t>
              </a:r>
              <a:endParaRPr kumimoji="1" lang="en-US" altLang="ko-KR" sz="1500" dirty="0">
                <a:solidFill>
                  <a:prstClr val="black"/>
                </a:solidFill>
              </a:endParaRP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</a:t>
              </a:r>
              <a:r>
                <a:rPr kumimoji="1" lang="en-US" altLang="ko-KR" sz="1500" dirty="0" smtClean="0">
                  <a:solidFill>
                    <a:prstClr val="black"/>
                  </a:solidFill>
                </a:rPr>
                <a:t>4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주기 </a:t>
              </a:r>
              <a:r>
                <a:rPr kumimoji="1" lang="ko-KR" altLang="en-US" sz="1500" dirty="0" err="1" smtClean="0">
                  <a:solidFill>
                    <a:prstClr val="black"/>
                  </a:solidFill>
                </a:rPr>
                <a:t>급성기병원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 인증 성공적 획득</a:t>
              </a:r>
              <a:endParaRPr kumimoji="1" lang="en-US" altLang="ko-KR" sz="1500" spc="-150" dirty="0">
                <a:solidFill>
                  <a:prstClr val="black"/>
                </a:solidFill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err="1" smtClean="0">
                  <a:latin typeface="+mj-lt"/>
                </a:rPr>
                <a:t>라운딩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36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endParaRPr kumimoji="1" lang="en-US" altLang="ko-KR" sz="1600" b="1" dirty="0" smtClean="0">
                <a:latin typeface="+mj-lt"/>
              </a:endParaRP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발로 뛰는 간호부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일상적으로 필수 간호업무 점검</a:t>
              </a:r>
              <a:endParaRPr kumimoji="1" lang="en-US" altLang="ko-KR" sz="1600" b="1" spc="-90" dirty="0">
                <a:solidFill>
                  <a:prstClr val="black"/>
                </a:solidFill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49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간호부장 현장 </a:t>
              </a:r>
              <a:r>
                <a:rPr kumimoji="1" lang="ko-KR" altLang="en-US" sz="1500" dirty="0" err="1" smtClean="0">
                  <a:solidFill>
                    <a:prstClr val="black"/>
                  </a:solidFill>
                </a:rPr>
                <a:t>라운딩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				: </a:t>
              </a:r>
              <a:r>
                <a:rPr kumimoji="1" lang="en-US" altLang="ko-KR" sz="1500" dirty="0" smtClean="0">
                  <a:solidFill>
                    <a:prstClr val="black"/>
                  </a:solidFill>
                </a:rPr>
                <a:t>12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회</a:t>
              </a:r>
              <a:endParaRPr kumimoji="1" lang="en-US" altLang="ko-KR" sz="1300" dirty="0" smtClean="0">
                <a:solidFill>
                  <a:prstClr val="black"/>
                </a:solidFill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solidFill>
                    <a:prstClr val="black"/>
                  </a:solidFill>
                </a:rPr>
                <a:t> </a:t>
              </a:r>
              <a:r>
                <a:rPr kumimoji="1" lang="en-US" altLang="ko-KR" sz="1300" dirty="0" smtClean="0">
                  <a:solidFill>
                    <a:prstClr val="black"/>
                  </a:solidFill>
                </a:rPr>
                <a:t> - </a:t>
              </a:r>
              <a:r>
                <a:rPr kumimoji="1" lang="ko-KR" altLang="en-US" sz="1300" dirty="0" smtClean="0">
                  <a:solidFill>
                    <a:prstClr val="black"/>
                  </a:solidFill>
                </a:rPr>
                <a:t>환자</a:t>
              </a:r>
              <a:r>
                <a:rPr kumimoji="1" lang="en-US" altLang="ko-KR" sz="1300" dirty="0" smtClean="0">
                  <a:solidFill>
                    <a:prstClr val="black"/>
                  </a:solidFill>
                </a:rPr>
                <a:t>, </a:t>
              </a:r>
              <a:r>
                <a:rPr kumimoji="1" lang="ko-KR" altLang="en-US" sz="1300" dirty="0" smtClean="0">
                  <a:solidFill>
                    <a:prstClr val="black"/>
                  </a:solidFill>
                </a:rPr>
                <a:t>보호자가 원하고 필요로 하는 간호서비스 경청 및 공감</a:t>
              </a:r>
              <a:r>
                <a:rPr kumimoji="1" lang="en-US" altLang="ko-KR" sz="1300" dirty="0" smtClean="0">
                  <a:solidFill>
                    <a:prstClr val="black"/>
                  </a:solidFill>
                </a:rPr>
                <a:t> </a:t>
              </a:r>
              <a:r>
                <a:rPr kumimoji="1" lang="ko-KR" altLang="en-US" sz="1300" dirty="0" smtClean="0">
                  <a:solidFill>
                    <a:prstClr val="black"/>
                  </a:solidFill>
                </a:rPr>
                <a:t> </a:t>
              </a:r>
              <a:endParaRPr kumimoji="1" lang="en-US" altLang="ko-KR" sz="1300" dirty="0">
                <a:solidFill>
                  <a:prstClr val="black"/>
                </a:solidFill>
              </a:endParaRP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부서별 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간호업무 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정기 점검              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			: </a:t>
              </a:r>
              <a:r>
                <a:rPr kumimoji="1" lang="en-US" altLang="ko-KR" sz="1500" dirty="0" smtClean="0">
                  <a:solidFill>
                    <a:prstClr val="black"/>
                  </a:solidFill>
                </a:rPr>
                <a:t>12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회</a:t>
              </a:r>
              <a:endParaRPr kumimoji="1" lang="en-US" altLang="ko-KR" sz="1500" dirty="0">
                <a:solidFill>
                  <a:prstClr val="black"/>
                </a:solidFill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solidFill>
                    <a:prstClr val="black"/>
                  </a:solidFill>
                </a:rPr>
                <a:t>  - </a:t>
              </a:r>
              <a:r>
                <a:rPr kumimoji="1" lang="ko-KR" altLang="en-US" sz="1300" dirty="0" smtClean="0">
                  <a:solidFill>
                    <a:prstClr val="black"/>
                  </a:solidFill>
                </a:rPr>
                <a:t>문항별로 필수 간호업무 점검 및 개선  </a:t>
              </a:r>
              <a:endParaRPr kumimoji="1" lang="en-US" altLang="ko-KR" sz="1300" dirty="0" smtClean="0">
                <a:solidFill>
                  <a:prstClr val="black"/>
                </a:solidFill>
              </a:endParaRP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간호업무 일상 점검 </a:t>
              </a:r>
              <a:r>
                <a:rPr kumimoji="1" lang="ko-KR" altLang="en-US" sz="1500" dirty="0" err="1">
                  <a:solidFill>
                    <a:prstClr val="black"/>
                  </a:solidFill>
                </a:rPr>
                <a:t>라운딩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				: 12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회</a:t>
              </a:r>
              <a:endParaRPr kumimoji="1" lang="en-US" altLang="ko-KR" sz="1500" dirty="0">
                <a:solidFill>
                  <a:prstClr val="black"/>
                </a:solidFill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solidFill>
                    <a:prstClr val="black"/>
                  </a:solidFill>
                </a:rPr>
                <a:t>  - </a:t>
              </a:r>
              <a:r>
                <a:rPr kumimoji="1" lang="ko-KR" altLang="en-US" sz="1300" dirty="0" smtClean="0">
                  <a:solidFill>
                    <a:prstClr val="black"/>
                  </a:solidFill>
                </a:rPr>
                <a:t>간호업무</a:t>
              </a:r>
              <a:r>
                <a:rPr kumimoji="1" lang="en-US" altLang="ko-KR" sz="1300" dirty="0" smtClean="0">
                  <a:solidFill>
                    <a:prstClr val="black"/>
                  </a:solidFill>
                </a:rPr>
                <a:t>(4</a:t>
              </a:r>
              <a:r>
                <a:rPr kumimoji="1" lang="ko-KR" altLang="en-US" sz="1300" dirty="0" smtClean="0">
                  <a:solidFill>
                    <a:prstClr val="black"/>
                  </a:solidFill>
                </a:rPr>
                <a:t>주기 </a:t>
              </a:r>
              <a:r>
                <a:rPr kumimoji="1" lang="ko-KR" altLang="en-US" sz="1300" dirty="0" err="1" smtClean="0">
                  <a:solidFill>
                    <a:prstClr val="black"/>
                  </a:solidFill>
                </a:rPr>
                <a:t>급성기병원</a:t>
              </a:r>
              <a:r>
                <a:rPr kumimoji="1" lang="ko-KR" altLang="en-US" sz="1300" dirty="0" smtClean="0">
                  <a:solidFill>
                    <a:prstClr val="black"/>
                  </a:solidFill>
                </a:rPr>
                <a:t> 인증조사 항목 등</a:t>
              </a:r>
              <a:r>
                <a:rPr kumimoji="1" lang="en-US" altLang="ko-KR" sz="1300" dirty="0" smtClean="0">
                  <a:solidFill>
                    <a:prstClr val="black"/>
                  </a:solidFill>
                </a:rPr>
                <a:t>)</a:t>
              </a:r>
              <a:r>
                <a:rPr kumimoji="1" lang="ko-KR" altLang="en-US" sz="1300" dirty="0" smtClean="0">
                  <a:solidFill>
                    <a:prstClr val="black"/>
                  </a:solidFill>
                </a:rPr>
                <a:t> 모니터링 실시</a:t>
              </a:r>
              <a:endParaRPr kumimoji="1" lang="en-US" altLang="ko-KR" sz="1300" dirty="0">
                <a:solidFill>
                  <a:prstClr val="black"/>
                </a:solidFill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55147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</a:t>
            </a:r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추진계획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영상의학실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1000108"/>
            <a:ext cx="5832648" cy="214314"/>
            <a:chOff x="395536" y="1144124"/>
            <a:chExt cx="5832648" cy="214314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44124"/>
              <a:ext cx="5648898" cy="214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6"/>
            <a:ext cx="8635600" cy="1099640"/>
            <a:chOff x="275826" y="3970004"/>
            <a:chExt cx="8545076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영상검사 건수 및 의업수익 증대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spc="-150" dirty="0" smtClean="0">
                  <a:latin typeface="+mj-lt"/>
                  <a:ea typeface="HY헤드라인M" pitchFamily="18" charset="-127"/>
                </a:rPr>
                <a:t>○</a:t>
              </a:r>
              <a:r>
                <a:rPr kumimoji="1" lang="ko-KR" altLang="en-US" sz="1500" dirty="0" smtClean="0"/>
                <a:t> 고가 의료장비를 활용한 빠르고 정확한 진단으로 진료 대기시간 단축 및</a:t>
              </a:r>
              <a:endParaRPr kumimoji="1" lang="en-US" altLang="ko-KR" sz="15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dirty="0" smtClean="0"/>
                <a:t>   </a:t>
              </a:r>
              <a:r>
                <a:rPr kumimoji="1" lang="ko-KR" altLang="en-US" sz="1500" dirty="0" smtClean="0"/>
                <a:t> 병원 이미지 개선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영상검사 건수 의료수익 증대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고가의료장비를 활용한 영상검사 건수 및 의료수익 증대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49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뇌혈관 </a:t>
              </a:r>
              <a:r>
                <a:rPr kumimoji="1" lang="en-US" altLang="ko-KR" sz="1500" dirty="0" smtClean="0">
                  <a:latin typeface="+mj-lt"/>
                </a:rPr>
                <a:t>MRI, </a:t>
              </a:r>
              <a:r>
                <a:rPr kumimoji="1" lang="ko-KR" altLang="en-US" sz="1500" dirty="0" smtClean="0">
                  <a:latin typeface="+mj-lt"/>
                </a:rPr>
                <a:t>복부 </a:t>
              </a:r>
              <a:r>
                <a:rPr kumimoji="1" lang="en-US" altLang="ko-KR" sz="1500" dirty="0" smtClean="0">
                  <a:latin typeface="+mj-lt"/>
                </a:rPr>
                <a:t>MRI </a:t>
              </a:r>
              <a:r>
                <a:rPr kumimoji="1" lang="ko-KR" altLang="en-US" sz="1500" dirty="0" smtClean="0">
                  <a:latin typeface="+mj-lt"/>
                </a:rPr>
                <a:t>등 다양한 </a:t>
              </a:r>
              <a:r>
                <a:rPr kumimoji="1" lang="en-US" altLang="ko-KR" sz="1500" dirty="0" smtClean="0">
                  <a:latin typeface="+mj-lt"/>
                </a:rPr>
                <a:t>MRI </a:t>
              </a:r>
              <a:r>
                <a:rPr kumimoji="1" lang="ko-KR" altLang="en-US" sz="1500" dirty="0" smtClean="0">
                  <a:latin typeface="+mj-lt"/>
                </a:rPr>
                <a:t>검사법을 활용한 검사 건수 증가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혈관</a:t>
              </a:r>
              <a:r>
                <a:rPr kumimoji="1" lang="en-US" altLang="ko-KR" sz="1500" dirty="0" smtClean="0"/>
                <a:t>, </a:t>
              </a:r>
              <a:r>
                <a:rPr kumimoji="1" lang="ko-KR" altLang="en-US" sz="1500" dirty="0" smtClean="0"/>
                <a:t>심장</a:t>
              </a:r>
              <a:r>
                <a:rPr kumimoji="1" lang="en-US" altLang="ko-KR" sz="1500" dirty="0" smtClean="0"/>
                <a:t>, </a:t>
              </a:r>
              <a:r>
                <a:rPr kumimoji="1" lang="ko-KR" altLang="en-US" sz="1500" dirty="0" smtClean="0"/>
                <a:t>폐</a:t>
              </a:r>
              <a:r>
                <a:rPr kumimoji="1" lang="en-US" altLang="ko-KR" sz="1500" dirty="0" smtClean="0"/>
                <a:t>, </a:t>
              </a:r>
              <a:r>
                <a:rPr kumimoji="1" lang="ko-KR" altLang="en-US" sz="1500" dirty="0" smtClean="0"/>
                <a:t>복부 등 전신 </a:t>
              </a:r>
              <a:r>
                <a:rPr kumimoji="1" lang="en-US" altLang="ko-KR" sz="1500" dirty="0" smtClean="0"/>
                <a:t>CT 2</a:t>
              </a:r>
              <a:r>
                <a:rPr kumimoji="1" lang="ko-KR" altLang="en-US" sz="1500" dirty="0" smtClean="0"/>
                <a:t>대를 가동하여 검사 건수 증가</a:t>
              </a:r>
              <a:endParaRPr kumimoji="1" lang="en-US" altLang="ko-KR" sz="15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en-US" altLang="ko-KR" sz="1500" dirty="0" smtClean="0"/>
                <a:t>MRI, CT, </a:t>
              </a:r>
              <a:r>
                <a:rPr kumimoji="1" lang="ko-KR" altLang="en-US" sz="1500" dirty="0" smtClean="0"/>
                <a:t>초음파 등의 검사 방법 및 검사 부위에 맞는 수가 적용으로 건수 및</a:t>
              </a:r>
              <a:endParaRPr kumimoji="1" lang="en-US" altLang="ko-KR" sz="15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    의료수익 증가</a:t>
              </a:r>
              <a:endParaRPr kumimoji="1" lang="en-US" altLang="ko-KR" sz="15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고가 의료장비의 검사방법 및 장점을 적극 홍보하고 진료 과장님들의 적극</a:t>
              </a:r>
              <a:endParaRPr kumimoji="1" lang="en-US" altLang="ko-KR" sz="15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dirty="0" smtClean="0"/>
                <a:t>    </a:t>
              </a:r>
              <a:r>
                <a:rPr kumimoji="1" lang="ko-KR" altLang="en-US" sz="1500" dirty="0" smtClean="0"/>
                <a:t>적인 활용 요청</a:t>
              </a:r>
              <a:endParaRPr kumimoji="1" lang="en-US" altLang="ko-KR" sz="15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0" name="직사각형 39"/>
          <p:cNvSpPr/>
          <p:nvPr/>
        </p:nvSpPr>
        <p:spPr>
          <a:xfrm>
            <a:off x="1500166" y="928670"/>
            <a:ext cx="29546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고가 의료장비 효율성 향상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239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21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</a:t>
            </a:r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물리치료실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물리치료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수행율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관리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3"/>
            <a:ext cx="8635600" cy="1099638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내원객의</a:t>
              </a:r>
              <a:r>
                <a:rPr kumimoji="1" lang="ko-KR" altLang="en-US" sz="1500" dirty="0" smtClean="0">
                  <a:latin typeface="+mj-lt"/>
                </a:rPr>
                <a:t> 치료 횟수 증가로 인한 수익 증진 및 만족도 향상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ko-KR" altLang="en-US" sz="1500" dirty="0" smtClean="0"/>
                <a:t>물리치료실 </a:t>
              </a:r>
              <a:r>
                <a:rPr kumimoji="1" lang="ko-KR" altLang="en-US" sz="1500" dirty="0" err="1" smtClean="0"/>
                <a:t>내원</a:t>
              </a:r>
              <a:r>
                <a:rPr kumimoji="1" lang="ko-KR" altLang="en-US" sz="1500" dirty="0" smtClean="0"/>
                <a:t> 환자의 효율적 관리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97%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물리치료실 </a:t>
              </a:r>
              <a:r>
                <a:rPr kumimoji="1" lang="ko-KR" altLang="en-US" sz="1600" b="1" dirty="0" err="1" smtClean="0"/>
                <a:t>내원</a:t>
              </a:r>
              <a:r>
                <a:rPr kumimoji="1" lang="ko-KR" altLang="en-US" sz="1600" b="1" dirty="0" smtClean="0"/>
                <a:t> 환자의 효율적인 관리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49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5" name="직사각형 4"/>
          <p:cNvSpPr/>
          <p:nvPr/>
        </p:nvSpPr>
        <p:spPr>
          <a:xfrm>
            <a:off x="1951432" y="3019487"/>
            <a:ext cx="6706767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500" dirty="0"/>
              <a:t>○ 전략방향 및 전략과제에 따른 </a:t>
            </a:r>
            <a:r>
              <a:rPr lang="ko-KR" altLang="en-US" sz="1500" dirty="0" err="1"/>
              <a:t>수행율</a:t>
            </a:r>
            <a:r>
              <a:rPr lang="ko-KR" altLang="en-US" sz="1500" dirty="0"/>
              <a:t> 향상 관리</a:t>
            </a:r>
            <a:r>
              <a:rPr lang="en-US" altLang="ko-KR" sz="1500" dirty="0"/>
              <a:t>(1</a:t>
            </a:r>
            <a:r>
              <a:rPr lang="ko-KR" altLang="en-US" sz="1500" dirty="0"/>
              <a:t>월</a:t>
            </a:r>
            <a:r>
              <a:rPr lang="en-US" altLang="ko-KR" sz="1500" dirty="0"/>
              <a:t>~12</a:t>
            </a:r>
            <a:r>
              <a:rPr lang="ko-KR" altLang="en-US" sz="1500" dirty="0"/>
              <a:t>월</a:t>
            </a:r>
            <a:r>
              <a:rPr lang="en-US" altLang="ko-KR" sz="1500" dirty="0"/>
              <a:t>)</a:t>
            </a:r>
            <a:endParaRPr lang="ko-KR" altLang="en-US" sz="1500" dirty="0"/>
          </a:p>
          <a:p>
            <a:pPr fontAlgn="base" latinLnBrk="0"/>
            <a:r>
              <a:rPr lang="en-US" altLang="ko-KR" sz="1300" dirty="0" smtClean="0"/>
              <a:t>  ‒ </a:t>
            </a:r>
            <a:r>
              <a:rPr lang="ko-KR" altLang="en-US" sz="1300" dirty="0" err="1"/>
              <a:t>미내원</a:t>
            </a:r>
            <a:r>
              <a:rPr lang="ko-KR" altLang="en-US" sz="1300" dirty="0"/>
              <a:t> 환자 관리</a:t>
            </a:r>
            <a:r>
              <a:rPr lang="en-US" altLang="ko-KR" sz="1300" dirty="0"/>
              <a:t>(</a:t>
            </a:r>
            <a:r>
              <a:rPr lang="ko-KR" altLang="en-US" sz="1300" dirty="0"/>
              <a:t>병동 연락</a:t>
            </a:r>
            <a:r>
              <a:rPr lang="en-US" altLang="ko-KR" sz="1300" dirty="0"/>
              <a:t>, </a:t>
            </a:r>
            <a:r>
              <a:rPr lang="ko-KR" altLang="en-US" sz="1300" dirty="0" err="1"/>
              <a:t>내원</a:t>
            </a:r>
            <a:r>
              <a:rPr lang="ko-KR" altLang="en-US" sz="1300" dirty="0"/>
              <a:t> 유도</a:t>
            </a:r>
            <a:r>
              <a:rPr lang="en-US" altLang="ko-KR" sz="1300" dirty="0"/>
              <a:t>)</a:t>
            </a:r>
            <a:endParaRPr lang="ko-KR" altLang="en-US" sz="1300" dirty="0"/>
          </a:p>
          <a:p>
            <a:pPr fontAlgn="base" latinLnBrk="0"/>
            <a:r>
              <a:rPr lang="en-US" altLang="ko-KR" sz="1300" dirty="0" smtClean="0"/>
              <a:t>  ‒ </a:t>
            </a:r>
            <a:r>
              <a:rPr lang="ko-KR" altLang="en-US" sz="1300" dirty="0" err="1"/>
              <a:t>퇴원일시</a:t>
            </a:r>
            <a:r>
              <a:rPr lang="ko-KR" altLang="en-US" sz="1300" dirty="0"/>
              <a:t> 물리치료 </a:t>
            </a:r>
            <a:r>
              <a:rPr lang="ko-KR" altLang="en-US" sz="1300" dirty="0" err="1"/>
              <a:t>수행후</a:t>
            </a:r>
            <a:r>
              <a:rPr lang="ko-KR" altLang="en-US" sz="1300" dirty="0"/>
              <a:t> 퇴원 유도</a:t>
            </a:r>
            <a:r>
              <a:rPr lang="ko-KR" altLang="en-US" sz="1300" b="1" dirty="0"/>
              <a:t> </a:t>
            </a:r>
            <a:endParaRPr lang="en-US" altLang="ko-KR" sz="1300" b="1" dirty="0" smtClean="0"/>
          </a:p>
          <a:p>
            <a:pPr fontAlgn="base" latinLnBrk="0"/>
            <a:endParaRPr lang="ko-KR" altLang="en-US" sz="1300" dirty="0"/>
          </a:p>
          <a:p>
            <a:pPr fontAlgn="base"/>
            <a:r>
              <a:rPr lang="ko-KR" altLang="en-US" sz="1500" dirty="0"/>
              <a:t>○ 추진현황 모니터링 실시</a:t>
            </a:r>
          </a:p>
          <a:p>
            <a:pPr fontAlgn="base" latinLnBrk="0"/>
            <a:r>
              <a:rPr lang="en-US" altLang="ko-KR" sz="1300" dirty="0" smtClean="0"/>
              <a:t>  ‒ </a:t>
            </a:r>
            <a:r>
              <a:rPr lang="ko-KR" altLang="en-US" sz="1300" dirty="0"/>
              <a:t>상반기</a:t>
            </a:r>
            <a:r>
              <a:rPr lang="en-US" altLang="ko-KR" sz="1300" dirty="0"/>
              <a:t>(</a:t>
            </a:r>
            <a:r>
              <a:rPr lang="ko-KR" altLang="en-US" sz="1300" dirty="0"/>
              <a:t>분기 실적</a:t>
            </a:r>
            <a:r>
              <a:rPr lang="en-US" altLang="ko-KR" sz="1300" dirty="0"/>
              <a:t>) : 3</a:t>
            </a:r>
            <a:r>
              <a:rPr lang="ko-KR" altLang="en-US" sz="1300" dirty="0"/>
              <a:t>월</a:t>
            </a:r>
            <a:r>
              <a:rPr lang="en-US" altLang="ko-KR" sz="1300" dirty="0"/>
              <a:t>, 6</a:t>
            </a:r>
            <a:r>
              <a:rPr lang="ko-KR" altLang="en-US" sz="1300" dirty="0"/>
              <a:t>월</a:t>
            </a:r>
          </a:p>
          <a:p>
            <a:pPr fontAlgn="base" latinLnBrk="0"/>
            <a:r>
              <a:rPr lang="en-US" altLang="ko-KR" sz="1300" dirty="0" smtClean="0"/>
              <a:t>  </a:t>
            </a:r>
            <a:r>
              <a:rPr lang="en-US" altLang="ko-KR" sz="1300" dirty="0"/>
              <a:t>‒</a:t>
            </a:r>
            <a:r>
              <a:rPr lang="en-US" altLang="ko-KR" sz="1300" dirty="0" smtClean="0"/>
              <a:t> </a:t>
            </a:r>
            <a:r>
              <a:rPr lang="ko-KR" altLang="en-US" sz="1300" dirty="0"/>
              <a:t>하반기</a:t>
            </a:r>
            <a:r>
              <a:rPr lang="en-US" altLang="ko-KR" sz="1300" dirty="0"/>
              <a:t>(</a:t>
            </a:r>
            <a:r>
              <a:rPr lang="ko-KR" altLang="en-US" sz="1300" dirty="0"/>
              <a:t>분기 실적</a:t>
            </a:r>
            <a:r>
              <a:rPr lang="en-US" altLang="ko-KR" sz="1300" dirty="0"/>
              <a:t>) : 9</a:t>
            </a:r>
            <a:r>
              <a:rPr lang="ko-KR" altLang="en-US" sz="1300" dirty="0"/>
              <a:t>월</a:t>
            </a:r>
            <a:r>
              <a:rPr lang="en-US" altLang="ko-KR" sz="1300" dirty="0"/>
              <a:t>, 12</a:t>
            </a:r>
            <a:r>
              <a:rPr lang="ko-KR" altLang="en-US" sz="1300" dirty="0"/>
              <a:t>월</a:t>
            </a:r>
          </a:p>
        </p:txBody>
      </p:sp>
    </p:spTree>
    <p:extLst>
      <p:ext uri="{BB962C8B-B14F-4D97-AF65-F5344CB8AC3E}">
        <p14:creationId xmlns:p14="http://schemas.microsoft.com/office/powerpoint/2010/main" val="106126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none" lIns="91440" tIns="45720" rIns="91440" bIns="45720" anchor="ctr" anchorCtr="0">
              <a:prstTxWarp prst="textNoShape">
                <a:avLst/>
              </a:prstTxWarp>
              <a:spAutoFit/>
            </a:bodyPr>
            <a:lstStyle/>
            <a:p>
              <a:pPr lvl="0">
                <a:defRPr/>
              </a:pPr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>
                <a:gd name="adj" fmla="val 16667"/>
              </a:avLst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/>
                  <a:ea typeface="HY헤드라인M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/>
                  <a:ea typeface="HY헤드라인M"/>
                </a:rPr>
                <a:t>22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/>
                  <a:ea typeface="HY헤드라인M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/>
                <a:ea typeface="HY헤드라인M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198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en-US" altLang="ko-KR" sz="3000" b="1" dirty="0">
                <a:solidFill>
                  <a:srgbClr val="0BB5C6"/>
                </a:solidFill>
                <a:ea typeface="HY헤드라인M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latin typeface="+mj-lt"/>
                <a:ea typeface="HY헤드라인M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/>
                <a:ea typeface="HY헤드라인M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/>
                <a:ea typeface="HY헤드라인M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/>
                <a:ea typeface="HY헤드라인M"/>
              </a:rPr>
              <a:t>진단검사실</a:t>
            </a:r>
            <a:endParaRPr lang="ko-KR" altLang="en-US" sz="1900" dirty="0">
              <a:solidFill>
                <a:srgbClr val="FF0000"/>
              </a:solidFill>
              <a:latin typeface="HY헤드라인M"/>
              <a:ea typeface="HY헤드라인M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6408712" cy="288032"/>
            <a:chOff x="395536" y="1124744"/>
            <a:chExt cx="4968552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7848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>
                <a:defRPr/>
              </a:pPr>
              <a:r>
                <a:rPr lang="ko-KR" altLang="en-US" dirty="0" err="1">
                  <a:solidFill>
                    <a:schemeClr val="tx1"/>
                  </a:solidFill>
                  <a:latin typeface="HY헤드라인M"/>
                  <a:ea typeface="HY헤드라인M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/>
                  <a:ea typeface="HY헤드라인M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/>
                  <a:ea typeface="HY헤드라인M"/>
                </a:rPr>
                <a:t>: </a:t>
              </a:r>
              <a:r>
                <a:rPr kumimoji="1" lang="ko-KR" altLang="en-US" dirty="0" smtClean="0">
                  <a:solidFill>
                    <a:schemeClr val="tx1"/>
                  </a:solidFill>
                  <a:latin typeface="HY헤드라인M"/>
                  <a:ea typeface="HY헤드라인M"/>
                </a:rPr>
                <a:t>신속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/>
                  <a:ea typeface="HY헤드라인M"/>
                </a:rPr>
                <a:t>·</a:t>
              </a:r>
              <a:r>
                <a:rPr kumimoji="1" lang="ko-KR" altLang="en-US" dirty="0" smtClean="0">
                  <a:solidFill>
                    <a:schemeClr val="tx1"/>
                  </a:solidFill>
                  <a:latin typeface="HY헤드라인M"/>
                  <a:ea typeface="HY헤드라인M"/>
                </a:rPr>
                <a:t>정확한 검사결과 확보</a:t>
              </a:r>
              <a:r>
                <a:rPr kumimoji="1" lang="en-US" altLang="ko-KR" dirty="0" smtClean="0">
                  <a:solidFill>
                    <a:schemeClr val="tx1"/>
                  </a:solidFill>
                  <a:latin typeface="HY헤드라인M"/>
                  <a:ea typeface="HY헤드라인M"/>
                </a:rPr>
                <a:t> </a:t>
              </a:r>
              <a:endParaRPr kumimoji="1" lang="en-US" altLang="ko-KR" dirty="0">
                <a:solidFill>
                  <a:schemeClr val="tx1"/>
                </a:solidFill>
                <a:latin typeface="HY헤드라인M"/>
                <a:ea typeface="HY헤드라인M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anchor="t">
              <a:noAutofit/>
            </a:bodyPr>
            <a:lstStyle/>
            <a:p>
              <a:pPr lvl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>
                  <a:latin typeface="+mj-lt"/>
                </a:rPr>
                <a:t>○ 의료서비스 강화로 환자 진료 대기시간 단축</a:t>
              </a:r>
            </a:p>
            <a:p>
              <a:pPr lvl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>
                  <a:latin typeface="+mj-lt"/>
                </a:rPr>
                <a:t>○ 내부교육 효율화로 전문성 강화</a:t>
              </a:r>
              <a:endParaRPr kumimoji="1" lang="en-US" altLang="ko-KR" sz="1500" spc="-150">
                <a:latin typeface="+mj-lt"/>
                <a:ea typeface="HY헤드라인M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금후계획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410935"/>
            <a:chOff x="253491" y="1777002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3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anchor="ctr">
              <a:noAutofit/>
            </a:bodyPr>
            <a:lstStyle/>
            <a:p>
              <a:pPr lvl="0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>
                  <a:latin typeface="+mj-lt"/>
                </a:rPr>
                <a:t>○ 사업목표 </a:t>
              </a:r>
              <a:r>
                <a:rPr kumimoji="1" lang="en-US" altLang="ko-KR" sz="1600" b="1" dirty="0">
                  <a:latin typeface="+mj-lt"/>
                </a:rPr>
                <a:t>: 99.2%(</a:t>
              </a:r>
              <a:r>
                <a:rPr kumimoji="1" lang="ko-KR" altLang="en-US" sz="1600" b="1" dirty="0" err="1">
                  <a:latin typeface="+mj-lt"/>
                </a:rPr>
                <a:t>충족율</a:t>
              </a:r>
              <a:r>
                <a:rPr kumimoji="1" lang="en-US" altLang="ko-KR" sz="1600" b="1" dirty="0">
                  <a:latin typeface="+mj-lt"/>
                </a:rPr>
                <a:t>)</a:t>
              </a:r>
              <a:r>
                <a:rPr kumimoji="1" lang="en-US" altLang="ko-KR" sz="1600" b="1" dirty="0"/>
                <a:t>  </a:t>
              </a:r>
            </a:p>
            <a:p>
              <a:pPr lvl="0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/>
                <a:t>응급 검사 소요시간</a:t>
              </a:r>
              <a:r>
                <a:rPr kumimoji="1" lang="en-US" altLang="ko-KR" sz="1600" b="1" dirty="0"/>
                <a:t>(TAT) </a:t>
              </a:r>
              <a:r>
                <a:rPr kumimoji="1" lang="ko-KR" altLang="en-US" sz="1600" b="1" dirty="0" err="1"/>
                <a:t>충족율</a:t>
              </a:r>
              <a:r>
                <a:rPr kumimoji="1" lang="en-US" altLang="ko-KR" sz="1600" b="1" dirty="0"/>
                <a:t> </a:t>
              </a:r>
              <a:r>
                <a:rPr kumimoji="1" lang="ko-KR" altLang="en-US" sz="1600" b="1" dirty="0"/>
                <a:t>관리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ea typeface="HY헤드라인M"/>
                </a:rPr>
                <a:t>추진실적</a:t>
              </a: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924943"/>
            <a:ext cx="8627130" cy="2088232"/>
            <a:chOff x="259990" y="3178187"/>
            <a:chExt cx="8627130" cy="1956204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3245643"/>
              <a:ext cx="6935688" cy="188874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anchor="ctr">
              <a:noAutofit/>
            </a:bodyPr>
            <a:lstStyle/>
            <a:p>
              <a:pPr lvl="0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>
                  <a:latin typeface="+mj-lt"/>
                </a:rPr>
                <a:t> 4</a:t>
              </a:r>
              <a:r>
                <a:rPr kumimoji="1" lang="ko-KR" altLang="en-US" sz="1500" dirty="0">
                  <a:latin typeface="+mj-lt"/>
                </a:rPr>
                <a:t>분기 </a:t>
              </a:r>
              <a:r>
                <a:rPr kumimoji="1" lang="en-US" altLang="ko-KR" sz="1500" dirty="0">
                  <a:latin typeface="+mj-lt"/>
                </a:rPr>
                <a:t>TAT </a:t>
              </a:r>
              <a:r>
                <a:rPr kumimoji="1" lang="ko-KR" altLang="en-US" sz="1500" dirty="0" err="1">
                  <a:latin typeface="+mj-lt"/>
                </a:rPr>
                <a:t>충족율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en-US" altLang="ko-KR" sz="1500" dirty="0">
                  <a:latin typeface="+mj-lt"/>
                </a:rPr>
                <a:t>: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en-US" altLang="ko-KR" sz="1500" dirty="0">
                  <a:latin typeface="+mj-lt"/>
                </a:rPr>
                <a:t>99.3%</a:t>
              </a:r>
              <a:r>
                <a:rPr kumimoji="1" lang="ko-KR" altLang="en-US" sz="1500" dirty="0">
                  <a:latin typeface="+mj-lt"/>
                </a:rPr>
                <a:t> </a:t>
              </a:r>
            </a:p>
            <a:p>
              <a:pPr lvl="0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>
                  <a:latin typeface="+mj-lt"/>
                </a:rPr>
                <a:t>자동분석기 오류 최소화 및 자동화 장비 적극활용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>
                  <a:latin typeface="+mj-lt"/>
                </a:rPr>
                <a:t>검사실 직원역량 강화</a:t>
              </a:r>
            </a:p>
            <a:p>
              <a:pPr lvl="0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/>
                <a:t>○ 응급실과 </a:t>
              </a:r>
              <a:r>
                <a:rPr kumimoji="1" lang="ko-KR" altLang="en-US" sz="1500" dirty="0" err="1"/>
                <a:t>외래채혈실</a:t>
              </a:r>
              <a:r>
                <a:rPr kumimoji="1" lang="ko-KR" altLang="en-US" sz="1500" dirty="0"/>
                <a:t> 직통으로 연결된 기송관 적극 활용</a:t>
              </a:r>
              <a:endParaRPr kumimoji="1" lang="en-US" altLang="ko-KR" sz="15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3178187"/>
              <a:ext cx="1431690" cy="1834989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주요성과</a:t>
              </a:r>
              <a:endParaRPr lang="en-US" altLang="ko-KR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헤드라인M"/>
                <a:ea typeface="HY헤드라인M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1200" b="1" dirty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90173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-12509" y="6381328"/>
            <a:ext cx="9156509" cy="368754"/>
            <a:chOff x="-12509" y="6381328"/>
            <a:chExt cx="9156509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1250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23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기획계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6120680" cy="288032"/>
            <a:chOff x="395536" y="1124744"/>
            <a:chExt cx="482453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6407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/>
                  <a:ea typeface="HY헤드라인M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/>
                  <a:ea typeface="HY헤드라인M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/>
                  <a:ea typeface="HY헤드라인M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/>
                  <a:ea typeface="HY헤드라인M"/>
                </a:rPr>
                <a:t>평가 </a:t>
              </a:r>
              <a:r>
                <a:rPr lang="ko-KR" altLang="en-US" dirty="0">
                  <a:solidFill>
                    <a:schemeClr val="tx1"/>
                  </a:solidFill>
                  <a:latin typeface="HY헤드라인M"/>
                  <a:ea typeface="HY헤드라인M"/>
                </a:rPr>
                <a:t>내실화</a:t>
              </a:r>
              <a:r>
                <a:rPr lang="en-US" altLang="ko-KR" dirty="0">
                  <a:solidFill>
                    <a:schemeClr val="tx1"/>
                  </a:solidFill>
                  <a:latin typeface="HY헤드라인M"/>
                  <a:ea typeface="HY헤드라인M"/>
                </a:rPr>
                <a:t>, </a:t>
              </a:r>
              <a:r>
                <a:rPr lang="ko-KR" altLang="en-US" dirty="0" err="1">
                  <a:solidFill>
                    <a:schemeClr val="tx1"/>
                  </a:solidFill>
                  <a:latin typeface="HY헤드라인M"/>
                  <a:ea typeface="HY헤드라인M"/>
                </a:rPr>
                <a:t>사회적가치</a:t>
              </a:r>
              <a:r>
                <a:rPr lang="ko-KR" altLang="en-US" dirty="0">
                  <a:solidFill>
                    <a:schemeClr val="tx1"/>
                  </a:solidFill>
                  <a:latin typeface="HY헤드라인M"/>
                  <a:ea typeface="HY헤드라인M"/>
                </a:rPr>
                <a:t> 실현</a:t>
              </a:r>
              <a:r>
                <a:rPr lang="en-US" altLang="ko-KR" dirty="0">
                  <a:solidFill>
                    <a:schemeClr val="tx1"/>
                  </a:solidFill>
                  <a:latin typeface="HY헤드라인M"/>
                  <a:ea typeface="HY헤드라인M"/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  <a:latin typeface="HY헤드라인M"/>
                  <a:ea typeface="HY헤드라인M"/>
                </a:rPr>
                <a:t>홍보활동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19" y="5200224"/>
            <a:ext cx="8635601" cy="1053203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n-ea"/>
                </a:rPr>
                <a:t>○ </a:t>
              </a:r>
              <a:r>
                <a:rPr kumimoji="1" lang="ko-KR" altLang="en-US" sz="1500" dirty="0" smtClean="0">
                  <a:latin typeface="+mn-ea"/>
                </a:rPr>
                <a:t>표준화된 기준 준수를 통해 양질의 의료서비스 제공</a:t>
              </a:r>
              <a:endParaRPr kumimoji="1" lang="en-US" altLang="ko-KR" sz="1500" dirty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n-ea"/>
                </a:rPr>
                <a:t>○ </a:t>
              </a:r>
              <a:r>
                <a:rPr kumimoji="1" lang="ko-KR" altLang="en-US" sz="1500" dirty="0" smtClean="0">
                  <a:latin typeface="+mn-ea"/>
                </a:rPr>
                <a:t>사회적약자의 일자리 제공으로 지역사회 안정적 정착 지원</a:t>
              </a:r>
              <a:endParaRPr kumimoji="1" lang="en-US" altLang="ko-KR" sz="15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n-ea"/>
                </a:rPr>
                <a:t>○ 소통</a:t>
              </a:r>
              <a:r>
                <a:rPr kumimoji="1" lang="en-US" altLang="ko-KR" sz="1500" dirty="0" smtClean="0">
                  <a:latin typeface="+mn-ea"/>
                </a:rPr>
                <a:t>, </a:t>
              </a:r>
              <a:r>
                <a:rPr kumimoji="1" lang="ko-KR" altLang="en-US" sz="1500" dirty="0" smtClean="0">
                  <a:latin typeface="+mn-ea"/>
                </a:rPr>
                <a:t>공유</a:t>
              </a:r>
              <a:r>
                <a:rPr kumimoji="1" lang="en-US" altLang="ko-KR" sz="1500" dirty="0" smtClean="0">
                  <a:latin typeface="+mn-ea"/>
                </a:rPr>
                <a:t>, </a:t>
              </a:r>
              <a:r>
                <a:rPr kumimoji="1" lang="ko-KR" altLang="en-US" sz="1500" dirty="0" smtClean="0">
                  <a:latin typeface="+mn-ea"/>
                </a:rPr>
                <a:t>공감</a:t>
              </a:r>
              <a:r>
                <a:rPr kumimoji="1" lang="en-US" altLang="ko-KR" sz="1500" dirty="0" smtClean="0">
                  <a:latin typeface="+mn-ea"/>
                </a:rPr>
                <a:t>, </a:t>
              </a:r>
              <a:r>
                <a:rPr kumimoji="1" lang="ko-KR" altLang="en-US" sz="1500" dirty="0" smtClean="0">
                  <a:latin typeface="+mn-ea"/>
                </a:rPr>
                <a:t>참여를 통한 병원 홍보 시너지효과 제고</a:t>
              </a:r>
              <a:endParaRPr kumimoji="1" lang="en-US" altLang="ko-KR" sz="1500" dirty="0" smtClean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평가 상위등급 유지</a:t>
              </a:r>
              <a:r>
                <a:rPr kumimoji="1" lang="en-US" altLang="ko-KR" sz="1600" b="1" dirty="0" smtClean="0">
                  <a:latin typeface="+mj-lt"/>
                </a:rPr>
                <a:t>, </a:t>
              </a:r>
              <a:r>
                <a:rPr kumimoji="1" lang="ko-KR" altLang="en-US" sz="1600" b="1" dirty="0" smtClean="0">
                  <a:latin typeface="+mj-lt"/>
                </a:rPr>
                <a:t>장애인 의무고용</a:t>
              </a:r>
              <a:r>
                <a:rPr kumimoji="1" lang="en-US" altLang="ko-KR" sz="1600" b="1" dirty="0" smtClean="0">
                  <a:latin typeface="+mj-lt"/>
                </a:rPr>
                <a:t>, </a:t>
              </a:r>
              <a:r>
                <a:rPr kumimoji="1" lang="ko-KR" altLang="en-US" sz="1600" b="1" dirty="0" smtClean="0">
                  <a:latin typeface="+mj-lt"/>
                </a:rPr>
                <a:t>소통 강화 </a:t>
              </a:r>
              <a:endParaRPr kumimoji="1" lang="en-US" altLang="ko-KR" sz="1600" b="1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endParaRPr kumimoji="1" lang="en-US" altLang="ko-KR" sz="1600" b="1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</a:t>
              </a:r>
              <a:r>
                <a:rPr kumimoji="1" lang="en-US" altLang="ko-KR" sz="1600" dirty="0"/>
                <a:t>- </a:t>
              </a:r>
              <a:r>
                <a:rPr kumimoji="1" lang="ko-KR" altLang="en-US" sz="1600" dirty="0" smtClean="0"/>
                <a:t>업무개선이 필요한 지표의 </a:t>
              </a:r>
              <a:r>
                <a:rPr kumimoji="1" lang="ko-KR" altLang="en-US" sz="1600" dirty="0" err="1" smtClean="0"/>
                <a:t>환류</a:t>
              </a:r>
              <a:r>
                <a:rPr kumimoji="1" lang="ko-KR" altLang="en-US" sz="1600" dirty="0" smtClean="0"/>
                <a:t> 체계 구축</a:t>
              </a:r>
              <a:r>
                <a:rPr kumimoji="1" lang="en-US" altLang="ko-KR" sz="1600" dirty="0" smtClean="0"/>
                <a:t>, </a:t>
              </a:r>
              <a:r>
                <a:rPr kumimoji="1" lang="ko-KR" altLang="en-US" sz="1600" dirty="0" smtClean="0"/>
                <a:t>장애인에 대한 안정적 고용      </a:t>
              </a:r>
              <a:endParaRPr kumimoji="1" lang="en-US" altLang="ko-KR" sz="1600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  </a:t>
              </a:r>
              <a:r>
                <a:rPr kumimoji="1" lang="ko-KR" altLang="en-US" sz="1600" dirty="0" smtClean="0"/>
                <a:t>인프라 구축</a:t>
              </a:r>
              <a:r>
                <a:rPr kumimoji="1" lang="en-US" altLang="ko-KR" sz="1600" dirty="0" smtClean="0"/>
                <a:t>, </a:t>
              </a:r>
              <a:r>
                <a:rPr kumimoji="1" lang="ko-KR" altLang="en-US" sz="1600" dirty="0" err="1" smtClean="0"/>
                <a:t>주민참여형</a:t>
              </a:r>
              <a:r>
                <a:rPr kumimoji="1" lang="ko-KR" altLang="en-US" sz="1600" dirty="0" smtClean="0"/>
                <a:t> 홍보 추진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62307" y="2671881"/>
            <a:ext cx="8627130" cy="2399438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/>
                <a:t>○ </a:t>
              </a:r>
              <a:r>
                <a:rPr kumimoji="1" lang="ko-KR" altLang="en-US" sz="1500" b="1" dirty="0" smtClean="0"/>
                <a:t>주요 핵심지표 관리강화 및 개선으로 각종평가 상위등급 유지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smtClean="0"/>
                <a:t>부서별 지표세분화를 통한 관리 </a:t>
              </a:r>
              <a:r>
                <a:rPr kumimoji="1" lang="en-US" altLang="ko-KR" sz="1400" dirty="0" smtClean="0"/>
                <a:t>	              </a:t>
              </a:r>
              <a:r>
                <a:rPr kumimoji="1" lang="ko-KR" altLang="en-US" sz="1400" dirty="0" smtClean="0"/>
                <a:t> </a:t>
              </a:r>
              <a:r>
                <a:rPr kumimoji="1" lang="en-US" altLang="ko-KR" sz="1400" dirty="0" smtClean="0"/>
                <a:t>: 5</a:t>
              </a:r>
              <a:r>
                <a:rPr kumimoji="1" lang="ko-KR" altLang="en-US" sz="1400" dirty="0" smtClean="0"/>
                <a:t>회</a:t>
              </a:r>
              <a:endParaRPr kumimoji="1" lang="en-US" altLang="ko-KR" sz="14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/>
                <a:t> </a:t>
              </a:r>
              <a:r>
                <a:rPr kumimoji="1" lang="en-US" altLang="ko-KR" sz="1400" dirty="0" smtClean="0">
                  <a:solidFill>
                    <a:prstClr val="black"/>
                  </a:solidFill>
                </a:rPr>
                <a:t> </a:t>
              </a:r>
              <a:r>
                <a:rPr kumimoji="1" lang="en-US" altLang="ko-KR" sz="1400" dirty="0">
                  <a:solidFill>
                    <a:prstClr val="black"/>
                  </a:solidFill>
                </a:rPr>
                <a:t>- </a:t>
              </a:r>
              <a:r>
                <a:rPr kumimoji="1" lang="ko-KR" altLang="en-US" sz="1400" dirty="0" smtClean="0">
                  <a:solidFill>
                    <a:prstClr val="black"/>
                  </a:solidFill>
                </a:rPr>
                <a:t>연중 목표관리 및 평가지표 회의 실시  </a:t>
              </a:r>
              <a:r>
                <a:rPr kumimoji="1" lang="en-US" altLang="ko-KR" sz="1400" dirty="0" smtClean="0">
                  <a:solidFill>
                    <a:prstClr val="black"/>
                  </a:solidFill>
                </a:rPr>
                <a:t>		: </a:t>
              </a:r>
              <a:r>
                <a:rPr kumimoji="1" lang="en-US" altLang="ko-KR" sz="1400" dirty="0">
                  <a:solidFill>
                    <a:prstClr val="black"/>
                  </a:solidFill>
                </a:rPr>
                <a:t>12</a:t>
              </a:r>
              <a:r>
                <a:rPr kumimoji="1" lang="ko-KR" altLang="en-US" sz="1400" dirty="0">
                  <a:solidFill>
                    <a:prstClr val="black"/>
                  </a:solidFill>
                </a:rPr>
                <a:t>회</a:t>
              </a:r>
              <a:endParaRPr kumimoji="1" lang="en-US" altLang="ko-KR" sz="4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 smtClean="0"/>
                <a:t>○ </a:t>
              </a:r>
              <a:r>
                <a:rPr kumimoji="1" lang="ko-KR" altLang="en-US" sz="1500" b="1" dirty="0" err="1" smtClean="0"/>
                <a:t>지역내</a:t>
              </a:r>
              <a:r>
                <a:rPr kumimoji="1" lang="ko-KR" altLang="en-US" sz="1500" b="1" dirty="0" smtClean="0"/>
                <a:t> 공동체의 발전과 이익실현으로 공공성 강화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smtClean="0"/>
                <a:t>장애인 의무고용 </a:t>
              </a:r>
              <a:r>
                <a:rPr kumimoji="1" lang="en-US" altLang="ko-KR" sz="1400" dirty="0" smtClean="0"/>
                <a:t>: 13</a:t>
              </a:r>
              <a:r>
                <a:rPr kumimoji="1" lang="ko-KR" altLang="en-US" sz="1400" dirty="0" smtClean="0"/>
                <a:t>명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err="1" smtClean="0"/>
                <a:t>사회적약자</a:t>
              </a:r>
              <a:r>
                <a:rPr kumimoji="1" lang="ko-KR" altLang="en-US" sz="1400" dirty="0" smtClean="0"/>
                <a:t> 생산품 구매비율 준수</a:t>
              </a:r>
              <a:endParaRPr kumimoji="1" lang="en-US" altLang="ko-KR" sz="1400" dirty="0" smtClean="0"/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b="1" dirty="0" smtClean="0">
                  <a:solidFill>
                    <a:prstClr val="black"/>
                  </a:solidFill>
                </a:rPr>
                <a:t>지역주민 참여와 소통을 위한 홍보활동 다각화</a:t>
              </a:r>
              <a:endParaRPr kumimoji="1" lang="en-US" altLang="ko-KR" sz="1400" b="1" dirty="0">
                <a:solidFill>
                  <a:prstClr val="black"/>
                </a:solidFill>
              </a:endParaRP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solidFill>
                    <a:prstClr val="black"/>
                  </a:solidFill>
                </a:rPr>
                <a:t>  - </a:t>
              </a:r>
              <a:r>
                <a:rPr kumimoji="1" lang="ko-KR" altLang="en-US" sz="1400" dirty="0" smtClean="0">
                  <a:solidFill>
                    <a:prstClr val="black"/>
                  </a:solidFill>
                </a:rPr>
                <a:t>소통강화</a:t>
              </a:r>
              <a:r>
                <a:rPr kumimoji="1" lang="en-US" altLang="ko-KR" sz="1400" dirty="0" smtClean="0">
                  <a:solidFill>
                    <a:prstClr val="black"/>
                  </a:solidFill>
                </a:rPr>
                <a:t>, </a:t>
              </a:r>
              <a:r>
                <a:rPr kumimoji="1" lang="ko-KR" altLang="en-US" sz="1400" dirty="0" smtClean="0">
                  <a:solidFill>
                    <a:prstClr val="black"/>
                  </a:solidFill>
                </a:rPr>
                <a:t>지역행사 참여 등  </a:t>
              </a:r>
              <a:r>
                <a:rPr kumimoji="1" lang="en-US" altLang="ko-KR" sz="1400" dirty="0" smtClean="0">
                  <a:solidFill>
                    <a:prstClr val="black"/>
                  </a:solidFill>
                </a:rPr>
                <a:t>			: 100</a:t>
              </a:r>
              <a:r>
                <a:rPr kumimoji="1" lang="ko-KR" altLang="en-US" sz="1400" dirty="0" smtClean="0">
                  <a:solidFill>
                    <a:prstClr val="black"/>
                  </a:solidFill>
                </a:rPr>
                <a:t>회</a:t>
              </a:r>
              <a:endParaRPr kumimoji="1" lang="en-US" altLang="ko-KR" sz="400" b="1" dirty="0">
                <a:solidFill>
                  <a:prstClr val="black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b="1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-12509" y="6381328"/>
            <a:ext cx="9156509" cy="368754"/>
            <a:chOff x="-12509" y="6381328"/>
            <a:chExt cx="9156509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1250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24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총무계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904656" cy="288032"/>
            <a:chOff x="395536" y="1124744"/>
            <a:chExt cx="482453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6407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「</a:t>
              </a:r>
              <a:r>
                <a:rPr lang="ko-KR" altLang="en-US" dirty="0">
                  <a:solidFill>
                    <a:schemeClr val="tx1"/>
                  </a:solidFill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참여</a:t>
              </a:r>
              <a:r>
                <a:rPr lang="en-US" altLang="ko-KR" dirty="0">
                  <a:solidFill>
                    <a:schemeClr val="tx1"/>
                  </a:solidFill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협력적 노사관계」로 </a:t>
              </a:r>
              <a:r>
                <a:rPr lang="ko-KR" altLang="en-US" dirty="0" err="1">
                  <a:solidFill>
                    <a:schemeClr val="tx1"/>
                  </a:solidFill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파트너십</a:t>
              </a:r>
              <a:r>
                <a:rPr lang="ko-KR" altLang="en-US" dirty="0">
                  <a:solidFill>
                    <a:schemeClr val="tx1"/>
                  </a:solidFill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 </a:t>
              </a:r>
              <a:r>
                <a:rPr lang="ko-KR" altLang="en-US" dirty="0" smtClean="0">
                  <a:solidFill>
                    <a:schemeClr val="tx1"/>
                  </a:solidFill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구축</a:t>
              </a:r>
              <a:endParaRPr lang="ko-KR" altLang="en-US" dirty="0">
                <a:solidFill>
                  <a:schemeClr val="tx1"/>
                </a:solidFill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19" y="5200224"/>
            <a:ext cx="8635601" cy="1053203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n-ea"/>
                </a:rPr>
                <a:t>○ </a:t>
              </a:r>
              <a:r>
                <a:rPr kumimoji="1" lang="ko-KR" altLang="en-US" sz="1500" dirty="0" smtClean="0">
                  <a:latin typeface="+mn-ea"/>
                </a:rPr>
                <a:t>노동조합 참여 보장을 통한 공정성 및 신뢰성 확보</a:t>
              </a:r>
              <a:endParaRPr kumimoji="1" lang="en-US" altLang="ko-KR" sz="1500" dirty="0">
                <a:latin typeface="+mn-ea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n-ea"/>
                </a:rPr>
                <a:t>○ </a:t>
              </a:r>
              <a:r>
                <a:rPr kumimoji="1" lang="ko-KR" altLang="en-US" sz="1500" dirty="0" smtClean="0">
                  <a:latin typeface="+mn-ea"/>
                </a:rPr>
                <a:t>노사가 대립 관계가 아닌 참여</a:t>
              </a:r>
              <a:r>
                <a:rPr kumimoji="1" lang="ko-KR" altLang="en-US" sz="1500" dirty="0" smtClean="0">
                  <a:latin typeface="맑은 고딕"/>
                  <a:ea typeface="맑은 고딕"/>
                </a:rPr>
                <a:t>〮</a:t>
              </a:r>
              <a:r>
                <a:rPr kumimoji="1" lang="ko-KR" altLang="en-US" sz="1500" dirty="0" smtClean="0">
                  <a:latin typeface="+mn-ea"/>
                </a:rPr>
                <a:t>협력적 관계로 개선</a:t>
              </a:r>
              <a:endParaRPr kumimoji="1" lang="en-US" altLang="ko-KR" sz="1500" dirty="0" smtClean="0">
                <a:latin typeface="+mn-ea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dirty="0" smtClean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참여</a:t>
              </a:r>
              <a:r>
                <a:rPr kumimoji="1" lang="ko-KR" altLang="en-US" sz="1600" b="1" dirty="0" smtClean="0">
                  <a:latin typeface="맑은 고딕"/>
                  <a:ea typeface="맑은 고딕"/>
                </a:rPr>
                <a:t>〮</a:t>
              </a:r>
              <a:r>
                <a:rPr kumimoji="1" lang="ko-KR" altLang="en-US" sz="1600" b="1" dirty="0" smtClean="0">
                  <a:latin typeface="+mj-lt"/>
                </a:rPr>
                <a:t>협력적 노사관계로 </a:t>
              </a:r>
              <a:r>
                <a:rPr kumimoji="1" lang="ko-KR" altLang="en-US" sz="1600" b="1" dirty="0" err="1" smtClean="0">
                  <a:latin typeface="+mj-lt"/>
                </a:rPr>
                <a:t>무분규</a:t>
              </a:r>
              <a:r>
                <a:rPr kumimoji="1" lang="ko-KR" altLang="en-US" sz="1600" b="1" dirty="0" smtClean="0">
                  <a:latin typeface="+mj-lt"/>
                </a:rPr>
                <a:t> 유지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이사회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주요회의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위원회 등 노동조합 대표자 참여 보장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62307" y="2671881"/>
            <a:ext cx="8627130" cy="2399438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/>
                <a:t>○ </a:t>
              </a:r>
              <a:r>
                <a:rPr kumimoji="1" lang="ko-KR" altLang="en-US" sz="1500" b="1" dirty="0" smtClean="0"/>
                <a:t>이사회</a:t>
              </a:r>
              <a:r>
                <a:rPr kumimoji="1" lang="en-US" altLang="ko-KR" sz="1500" b="1" dirty="0" smtClean="0"/>
                <a:t>, </a:t>
              </a:r>
              <a:r>
                <a:rPr kumimoji="1" lang="ko-KR" altLang="en-US" sz="1500" b="1" dirty="0" smtClean="0"/>
                <a:t>주요회의</a:t>
              </a:r>
              <a:r>
                <a:rPr kumimoji="1" lang="en-US" altLang="ko-KR" sz="1500" b="1" dirty="0" smtClean="0"/>
                <a:t>, </a:t>
              </a:r>
              <a:r>
                <a:rPr kumimoji="1" lang="ko-KR" altLang="en-US" sz="1500" b="1" dirty="0" smtClean="0"/>
                <a:t>위원회 등 노동조합 대표자 참여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smtClean="0"/>
                <a:t>이사회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smtClean="0"/>
                <a:t>경영전략회의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smtClean="0"/>
                <a:t>병원운영위원회 등 </a:t>
              </a:r>
              <a:r>
                <a:rPr kumimoji="1" lang="en-US" altLang="ko-KR" sz="1400" dirty="0" smtClean="0"/>
                <a:t>		: </a:t>
              </a:r>
              <a:r>
                <a:rPr kumimoji="1" lang="ko-KR" altLang="en-US" sz="1400" dirty="0" smtClean="0"/>
                <a:t>연중</a:t>
              </a:r>
              <a:endParaRPr kumimoji="1" lang="en-US" altLang="ko-KR" sz="14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 smtClean="0"/>
                <a:t>○ </a:t>
              </a:r>
              <a:r>
                <a:rPr kumimoji="1" lang="ko-KR" altLang="en-US" sz="1500" b="1" dirty="0" smtClean="0"/>
                <a:t>작업환경측정 노사 공동 </a:t>
              </a:r>
              <a:r>
                <a:rPr kumimoji="1" lang="ko-KR" altLang="en-US" sz="1500" b="1" dirty="0" smtClean="0"/>
                <a:t>참여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err="1" smtClean="0"/>
                <a:t>확학물질</a:t>
              </a:r>
              <a:r>
                <a:rPr kumimoji="1" lang="ko-KR" altLang="en-US" sz="1400" dirty="0" smtClean="0"/>
                <a:t> 등 위험물질 근로환경 공동 점검 및 개선 </a:t>
              </a:r>
              <a:r>
                <a:rPr kumimoji="1" lang="en-US" altLang="ko-KR" sz="1400" dirty="0" smtClean="0"/>
                <a:t>	: 2</a:t>
              </a:r>
              <a:r>
                <a:rPr kumimoji="1" lang="ko-KR" altLang="en-US" sz="1400" dirty="0" smtClean="0"/>
                <a:t>회</a:t>
              </a:r>
              <a:endParaRPr kumimoji="1" lang="en-US" altLang="ko-KR" sz="14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/>
                <a:t>○ </a:t>
              </a:r>
              <a:r>
                <a:rPr kumimoji="1" lang="ko-KR" altLang="en-US" sz="1500" b="1" dirty="0" smtClean="0"/>
                <a:t>참여를 통한 노사 소통 강화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/>
                <a:t>  </a:t>
              </a:r>
              <a:r>
                <a:rPr kumimoji="1" lang="en-US" altLang="ko-KR" sz="1400" dirty="0" smtClean="0"/>
                <a:t>- </a:t>
              </a:r>
              <a:r>
                <a:rPr kumimoji="1" lang="ko-KR" altLang="en-US" sz="1400" dirty="0" smtClean="0"/>
                <a:t>정기적인 간담회를 통해 노동조합 의견을 수렴하여 소통 강화</a:t>
              </a:r>
              <a:endParaRPr kumimoji="1" lang="ko-KR" altLang="en-US" sz="14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b="1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-12509" y="6381328"/>
            <a:ext cx="9156509" cy="368754"/>
            <a:chOff x="-12509" y="6381328"/>
            <a:chExt cx="9156509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1250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25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경리계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824536" cy="288032"/>
            <a:chOff x="395536" y="1124744"/>
            <a:chExt cx="482453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6407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비용절감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19" y="5200224"/>
            <a:ext cx="8635601" cy="1053203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n-ea"/>
                </a:rPr>
                <a:t>○ </a:t>
              </a:r>
              <a:r>
                <a:rPr kumimoji="1" lang="ko-KR" altLang="en-US" sz="1500" dirty="0" smtClean="0">
                  <a:latin typeface="+mn-ea"/>
                </a:rPr>
                <a:t>경영수지 개선을 통한 자립기반 조성</a:t>
              </a:r>
              <a:endParaRPr kumimoji="1" lang="en-US" altLang="ko-KR" sz="1500" dirty="0">
                <a:latin typeface="+mn-ea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n-ea"/>
                </a:rPr>
                <a:t>○ </a:t>
              </a:r>
              <a:r>
                <a:rPr kumimoji="1" lang="ko-KR" altLang="en-US" sz="1500" dirty="0" smtClean="0">
                  <a:latin typeface="+mn-ea"/>
                </a:rPr>
                <a:t>비용 절감에 대한 전 직원 참여로 재무구조 개선</a:t>
              </a:r>
              <a:endParaRPr kumimoji="1" lang="en-US" altLang="ko-KR" sz="1500" dirty="0" smtClean="0">
                <a:latin typeface="+mn-ea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dirty="0" smtClean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공동구매 등 비용절감</a:t>
              </a:r>
              <a:r>
                <a:rPr kumimoji="1" lang="en-US" altLang="ko-KR" sz="1600" b="1" dirty="0" smtClean="0">
                  <a:latin typeface="+mj-lt"/>
                </a:rPr>
                <a:t>(1,620</a:t>
              </a:r>
              <a:r>
                <a:rPr kumimoji="1" lang="ko-KR" altLang="en-US" sz="1600" b="1" dirty="0" err="1" smtClean="0">
                  <a:latin typeface="+mj-lt"/>
                </a:rPr>
                <a:t>백만원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err="1" smtClean="0"/>
                <a:t>약품성분별</a:t>
              </a:r>
              <a:r>
                <a:rPr kumimoji="1" lang="ko-KR" altLang="en-US" sz="1600" b="1" dirty="0" smtClean="0"/>
                <a:t> 입찰 등 군산의료원과 공동구매 추진 등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62307" y="2671881"/>
            <a:ext cx="8627130" cy="2399438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/>
                <a:t>○ </a:t>
              </a:r>
              <a:r>
                <a:rPr kumimoji="1" lang="ko-KR" altLang="en-US" sz="1500" b="1" dirty="0" smtClean="0"/>
                <a:t>공동구매 추진을 통한 재료비 절감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smtClean="0"/>
                <a:t>의약품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smtClean="0"/>
                <a:t>수술재료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smtClean="0"/>
                <a:t>위생재료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smtClean="0"/>
                <a:t>장례용품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smtClean="0"/>
                <a:t>방사선재료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smtClean="0"/>
                <a:t>검사시약</a:t>
              </a:r>
              <a:r>
                <a:rPr kumimoji="1" lang="en-US" altLang="ko-KR" sz="1400" dirty="0" smtClean="0"/>
                <a:t>	: 408</a:t>
              </a:r>
              <a:r>
                <a:rPr kumimoji="1" lang="ko-KR" altLang="en-US" sz="1400" dirty="0" err="1" smtClean="0"/>
                <a:t>백만원</a:t>
              </a:r>
              <a:endParaRPr kumimoji="1" lang="en-US" altLang="ko-KR" sz="14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 smtClean="0"/>
                <a:t>○ 자본형성적 투자비용 </a:t>
              </a:r>
              <a:r>
                <a:rPr kumimoji="1" lang="ko-KR" altLang="en-US" sz="1500" b="1" dirty="0" err="1" smtClean="0"/>
                <a:t>자산취득비</a:t>
              </a:r>
              <a:r>
                <a:rPr kumimoji="1" lang="ko-KR" altLang="en-US" sz="1500" b="1" dirty="0" smtClean="0"/>
                <a:t> 절감</a:t>
              </a:r>
              <a:r>
                <a:rPr kumimoji="1" lang="en-US" altLang="ko-KR" sz="1500" b="1" dirty="0" smtClean="0"/>
                <a:t>			</a:t>
              </a:r>
              <a:r>
                <a:rPr kumimoji="1" lang="en-US" altLang="ko-KR" sz="1400" dirty="0"/>
                <a:t>: </a:t>
              </a:r>
              <a:r>
                <a:rPr kumimoji="1" lang="en-US" altLang="ko-KR" sz="1400" dirty="0" smtClean="0"/>
                <a:t>984</a:t>
              </a:r>
              <a:r>
                <a:rPr kumimoji="1" lang="ko-KR" altLang="en-US" sz="1400" dirty="0" err="1" smtClean="0"/>
                <a:t>백만원</a:t>
              </a:r>
              <a:endParaRPr kumimoji="1" lang="en-US" altLang="ko-KR" sz="14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dirty="0" smtClean="0"/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b="1" dirty="0" err="1" smtClean="0">
                  <a:solidFill>
                    <a:prstClr val="black"/>
                  </a:solidFill>
                </a:rPr>
                <a:t>신재생에너지</a:t>
              </a:r>
              <a:r>
                <a:rPr kumimoji="1" lang="ko-KR" altLang="en-US" sz="1500" b="1" dirty="0" smtClean="0">
                  <a:solidFill>
                    <a:prstClr val="black"/>
                  </a:solidFill>
                </a:rPr>
                <a:t> 활용으로 전기</a:t>
              </a:r>
              <a:r>
                <a:rPr kumimoji="1" lang="ko-KR" altLang="en-US" sz="1500" b="1" dirty="0" smtClean="0">
                  <a:solidFill>
                    <a:prstClr val="black"/>
                  </a:solidFill>
                  <a:latin typeface="맑은 고딕"/>
                  <a:ea typeface="맑은 고딕"/>
                </a:rPr>
                <a:t>〮</a:t>
              </a:r>
              <a:r>
                <a:rPr kumimoji="1" lang="ko-KR" altLang="en-US" sz="1500" b="1" dirty="0" smtClean="0">
                  <a:solidFill>
                    <a:prstClr val="black"/>
                  </a:solidFill>
                </a:rPr>
                <a:t>연료비 절감</a:t>
              </a:r>
              <a:r>
                <a:rPr kumimoji="1" lang="en-US" altLang="ko-KR" sz="1500" b="1" dirty="0">
                  <a:solidFill>
                    <a:prstClr val="black"/>
                  </a:solidFill>
                </a:rPr>
                <a:t>		</a:t>
              </a:r>
              <a:r>
                <a:rPr kumimoji="1" lang="en-US" altLang="ko-KR" sz="1400" dirty="0">
                  <a:solidFill>
                    <a:prstClr val="black"/>
                  </a:solidFill>
                </a:rPr>
                <a:t>: </a:t>
              </a:r>
              <a:r>
                <a:rPr kumimoji="1" lang="en-US" altLang="ko-KR" sz="1400" dirty="0" smtClean="0">
                  <a:solidFill>
                    <a:prstClr val="black"/>
                  </a:solidFill>
                </a:rPr>
                <a:t>200</a:t>
              </a:r>
              <a:r>
                <a:rPr kumimoji="1" lang="ko-KR" altLang="en-US" sz="1400" dirty="0" err="1" smtClean="0">
                  <a:solidFill>
                    <a:prstClr val="black"/>
                  </a:solidFill>
                </a:rPr>
                <a:t>백만원</a:t>
              </a:r>
              <a:endParaRPr kumimoji="1" lang="en-US" altLang="ko-KR" sz="1400" dirty="0">
                <a:solidFill>
                  <a:prstClr val="black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dirty="0" smtClean="0"/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b="1" dirty="0" smtClean="0">
                  <a:solidFill>
                    <a:prstClr val="black"/>
                  </a:solidFill>
                </a:rPr>
                <a:t>의약품대금 비용 할인 계약심사 강화</a:t>
              </a:r>
              <a:r>
                <a:rPr kumimoji="1" lang="en-US" altLang="ko-KR" sz="1500" b="1" dirty="0">
                  <a:solidFill>
                    <a:prstClr val="black"/>
                  </a:solidFill>
                </a:rPr>
                <a:t>			</a:t>
              </a:r>
              <a:r>
                <a:rPr kumimoji="1" lang="en-US" altLang="ko-KR" sz="1400" dirty="0">
                  <a:solidFill>
                    <a:prstClr val="black"/>
                  </a:solidFill>
                </a:rPr>
                <a:t>: </a:t>
              </a:r>
              <a:r>
                <a:rPr kumimoji="1" lang="en-US" altLang="ko-KR" sz="1400" dirty="0" smtClean="0">
                  <a:solidFill>
                    <a:prstClr val="black"/>
                  </a:solidFill>
                </a:rPr>
                <a:t>13</a:t>
              </a:r>
              <a:r>
                <a:rPr kumimoji="1" lang="ko-KR" altLang="en-US" sz="1400" dirty="0" err="1" smtClean="0">
                  <a:solidFill>
                    <a:prstClr val="black"/>
                  </a:solidFill>
                </a:rPr>
                <a:t>백만원</a:t>
              </a:r>
              <a:endParaRPr kumimoji="1" lang="en-US" altLang="ko-KR" sz="1400" dirty="0">
                <a:solidFill>
                  <a:prstClr val="black"/>
                </a:solidFill>
              </a:endParaRP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dirty="0">
                <a:solidFill>
                  <a:prstClr val="black"/>
                </a:solidFill>
              </a:endParaRP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b="1" dirty="0" smtClean="0">
                  <a:solidFill>
                    <a:prstClr val="black"/>
                  </a:solidFill>
                </a:rPr>
                <a:t>자체수리를 통한 수선비 절감</a:t>
              </a:r>
              <a:r>
                <a:rPr kumimoji="1" lang="en-US" altLang="ko-KR" sz="1500" b="1" dirty="0" smtClean="0">
                  <a:solidFill>
                    <a:prstClr val="black"/>
                  </a:solidFill>
                </a:rPr>
                <a:t>	</a:t>
              </a:r>
              <a:r>
                <a:rPr kumimoji="1" lang="en-US" altLang="ko-KR" sz="1500" b="1" dirty="0">
                  <a:solidFill>
                    <a:prstClr val="black"/>
                  </a:solidFill>
                </a:rPr>
                <a:t>		</a:t>
              </a:r>
              <a:r>
                <a:rPr kumimoji="1" lang="en-US" altLang="ko-KR" sz="1400" dirty="0">
                  <a:solidFill>
                    <a:prstClr val="black"/>
                  </a:solidFill>
                </a:rPr>
                <a:t>: </a:t>
              </a:r>
              <a:r>
                <a:rPr kumimoji="1" lang="en-US" altLang="ko-KR" sz="1400" dirty="0" smtClean="0">
                  <a:solidFill>
                    <a:prstClr val="black"/>
                  </a:solidFill>
                </a:rPr>
                <a:t>21</a:t>
              </a:r>
              <a:r>
                <a:rPr kumimoji="1" lang="ko-KR" altLang="en-US" sz="1400" dirty="0" err="1" smtClean="0">
                  <a:solidFill>
                    <a:prstClr val="black"/>
                  </a:solidFill>
                </a:rPr>
                <a:t>백만원</a:t>
              </a:r>
              <a:endParaRPr kumimoji="1" lang="en-US" altLang="ko-KR" sz="1400" dirty="0">
                <a:solidFill>
                  <a:prstClr val="black"/>
                </a:solidFill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26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공공산후조리원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건립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4980520"/>
            <a:ext cx="8635600" cy="1256792"/>
            <a:chOff x="275826" y="3970004"/>
            <a:chExt cx="8545076" cy="986827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98682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n-ea"/>
                </a:rPr>
                <a:t>○ </a:t>
              </a:r>
              <a:r>
                <a:rPr kumimoji="1" lang="ko-KR" altLang="en-US" sz="1500" dirty="0" smtClean="0">
                  <a:latin typeface="+mn-ea"/>
                </a:rPr>
                <a:t>안정적인 출산 조건 및 복지혜택 제공을 통한 출산장려 도모</a:t>
              </a:r>
              <a:endParaRPr kumimoji="1" lang="en-US" altLang="ko-KR" sz="1500" spc="-150" dirty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986826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err="1" smtClean="0">
                  <a:latin typeface="+mj-lt"/>
                </a:rPr>
                <a:t>지리산권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ko-KR" altLang="en-US" sz="1600" b="1" dirty="0" err="1" smtClean="0">
                  <a:latin typeface="+mj-lt"/>
                </a:rPr>
                <a:t>공공산후조리원</a:t>
              </a:r>
              <a:r>
                <a:rPr kumimoji="1" lang="ko-KR" altLang="en-US" sz="1600" b="1" dirty="0" smtClean="0">
                  <a:latin typeface="+mj-lt"/>
                </a:rPr>
                <a:t> 건립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err="1" smtClean="0"/>
                <a:t>공공산후조리원</a:t>
              </a:r>
              <a:r>
                <a:rPr kumimoji="1" lang="ko-KR" altLang="en-US" sz="1600" b="1" dirty="0" smtClean="0"/>
                <a:t> 건립 추진을 위한 위탁 협약 체결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670355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49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n-ea"/>
                </a:rPr>
                <a:t>○ </a:t>
              </a:r>
              <a:r>
                <a:rPr kumimoji="1" lang="ko-KR" altLang="en-US" sz="1500" dirty="0" err="1" smtClean="0">
                  <a:latin typeface="+mn-ea"/>
                </a:rPr>
                <a:t>공공산후존리원</a:t>
              </a:r>
              <a:r>
                <a:rPr kumimoji="1" lang="ko-KR" altLang="en-US" sz="1500" dirty="0" smtClean="0">
                  <a:latin typeface="+mn-ea"/>
                </a:rPr>
                <a:t> 건립 토지 및 건물 매각 </a:t>
              </a:r>
              <a:r>
                <a:rPr kumimoji="1" lang="en-US" altLang="ko-KR" sz="1500" dirty="0" smtClean="0">
                  <a:latin typeface="+mn-ea"/>
                </a:rPr>
                <a:t>	: ’23. 2</a:t>
              </a:r>
              <a:r>
                <a:rPr kumimoji="1" lang="ko-KR" altLang="en-US" sz="1500" dirty="0" smtClean="0">
                  <a:latin typeface="+mn-ea"/>
                </a:rPr>
                <a:t>월</a:t>
              </a:r>
              <a:endParaRPr kumimoji="1" lang="en-US" altLang="ko-KR" sz="15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n-ea"/>
                </a:rPr>
                <a:t>○ </a:t>
              </a:r>
              <a:r>
                <a:rPr kumimoji="1" lang="ko-KR" altLang="en-US" sz="1500" dirty="0" smtClean="0">
                  <a:latin typeface="+mn-ea"/>
                </a:rPr>
                <a:t>건립 </a:t>
              </a:r>
              <a:r>
                <a:rPr kumimoji="1" lang="ko-KR" altLang="en-US" sz="1500" dirty="0" err="1" smtClean="0">
                  <a:latin typeface="+mn-ea"/>
                </a:rPr>
                <a:t>위수탁</a:t>
              </a:r>
              <a:r>
                <a:rPr kumimoji="1" lang="ko-KR" altLang="en-US" sz="1500" dirty="0" smtClean="0">
                  <a:latin typeface="+mn-ea"/>
                </a:rPr>
                <a:t> 계약 체결</a:t>
              </a:r>
              <a:r>
                <a:rPr kumimoji="1" lang="en-US" altLang="ko-KR" sz="1500" dirty="0" smtClean="0">
                  <a:latin typeface="+mn-ea"/>
                </a:rPr>
                <a:t>(</a:t>
              </a:r>
              <a:r>
                <a:rPr kumimoji="1" lang="ko-KR" altLang="en-US" sz="1500" dirty="0" smtClean="0">
                  <a:latin typeface="+mn-ea"/>
                </a:rPr>
                <a:t>남원시</a:t>
              </a:r>
              <a:r>
                <a:rPr kumimoji="1" lang="en-US" altLang="ko-KR" sz="1500" dirty="0" smtClean="0">
                  <a:latin typeface="+mn-ea"/>
                </a:rPr>
                <a:t>) 		: ’23. 3</a:t>
              </a:r>
              <a:r>
                <a:rPr kumimoji="1" lang="ko-KR" altLang="en-US" sz="1500" dirty="0" smtClean="0">
                  <a:latin typeface="+mn-ea"/>
                </a:rPr>
                <a:t>월</a:t>
              </a:r>
              <a:r>
                <a:rPr kumimoji="1" lang="en-US" altLang="ko-KR" sz="1500" dirty="0" smtClean="0">
                  <a:latin typeface="+mn-ea"/>
                </a:rPr>
                <a:t>~4</a:t>
              </a:r>
              <a:r>
                <a:rPr kumimoji="1" lang="ko-KR" altLang="en-US" sz="1500" dirty="0" smtClean="0">
                  <a:latin typeface="+mn-ea"/>
                </a:rPr>
                <a:t>월 </a:t>
              </a:r>
              <a:endParaRPr kumimoji="1" lang="en-US" altLang="ko-KR" sz="15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n-ea"/>
                </a:rPr>
                <a:t>○ </a:t>
              </a:r>
              <a:r>
                <a:rPr kumimoji="1" lang="ko-KR" altLang="en-US" sz="1500" dirty="0" smtClean="0">
                  <a:latin typeface="+mn-ea"/>
                </a:rPr>
                <a:t>공공건축사업계획 사전검토 </a:t>
              </a:r>
              <a:r>
                <a:rPr kumimoji="1" lang="en-US" altLang="ko-KR" sz="1500" dirty="0" smtClean="0">
                  <a:latin typeface="+mn-ea"/>
                </a:rPr>
                <a:t>		</a:t>
              </a:r>
              <a:r>
                <a:rPr kumimoji="1" lang="en-US" altLang="ko-KR" sz="1500" dirty="0">
                  <a:latin typeface="+mn-ea"/>
                </a:rPr>
                <a:t>	: ’23. </a:t>
              </a:r>
              <a:r>
                <a:rPr kumimoji="1" lang="en-US" altLang="ko-KR" sz="1500" dirty="0" smtClean="0">
                  <a:latin typeface="+mn-ea"/>
                </a:rPr>
                <a:t>5</a:t>
              </a:r>
              <a:r>
                <a:rPr kumimoji="1" lang="ko-KR" altLang="en-US" sz="1500" dirty="0" smtClean="0">
                  <a:latin typeface="+mn-ea"/>
                </a:rPr>
                <a:t>월</a:t>
              </a:r>
              <a:r>
                <a:rPr kumimoji="1" lang="en-US" altLang="ko-KR" sz="1500" dirty="0" smtClean="0">
                  <a:latin typeface="+mn-ea"/>
                </a:rPr>
                <a:t>~6</a:t>
              </a:r>
              <a:r>
                <a:rPr kumimoji="1" lang="ko-KR" altLang="en-US" sz="1500" dirty="0" smtClean="0">
                  <a:latin typeface="+mn-ea"/>
                </a:rPr>
                <a:t>월 </a:t>
              </a:r>
              <a:endParaRPr kumimoji="1" lang="en-US" altLang="ko-KR" sz="1500" dirty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기본설계 착수 </a:t>
              </a:r>
              <a:r>
                <a:rPr kumimoji="1" lang="en-US" altLang="ko-KR" sz="1400" dirty="0" smtClean="0">
                  <a:latin typeface="+mn-ea"/>
                </a:rPr>
                <a:t>				: ’23. 6</a:t>
              </a:r>
              <a:r>
                <a:rPr kumimoji="1" lang="ko-KR" altLang="en-US" sz="1400" dirty="0" smtClean="0">
                  <a:latin typeface="+mn-ea"/>
                </a:rPr>
                <a:t>월</a:t>
              </a:r>
              <a:r>
                <a:rPr kumimoji="1" lang="en-US" altLang="ko-KR" sz="1400" dirty="0" smtClean="0">
                  <a:latin typeface="+mn-ea"/>
                </a:rPr>
                <a:t>~11</a:t>
              </a:r>
              <a:r>
                <a:rPr kumimoji="1" lang="ko-KR" altLang="en-US" sz="1400" dirty="0" smtClean="0">
                  <a:latin typeface="+mn-ea"/>
                </a:rPr>
                <a:t>월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기본설계 완료 </a:t>
              </a:r>
              <a:r>
                <a:rPr kumimoji="1" lang="en-US" altLang="ko-KR" sz="1400" dirty="0" smtClean="0">
                  <a:latin typeface="+mn-ea"/>
                </a:rPr>
                <a:t>				</a:t>
              </a:r>
              <a:r>
                <a:rPr kumimoji="1" lang="en-US" altLang="ko-KR" sz="1400" dirty="0">
                  <a:latin typeface="+mn-ea"/>
                </a:rPr>
                <a:t>: ’23. </a:t>
              </a:r>
              <a:r>
                <a:rPr kumimoji="1" lang="en-US" altLang="ko-KR" sz="1400" dirty="0" smtClean="0">
                  <a:latin typeface="+mn-ea"/>
                </a:rPr>
                <a:t>12</a:t>
              </a:r>
              <a:r>
                <a:rPr kumimoji="1" lang="ko-KR" altLang="en-US" sz="1400" dirty="0" smtClean="0">
                  <a:latin typeface="+mn-ea"/>
                </a:rPr>
                <a:t>월</a:t>
              </a:r>
              <a:endParaRPr kumimoji="1" lang="en-US" altLang="ko-KR" sz="1400" dirty="0" smtClean="0"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0912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27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관리계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7128792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에너지 절감</a:t>
              </a:r>
              <a:r>
                <a:rPr lang="ko-KR" altLang="en-US" dirty="0" smtClean="0">
                  <a:solidFill>
                    <a:schemeClr val="tx1"/>
                  </a:solidFill>
                  <a:latin typeface="맑은 고딕"/>
                  <a:ea typeface="맑은 고딕"/>
                </a:rPr>
                <a:t>〮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효율화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6"/>
            <a:ext cx="8635600" cy="1099640"/>
            <a:chOff x="275826" y="3970004"/>
            <a:chExt cx="8545076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친환경 에너지 구축으로 환경 친화적 공공병원 실현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60327" cy="1087268"/>
            <a:chOff x="253491" y="1777002"/>
            <a:chExt cx="8540847" cy="1028774"/>
          </a:xfrm>
        </p:grpSpPr>
        <p:sp>
          <p:nvSpPr>
            <p:cNvPr id="30" name="TextBox 29"/>
            <p:cNvSpPr txBox="1"/>
            <p:nvPr/>
          </p:nvSpPr>
          <p:spPr>
            <a:xfrm>
              <a:off x="1954338" y="1797664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err="1" smtClean="0">
                  <a:latin typeface="+mj-lt"/>
                </a:rPr>
                <a:t>신재생에너지</a:t>
              </a:r>
              <a:r>
                <a:rPr kumimoji="1" lang="ko-KR" altLang="en-US" sz="1600" b="1" dirty="0" smtClean="0">
                  <a:latin typeface="+mj-lt"/>
                </a:rPr>
                <a:t> 확대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err="1" smtClean="0"/>
                <a:t>신재생에너지</a:t>
              </a:r>
              <a:r>
                <a:rPr kumimoji="1" lang="ko-KR" altLang="en-US" sz="1600" b="1" dirty="0" smtClean="0"/>
                <a:t> 확대 설치로 탄소배출 저감 노력 강화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sp>
        <p:nvSpPr>
          <p:cNvPr id="34" name="대각선 방향의 모서리가 잘린 사각형 33"/>
          <p:cNvSpPr/>
          <p:nvPr/>
        </p:nvSpPr>
        <p:spPr>
          <a:xfrm>
            <a:off x="259990" y="2709467"/>
            <a:ext cx="1431690" cy="2174313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추진계획</a:t>
            </a:r>
            <a:endParaRPr lang="en-US" altLang="ko-KR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" name="직사각형 3"/>
          <p:cNvSpPr/>
          <p:nvPr/>
        </p:nvSpPr>
        <p:spPr>
          <a:xfrm>
            <a:off x="4364251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4443599" y="3244334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dirty="0"/>
              <a:t>∙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951432" y="2715354"/>
            <a:ext cx="6935688" cy="216842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500" dirty="0" smtClean="0"/>
              <a:t>○ </a:t>
            </a:r>
            <a:r>
              <a:rPr kumimoji="1" lang="ko-KR" altLang="en-US" sz="1500" dirty="0" smtClean="0"/>
              <a:t>탄소배출 저감을 위해 </a:t>
            </a:r>
            <a:r>
              <a:rPr kumimoji="1" lang="en-US" altLang="ko-KR" sz="1500" dirty="0" smtClean="0"/>
              <a:t>‘</a:t>
            </a:r>
            <a:r>
              <a:rPr kumimoji="1" lang="ko-KR" altLang="en-US" sz="1500" dirty="0" smtClean="0"/>
              <a:t>탄소중립</a:t>
            </a:r>
            <a:r>
              <a:rPr kumimoji="1" lang="en-US" altLang="ko-KR" sz="1500" dirty="0" smtClean="0"/>
              <a:t>’ </a:t>
            </a:r>
            <a:r>
              <a:rPr kumimoji="1" lang="ko-KR" altLang="en-US" sz="1500" dirty="0" err="1" smtClean="0"/>
              <a:t>신재생에너지</a:t>
            </a:r>
            <a:r>
              <a:rPr kumimoji="1" lang="ko-KR" altLang="en-US" sz="1500" dirty="0" smtClean="0"/>
              <a:t> 확대 설치</a:t>
            </a:r>
            <a:endParaRPr kumimoji="1" lang="en-US" altLang="ko-KR" sz="1500" dirty="0" smtClean="0"/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500" dirty="0" smtClean="0"/>
              <a:t>○ </a:t>
            </a:r>
            <a:r>
              <a:rPr kumimoji="1" lang="ko-KR" altLang="en-US" sz="1500" dirty="0" err="1" smtClean="0"/>
              <a:t>저탄소</a:t>
            </a:r>
            <a:r>
              <a:rPr kumimoji="1" lang="ko-KR" altLang="en-US" sz="1500" dirty="0" smtClean="0">
                <a:latin typeface="맑은 고딕"/>
                <a:ea typeface="맑은 고딕"/>
              </a:rPr>
              <a:t>〮</a:t>
            </a:r>
            <a:r>
              <a:rPr kumimoji="1" lang="ko-KR" altLang="en-US" sz="1500" dirty="0" smtClean="0"/>
              <a:t>친환경 </a:t>
            </a:r>
            <a:r>
              <a:rPr kumimoji="1" lang="ko-KR" altLang="en-US" sz="1500" dirty="0" err="1" smtClean="0"/>
              <a:t>환경조서을</a:t>
            </a:r>
            <a:r>
              <a:rPr kumimoji="1" lang="ko-KR" altLang="en-US" sz="1500" dirty="0" smtClean="0"/>
              <a:t> 위한 </a:t>
            </a:r>
            <a:r>
              <a:rPr kumimoji="1" lang="ko-KR" altLang="en-US" sz="1500" dirty="0" err="1" smtClean="0"/>
              <a:t>전기차</a:t>
            </a:r>
            <a:r>
              <a:rPr kumimoji="1" lang="ko-KR" altLang="en-US" sz="1500" dirty="0" smtClean="0"/>
              <a:t> </a:t>
            </a:r>
            <a:r>
              <a:rPr kumimoji="1" lang="ko-KR" altLang="en-US" sz="1500" dirty="0" err="1" smtClean="0"/>
              <a:t>충선소</a:t>
            </a:r>
            <a:r>
              <a:rPr kumimoji="1" lang="ko-KR" altLang="en-US" sz="1500" dirty="0" smtClean="0"/>
              <a:t> 설치</a:t>
            </a:r>
            <a:endParaRPr kumimoji="1" lang="en-US" altLang="ko-KR" sz="1500" dirty="0"/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500" dirty="0" smtClean="0"/>
              <a:t>○ 에너지 절감활동 지속 전개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380193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-12509" y="6381328"/>
            <a:ext cx="9156509" cy="368754"/>
            <a:chOff x="-12509" y="6381328"/>
            <a:chExt cx="9156509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1250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28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원무계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688632" cy="288032"/>
            <a:chOff x="395536" y="1124744"/>
            <a:chExt cx="482453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6407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예방접종실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인프라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19" y="5200224"/>
            <a:ext cx="8635601" cy="1053203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n-ea"/>
                </a:rPr>
                <a:t>○ </a:t>
              </a:r>
              <a:r>
                <a:rPr kumimoji="1" lang="ko-KR" altLang="en-US" sz="1500" dirty="0" smtClean="0">
                  <a:latin typeface="+mn-ea"/>
                </a:rPr>
                <a:t>필수예방접종 인프라 강화로 지역주민의 건강관리 향상</a:t>
              </a:r>
              <a:endParaRPr kumimoji="1" lang="en-US" altLang="ko-KR" sz="400" dirty="0" smtClean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예방접종 인원</a:t>
              </a:r>
              <a:r>
                <a:rPr kumimoji="1" lang="en-US" altLang="ko-KR" sz="1600" b="1" dirty="0" smtClean="0">
                  <a:latin typeface="+mj-lt"/>
                </a:rPr>
                <a:t>(400</a:t>
              </a:r>
              <a:r>
                <a:rPr kumimoji="1" lang="ko-KR" altLang="en-US" sz="1600" b="1" dirty="0" smtClean="0">
                  <a:latin typeface="+mj-lt"/>
                </a:rPr>
                <a:t>명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 smtClean="0"/>
                <a:t>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예방접종 </a:t>
              </a:r>
              <a:r>
                <a:rPr kumimoji="1" lang="ko-KR" altLang="en-US" sz="1600" b="1" dirty="0" err="1" smtClean="0"/>
                <a:t>원스톱시스템</a:t>
              </a:r>
              <a:r>
                <a:rPr kumimoji="1" lang="ko-KR" altLang="en-US" sz="1600" b="1" dirty="0" smtClean="0"/>
                <a:t> 구축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62307" y="2671881"/>
            <a:ext cx="8627130" cy="2399438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ea"/>
                  <a:ea typeface="+mj-ea"/>
                </a:rPr>
                <a:t>○ </a:t>
              </a:r>
              <a:r>
                <a:rPr kumimoji="1" lang="ko-KR" altLang="en-US" sz="1500" dirty="0" smtClean="0">
                  <a:latin typeface="+mj-ea"/>
                  <a:ea typeface="+mj-ea"/>
                </a:rPr>
                <a:t>예방접종 관련 </a:t>
              </a:r>
              <a:r>
                <a:rPr kumimoji="1" lang="ko-KR" altLang="en-US" sz="1500" dirty="0" err="1" smtClean="0">
                  <a:latin typeface="+mj-ea"/>
                  <a:ea typeface="+mj-ea"/>
                </a:rPr>
                <a:t>진료과</a:t>
              </a:r>
              <a:r>
                <a:rPr kumimoji="1" lang="ko-KR" altLang="en-US" sz="1500" dirty="0" smtClean="0">
                  <a:latin typeface="+mj-ea"/>
                  <a:ea typeface="+mj-ea"/>
                </a:rPr>
                <a:t> 협업을 통한 </a:t>
              </a:r>
              <a:r>
                <a:rPr kumimoji="1" lang="ko-KR" altLang="en-US" sz="1500" dirty="0" err="1" smtClean="0">
                  <a:latin typeface="+mj-ea"/>
                  <a:ea typeface="+mj-ea"/>
                </a:rPr>
                <a:t>원스톱시스템</a:t>
              </a:r>
              <a:r>
                <a:rPr kumimoji="1" lang="ko-KR" altLang="en-US" sz="1500" dirty="0" smtClean="0">
                  <a:latin typeface="+mj-ea"/>
                  <a:ea typeface="+mj-ea"/>
                </a:rPr>
                <a:t> 구축</a:t>
              </a:r>
              <a:endParaRPr kumimoji="1" lang="en-US" altLang="ko-KR" sz="400" dirty="0">
                <a:latin typeface="+mj-ea"/>
                <a:ea typeface="+mj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ea"/>
                  <a:ea typeface="+mj-ea"/>
                </a:rPr>
                <a:t>○ </a:t>
              </a:r>
              <a:r>
                <a:rPr kumimoji="1" lang="ko-KR" altLang="en-US" sz="1500" dirty="0" smtClean="0">
                  <a:latin typeface="+mj-ea"/>
                  <a:ea typeface="+mj-ea"/>
                </a:rPr>
                <a:t>예방접종 실시기준 준수 등 안전한 예방접종 </a:t>
              </a:r>
              <a:r>
                <a:rPr kumimoji="1" lang="ko-KR" altLang="en-US" sz="1500" dirty="0" smtClean="0">
                  <a:latin typeface="+mj-ea"/>
                  <a:ea typeface="+mj-ea"/>
                </a:rPr>
                <a:t>환경 구축</a:t>
              </a:r>
              <a:endParaRPr kumimoji="1" lang="en-US" altLang="ko-KR" sz="1500" dirty="0" smtClean="0">
                <a:latin typeface="+mj-ea"/>
                <a:ea typeface="+mj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dirty="0">
                <a:latin typeface="+mj-ea"/>
                <a:ea typeface="+mj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ea"/>
                  <a:ea typeface="+mj-ea"/>
                </a:rPr>
                <a:t>○ </a:t>
              </a:r>
              <a:r>
                <a:rPr kumimoji="1" lang="ko-KR" altLang="en-US" sz="1500" dirty="0" smtClean="0">
                  <a:latin typeface="+mj-ea"/>
                  <a:ea typeface="+mj-ea"/>
                </a:rPr>
                <a:t>인플루엔자 예방접종 인원 </a:t>
              </a:r>
              <a:r>
                <a:rPr kumimoji="1" lang="en-US" altLang="ko-KR" sz="1500" dirty="0" smtClean="0">
                  <a:latin typeface="+mj-ea"/>
                  <a:ea typeface="+mj-ea"/>
                </a:rPr>
                <a:t>				: 400</a:t>
              </a:r>
              <a:r>
                <a:rPr kumimoji="1" lang="ko-KR" altLang="en-US" sz="1500" dirty="0" smtClean="0">
                  <a:latin typeface="+mj-ea"/>
                  <a:ea typeface="+mj-ea"/>
                </a:rPr>
                <a:t>명</a:t>
              </a:r>
              <a:endParaRPr kumimoji="1" lang="en-US" altLang="ko-KR" sz="1400" dirty="0" smtClean="0">
                <a:latin typeface="+mj-ea"/>
                <a:ea typeface="+mj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ea"/>
                  <a:ea typeface="+mj-ea"/>
                </a:rPr>
                <a:t> 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- 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예방접종 시기 등 사전 안내를 통한 접종 필요성 인식 확대</a:t>
              </a:r>
              <a:endParaRPr kumimoji="1" lang="ko-KR" altLang="en-US" sz="1400" dirty="0" smtClean="0">
                <a:latin typeface="+mj-ea"/>
                <a:ea typeface="+mj-ea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b="1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5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심사계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적정성 평가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6"/>
            <a:ext cx="8635600" cy="1099640"/>
            <a:chOff x="275826" y="3970004"/>
            <a:chExt cx="8545076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환자관리의 질 향상으로 양질의 의료서비스 제공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평가 상위 등급 달성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/>
                <a:t>진료비 </a:t>
              </a:r>
              <a:r>
                <a:rPr kumimoji="1" lang="ko-KR" altLang="en-US" sz="1600" b="1" dirty="0" err="1" smtClean="0"/>
                <a:t>삭감률</a:t>
              </a:r>
              <a:r>
                <a:rPr kumimoji="1" lang="ko-KR" altLang="en-US" sz="1600" b="1" dirty="0" smtClean="0"/>
                <a:t> </a:t>
              </a:r>
              <a:r>
                <a:rPr kumimoji="1" lang="ko-KR" altLang="en-US" sz="1600" b="1" dirty="0"/>
                <a:t>심사기준 제공 등 </a:t>
              </a:r>
              <a:r>
                <a:rPr kumimoji="1" lang="ko-KR" altLang="en-US" sz="1600" b="1" dirty="0" err="1" smtClean="0"/>
                <a:t>삭감률</a:t>
              </a:r>
              <a:r>
                <a:rPr kumimoji="1" lang="ko-KR" altLang="en-US" sz="1600" b="1" dirty="0" smtClean="0"/>
                <a:t> </a:t>
              </a:r>
              <a:r>
                <a:rPr kumimoji="1" lang="ko-KR" altLang="en-US" sz="1600" b="1" dirty="0"/>
                <a:t>감소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49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smtClean="0"/>
                <a:t>분기별 모니터링 시행</a:t>
              </a:r>
              <a:r>
                <a:rPr kumimoji="1" lang="en-US" altLang="ko-KR" sz="1500" dirty="0" smtClean="0"/>
                <a:t>			: 4</a:t>
              </a:r>
              <a:r>
                <a:rPr kumimoji="1" lang="ko-KR" altLang="en-US" sz="1500" dirty="0" smtClean="0"/>
                <a:t>회</a:t>
              </a:r>
              <a:endParaRPr kumimoji="1" lang="en-US" altLang="ko-KR" sz="1500" dirty="0">
                <a:solidFill>
                  <a:prstClr val="black"/>
                </a:solidFill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err="1" smtClean="0"/>
                <a:t>미실시</a:t>
              </a:r>
              <a:r>
                <a:rPr kumimoji="1" lang="ko-KR" altLang="en-US" sz="1500" dirty="0" smtClean="0"/>
                <a:t> 대상자 분석 및 </a:t>
              </a:r>
              <a:r>
                <a:rPr kumimoji="1" lang="ko-KR" altLang="en-US" sz="1500" dirty="0" err="1" smtClean="0"/>
                <a:t>진료과</a:t>
              </a:r>
              <a:r>
                <a:rPr kumimoji="1" lang="ko-KR" altLang="en-US" sz="1500" dirty="0" smtClean="0"/>
                <a:t> 협조</a:t>
              </a:r>
              <a:r>
                <a:rPr kumimoji="1" lang="en-US" altLang="ko-KR" sz="1500" dirty="0" smtClean="0"/>
                <a:t>		: </a:t>
              </a:r>
              <a:r>
                <a:rPr kumimoji="1" lang="ko-KR" altLang="en-US" sz="1500" dirty="0" smtClean="0"/>
                <a:t>연중</a:t>
              </a:r>
              <a:endParaRPr kumimoji="1" lang="en-US" altLang="ko-KR" sz="1500" dirty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en-US" altLang="ko-KR" sz="1500" dirty="0" smtClean="0"/>
                <a:t>QI </a:t>
              </a:r>
              <a:r>
                <a:rPr kumimoji="1" lang="ko-KR" altLang="en-US" sz="1500" dirty="0" smtClean="0"/>
                <a:t>지표관리 모니터링 등 적정진료실 및 전산담당자 </a:t>
              </a:r>
              <a:r>
                <a:rPr kumimoji="1" lang="ko-KR" altLang="en-US" sz="1500" dirty="0" smtClean="0"/>
                <a:t>협의</a:t>
              </a:r>
              <a:r>
                <a:rPr kumimoji="1" lang="ko-KR" altLang="en-US" sz="1500" dirty="0" smtClean="0"/>
                <a:t> </a:t>
              </a:r>
              <a:r>
                <a:rPr kumimoji="1" lang="ko-KR" altLang="en-US" sz="1500" dirty="0" smtClean="0"/>
                <a:t>진행</a:t>
              </a:r>
              <a:endParaRPr kumimoji="1" lang="en-US" altLang="ko-KR" sz="15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54832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-12509" y="6381328"/>
            <a:ext cx="9156509" cy="368754"/>
            <a:chOff x="-12509" y="6381328"/>
            <a:chExt cx="9156509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1250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30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영양계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824536" cy="288032"/>
            <a:chOff x="395536" y="1124744"/>
            <a:chExt cx="482453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6407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치료식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입원환자 영양관리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19" y="5200224"/>
            <a:ext cx="8635601" cy="1053203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n-ea"/>
                </a:rPr>
                <a:t>○ </a:t>
              </a:r>
              <a:r>
                <a:rPr kumimoji="1" lang="ko-KR" altLang="en-US" sz="1500" dirty="0" smtClean="0">
                  <a:latin typeface="+mn-ea"/>
                </a:rPr>
                <a:t>입원환자 영양관리로 지역주민의 건강관리 향상 </a:t>
              </a:r>
              <a:endParaRPr kumimoji="1" lang="en-US" altLang="ko-KR" sz="400" dirty="0" smtClean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err="1" smtClean="0">
                  <a:latin typeface="+mj-lt"/>
                </a:rPr>
                <a:t>치료식</a:t>
              </a:r>
              <a:r>
                <a:rPr kumimoji="1" lang="ko-KR" altLang="en-US" sz="1600" b="1" dirty="0" smtClean="0">
                  <a:latin typeface="+mj-lt"/>
                </a:rPr>
                <a:t> 입원환자 영양관리</a:t>
              </a:r>
              <a:r>
                <a:rPr kumimoji="1" lang="en-US" altLang="ko-KR" sz="1600" b="1" dirty="0" smtClean="0">
                  <a:latin typeface="+mj-lt"/>
                </a:rPr>
                <a:t>(1,000</a:t>
              </a:r>
              <a:r>
                <a:rPr kumimoji="1" lang="ko-KR" altLang="en-US" sz="1600" b="1" dirty="0" smtClean="0">
                  <a:latin typeface="+mj-lt"/>
                </a:rPr>
                <a:t>건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err="1" smtClean="0"/>
                <a:t>치료식</a:t>
              </a:r>
              <a:r>
                <a:rPr kumimoji="1" lang="ko-KR" altLang="en-US" sz="1600" b="1" dirty="0" smtClean="0"/>
                <a:t> 환자의 영양관리를 통한 영양서비스 증대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62307" y="2671881"/>
            <a:ext cx="8627130" cy="2399438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/>
                <a:t>○ </a:t>
              </a:r>
              <a:r>
                <a:rPr kumimoji="1" lang="ko-KR" altLang="en-US" sz="1500" b="1" dirty="0" smtClean="0"/>
                <a:t>입원환자 </a:t>
              </a:r>
              <a:r>
                <a:rPr kumimoji="1" lang="ko-KR" altLang="en-US" sz="1500" b="1" dirty="0" err="1" smtClean="0"/>
                <a:t>치료식</a:t>
              </a:r>
              <a:r>
                <a:rPr kumimoji="1" lang="ko-KR" altLang="en-US" sz="1500" b="1" dirty="0" smtClean="0"/>
                <a:t> </a:t>
              </a:r>
              <a:r>
                <a:rPr kumimoji="1" lang="ko-KR" altLang="en-US" sz="1500" b="1" dirty="0" smtClean="0"/>
                <a:t>영양관리 </a:t>
              </a:r>
              <a:r>
                <a:rPr kumimoji="1" lang="en-US" altLang="ko-KR" sz="1500" b="1" dirty="0" smtClean="0"/>
                <a:t>			</a:t>
              </a:r>
              <a:r>
                <a:rPr kumimoji="1" lang="en-US" altLang="ko-KR" sz="1400" dirty="0" smtClean="0"/>
                <a:t>: 1,000</a:t>
              </a:r>
              <a:r>
                <a:rPr kumimoji="1" lang="ko-KR" altLang="en-US" sz="1400" dirty="0" smtClean="0"/>
                <a:t>건</a:t>
              </a:r>
              <a:endParaRPr kumimoji="1" lang="en-US" altLang="ko-KR" sz="14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smtClean="0"/>
                <a:t>입원환자 </a:t>
              </a:r>
              <a:r>
                <a:rPr kumimoji="1" lang="ko-KR" altLang="en-US" sz="1400" dirty="0" err="1" smtClean="0"/>
                <a:t>치료식</a:t>
              </a:r>
              <a:r>
                <a:rPr kumimoji="1" lang="ko-KR" altLang="en-US" sz="1400" dirty="0" smtClean="0"/>
                <a:t> 영양관리를 통한 영양서비</a:t>
              </a:r>
              <a:r>
                <a:rPr kumimoji="1" lang="ko-KR" altLang="en-US" sz="1400" dirty="0" smtClean="0"/>
                <a:t>스 증대</a:t>
              </a:r>
              <a:endParaRPr kumimoji="1" lang="en-US" altLang="ko-KR" sz="14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/>
                <a:t> </a:t>
              </a:r>
              <a:r>
                <a:rPr kumimoji="1" lang="en-US" altLang="ko-KR" sz="1400" dirty="0" smtClean="0"/>
                <a:t> - </a:t>
              </a:r>
              <a:r>
                <a:rPr kumimoji="1" lang="ko-KR" altLang="en-US" sz="1400" dirty="0" err="1" smtClean="0"/>
                <a:t>치료식</a:t>
              </a:r>
              <a:r>
                <a:rPr kumimoji="1" lang="ko-KR" altLang="en-US" sz="1400" dirty="0" smtClean="0"/>
                <a:t> 환자에게 대면 설명을 통한 적극적인 영양서비스 제공</a:t>
              </a:r>
              <a:endParaRPr kumimoji="1" lang="en-US" altLang="ko-KR" sz="400" b="1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- </a:t>
              </a: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31 </a:t>
              </a: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-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BB5C6"/>
                </a:solidFill>
                <a:effectLst/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rPr>
              <a:t>Ⅳ.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BB5C6"/>
                </a:solidFill>
                <a:effectLst/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주요업무 추진계획</a:t>
            </a:r>
            <a:r>
              <a:rPr kumimoji="0" lang="en-US" altLang="ko-KR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_ </a:t>
            </a:r>
            <a:r>
              <a:rPr kumimoji="0" lang="ko-KR" alt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진료협력계</a:t>
            </a:r>
            <a:endParaRPr kumimoji="0" lang="ko-KR" alt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사업명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</a:t>
              </a:r>
              <a:r>
                <a:rPr kumimoji="0" lang="en-US" altLang="ko-K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: 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진료의뢰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∙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회송 서비스 강화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6"/>
            <a:ext cx="8635600" cy="1099640"/>
            <a:chOff x="275826" y="3970004"/>
            <a:chExt cx="8545076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○ 국가 시책 수행을 통한 공공병원으로서 역할과 의료수익 증대</a:t>
              </a:r>
              <a:endParaRPr kumimoji="1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ko-KR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○</a:t>
              </a:r>
              <a:r>
                <a:rPr kumimoji="1" lang="en-US" altLang="ko-KR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1" lang="ko-KR" altLang="en-US" sz="1500" b="0" i="0" u="none" strike="noStrike" kern="1200" cap="none" spc="-15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진료연계성 유지로 고객편의 도모 및 양질의 의료서비스 제공을 통한 고객만족 제고</a:t>
              </a:r>
              <a:endParaRPr kumimoji="1" lang="en-US" altLang="ko-KR" sz="15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기대효과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사업목표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460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건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사업방향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진료의뢰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∙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회송 실적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/>
                  <a:ea typeface="HY헤드라인M" panose="02030600000101010101" pitchFamily="18" charset="-127"/>
                  <a:cs typeface="+mn-cs"/>
                </a:rPr>
                <a:t>사업계획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951432" y="2700736"/>
            <a:ext cx="6935688" cy="216842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 anchorCtr="0">
            <a:noAutofit/>
          </a:bodyPr>
          <a:lstStyle/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○ 진료의뢰</a:t>
            </a:r>
            <a:r>
              <a:rPr kumimoji="1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/>
              </a:rPr>
              <a:t>∙</a:t>
            </a:r>
            <a:r>
              <a:rPr kumimoji="1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회송 활성화</a:t>
            </a:r>
            <a:endParaRPr kumimoji="1" lang="en-US" altLang="ko-KR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-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외래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,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병동 직원의 교육과 협업을 통해 활성화 노력</a:t>
            </a:r>
            <a:endParaRPr kumimoji="1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-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외래환자 상급종합병원 전원 시 진료협력 연계를 통한 예약관리 도모</a:t>
            </a:r>
            <a:endParaRPr kumimoji="1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-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협력기관 의뢰환자 관리로 진료회송 실적 강화</a:t>
            </a:r>
            <a:endParaRPr kumimoji="1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-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입원환자 중점관리로 회송 대상자 물색 및 실적 연계 노력  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○</a:t>
            </a:r>
            <a:r>
              <a:rPr kumimoji="1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진료의뢰</a:t>
            </a:r>
            <a:r>
              <a:rPr kumimoji="1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/>
              </a:rPr>
              <a:t>∙</a:t>
            </a:r>
            <a:r>
              <a:rPr kumimoji="1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회송시범사업 홍보 강화</a:t>
            </a:r>
            <a:endParaRPr kumimoji="1" lang="en-US" altLang="ko-KR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-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진료의뢰∙회송 홍보용 배너 설치</a:t>
            </a:r>
            <a:endParaRPr kumimoji="1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-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외래환</a:t>
            </a:r>
            <a:r>
              <a:rPr kumimoji="1" lang="ko-KR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자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대기안내시스템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, E/V</a:t>
            </a:r>
            <a:r>
              <a:rPr kumimoji="1" lang="ko-KR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홍보용 모니터 등을 통해 시</a:t>
            </a:r>
            <a:r>
              <a:rPr kumimoji="1" lang="ko-KR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범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사업 알리기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</p:txBody>
      </p:sp>
      <p:sp>
        <p:nvSpPr>
          <p:cNvPr id="34" name="대각선 방향의 모서리가 잘린 사각형 33"/>
          <p:cNvSpPr/>
          <p:nvPr/>
        </p:nvSpPr>
        <p:spPr>
          <a:xfrm>
            <a:off x="259990" y="2709467"/>
            <a:ext cx="1431690" cy="2174313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추진계획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https://www.namwonmed.or.kr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14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32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부대사업계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적극적 홍보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6"/>
            <a:ext cx="8635600" cy="1099640"/>
            <a:chOff x="275826" y="3970004"/>
            <a:chExt cx="8545076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저렴하고 투명한 장례서비스 지원으로 고객만족도 향상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대면 홍보 확대</a:t>
              </a:r>
              <a:r>
                <a:rPr kumimoji="1" lang="en-US" altLang="ko-KR" sz="1600" b="1" dirty="0" smtClean="0">
                  <a:latin typeface="+mj-lt"/>
                </a:rPr>
                <a:t>(50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현지출장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홍보 모니터를 활용한 홍보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49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홍보대상 선정 및 전략 수립</a:t>
              </a:r>
              <a:r>
                <a:rPr kumimoji="1" lang="en-US" altLang="ko-KR" sz="1500" dirty="0" smtClean="0">
                  <a:latin typeface="+mj-lt"/>
                </a:rPr>
                <a:t>(</a:t>
              </a:r>
              <a:r>
                <a:rPr kumimoji="1" lang="ko-KR" altLang="en-US" sz="1500" dirty="0" smtClean="0">
                  <a:latin typeface="+mj-lt"/>
                </a:rPr>
                <a:t>일정 및 방향성 확보</a:t>
              </a:r>
              <a:r>
                <a:rPr kumimoji="1" lang="en-US" altLang="ko-KR" sz="1500" dirty="0" smtClean="0">
                  <a:latin typeface="+mj-lt"/>
                </a:rPr>
                <a:t>) 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홍보물품 선정 및 제작</a:t>
              </a:r>
              <a:endParaRPr kumimoji="1" lang="en-US" altLang="ko-KR" sz="15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ko-KR" altLang="en-US" sz="1500" dirty="0" smtClean="0"/>
                <a:t>협업 확대 등 고객만족도 </a:t>
              </a:r>
              <a:r>
                <a:rPr kumimoji="1" lang="ko-KR" altLang="en-US" sz="1500" dirty="0" smtClean="0"/>
                <a:t>향상</a:t>
              </a:r>
              <a:r>
                <a:rPr kumimoji="1" lang="en-US" altLang="ko-KR" sz="1500" dirty="0" smtClean="0"/>
                <a:t>(</a:t>
              </a:r>
              <a:r>
                <a:rPr kumimoji="1" lang="ko-KR" altLang="en-US" sz="1500" dirty="0" smtClean="0"/>
                <a:t>설문조사 지속추진</a:t>
              </a:r>
              <a:r>
                <a:rPr kumimoji="1" lang="en-US" altLang="ko-KR" sz="1500" dirty="0" smtClean="0"/>
                <a:t>) </a:t>
              </a:r>
              <a:r>
                <a:rPr kumimoji="1" lang="ko-KR" altLang="en-US" sz="1500" dirty="0" smtClean="0"/>
                <a:t>강화</a:t>
              </a:r>
              <a:endParaRPr kumimoji="1" lang="en-US" altLang="ko-KR" sz="1500" dirty="0" smtClean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24407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-12509" y="6381328"/>
            <a:ext cx="9156509" cy="368754"/>
            <a:chOff x="-12509" y="6381328"/>
            <a:chExt cx="9156509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1250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33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응급의료센터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824536" cy="288032"/>
            <a:chOff x="395536" y="1124744"/>
            <a:chExt cx="482453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6407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응급의료기관 평가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19" y="5200224"/>
            <a:ext cx="8635601" cy="1053203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n-ea"/>
                </a:rPr>
                <a:t>○ 응급환자 책임진료로 지역응급의료기관 역할 향상</a:t>
              </a:r>
              <a:endParaRPr kumimoji="1" lang="en-US" altLang="ko-KR" sz="400" dirty="0" smtClean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응급의료기관 평가 </a:t>
              </a:r>
              <a:r>
                <a:rPr kumimoji="1" lang="en-US" altLang="ko-KR" sz="1600" b="1" dirty="0" smtClean="0">
                  <a:latin typeface="+mj-lt"/>
                </a:rPr>
                <a:t>B</a:t>
              </a:r>
              <a:r>
                <a:rPr kumimoji="1" lang="ko-KR" altLang="en-US" sz="1600" b="1" dirty="0" smtClean="0">
                  <a:latin typeface="+mj-lt"/>
                </a:rPr>
                <a:t>등급 유지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응급의료기관 평가 기준 준수로 평가 상위 등급 달성 </a:t>
              </a:r>
              <a:r>
                <a:rPr kumimoji="1" lang="ko-KR" altLang="en-US" sz="1600" b="1" dirty="0" smtClean="0"/>
                <a:t>노</a:t>
              </a:r>
              <a:r>
                <a:rPr kumimoji="1" lang="ko-KR" altLang="en-US" sz="1600" b="1" dirty="0"/>
                <a:t>력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62307" y="2671881"/>
            <a:ext cx="8627130" cy="2399438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/>
                <a:t>○ </a:t>
              </a:r>
              <a:r>
                <a:rPr kumimoji="1" lang="ko-KR" altLang="en-US" sz="1500" b="1" dirty="0" smtClean="0"/>
                <a:t>응급의료기관 평가 지표 관리</a:t>
              </a:r>
              <a:endParaRPr kumimoji="1" lang="en-US" altLang="ko-KR" sz="4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</a:t>
              </a:r>
              <a:r>
                <a:rPr kumimoji="1" lang="en-US" altLang="ko-KR" sz="1600" dirty="0"/>
                <a:t>- </a:t>
              </a:r>
              <a:r>
                <a:rPr kumimoji="1" lang="ko-KR" altLang="en-US" sz="1600" dirty="0" smtClean="0"/>
                <a:t>중증상병 해당환자 구성비</a:t>
              </a:r>
              <a:r>
                <a:rPr kumimoji="1" lang="en-US" altLang="ko-KR" sz="1600" dirty="0" smtClean="0"/>
                <a:t>			: 5.0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- </a:t>
              </a:r>
              <a:r>
                <a:rPr kumimoji="1" lang="ko-KR" altLang="en-US" sz="1600" dirty="0" smtClean="0"/>
                <a:t>최종 치료 </a:t>
              </a:r>
              <a:r>
                <a:rPr kumimoji="1" lang="ko-KR" altLang="en-US" sz="1600" dirty="0" err="1" smtClean="0"/>
                <a:t>제공율</a:t>
              </a:r>
              <a:r>
                <a:rPr kumimoji="1" lang="ko-KR" altLang="en-US" sz="1600" dirty="0" smtClean="0"/>
                <a:t> </a:t>
              </a:r>
              <a:r>
                <a:rPr kumimoji="1" lang="en-US" altLang="ko-KR" sz="1600" dirty="0" smtClean="0"/>
                <a:t>			: 65.0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</a:t>
              </a:r>
              <a:r>
                <a:rPr kumimoji="1" lang="en-US" altLang="ko-KR" sz="1600" dirty="0"/>
                <a:t>- </a:t>
              </a:r>
              <a:r>
                <a:rPr kumimoji="1" lang="ko-KR" altLang="en-US" sz="1600" dirty="0" smtClean="0"/>
                <a:t>응급실내 </a:t>
              </a:r>
              <a:r>
                <a:rPr kumimoji="1" lang="en-US" altLang="ko-KR" sz="1600" dirty="0" smtClean="0"/>
                <a:t>CPR </a:t>
              </a:r>
              <a:r>
                <a:rPr kumimoji="1" lang="ko-KR" altLang="en-US" sz="1600" dirty="0" smtClean="0"/>
                <a:t>시행 후 사망률 감소 </a:t>
              </a:r>
              <a:r>
                <a:rPr kumimoji="1" lang="en-US" altLang="ko-KR" sz="1600" dirty="0" smtClean="0"/>
                <a:t>		: 85.0</a:t>
              </a:r>
              <a:endParaRPr kumimoji="1" lang="ko-KR" altLang="en-US" sz="14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b="1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34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</a:t>
            </a:r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감염병센터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감염예방</a:t>
              </a:r>
              <a:r>
                <a:rPr lang="ko-KR" altLang="en-US" dirty="0" smtClean="0">
                  <a:solidFill>
                    <a:schemeClr val="tx1"/>
                  </a:solidFill>
                  <a:latin typeface="맑은 고딕"/>
                  <a:ea typeface="맑은 고딕"/>
                </a:rPr>
                <a:t>∙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관리 교육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6"/>
            <a:ext cx="8635600" cy="1099640"/>
            <a:chOff x="275826" y="3970004"/>
            <a:chExt cx="8545076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직원과 환자</a:t>
              </a:r>
              <a:r>
                <a:rPr kumimoji="1" lang="en-US" altLang="ko-KR" sz="1500" dirty="0" smtClean="0">
                  <a:latin typeface="+mj-lt"/>
                </a:rPr>
                <a:t>, </a:t>
              </a:r>
              <a:r>
                <a:rPr kumimoji="1" lang="ko-KR" altLang="en-US" sz="1500" dirty="0" smtClean="0">
                  <a:latin typeface="+mj-lt"/>
                </a:rPr>
                <a:t>보호자</a:t>
              </a:r>
              <a:r>
                <a:rPr kumimoji="1" lang="en-US" altLang="ko-KR" sz="1500" dirty="0" smtClean="0">
                  <a:latin typeface="+mj-lt"/>
                </a:rPr>
                <a:t>, </a:t>
              </a:r>
              <a:r>
                <a:rPr kumimoji="1" lang="ko-KR" altLang="en-US" sz="1500" dirty="0" err="1" smtClean="0">
                  <a:latin typeface="+mj-lt"/>
                </a:rPr>
                <a:t>내원객에</a:t>
              </a:r>
              <a:r>
                <a:rPr kumimoji="1" lang="ko-KR" altLang="en-US" sz="1500" dirty="0" smtClean="0">
                  <a:latin typeface="+mj-lt"/>
                </a:rPr>
                <a:t> 대해 감염관리의 중요성을 인식시키고</a:t>
              </a:r>
              <a:r>
                <a:rPr kumimoji="1" lang="en-US" altLang="ko-KR" sz="1500" dirty="0" smtClean="0">
                  <a:latin typeface="+mj-lt"/>
                </a:rPr>
                <a:t>,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   </a:t>
              </a:r>
              <a:r>
                <a:rPr kumimoji="1" lang="ko-KR" altLang="en-US" sz="1500" dirty="0" smtClean="0">
                  <a:latin typeface="+mj-lt"/>
                </a:rPr>
                <a:t>동기부여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의료관련 감염으로부터 안전한 병원환경과 지역사회 조성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1,000</a:t>
              </a:r>
              <a:r>
                <a:rPr kumimoji="1" lang="ko-KR" altLang="en-US" sz="1600" b="1" dirty="0" smtClean="0">
                  <a:latin typeface="+mj-lt"/>
                </a:rPr>
                <a:t>명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감염관리 교육 인원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49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손위생</a:t>
              </a:r>
              <a:r>
                <a:rPr kumimoji="1" lang="ko-KR" altLang="en-US" sz="1500" dirty="0" smtClean="0">
                  <a:latin typeface="+mj-lt"/>
                </a:rPr>
                <a:t> 증진활동 강화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</a:t>
              </a:r>
              <a:r>
                <a:rPr kumimoji="1" lang="ko-KR" altLang="en-US" sz="1500" dirty="0" smtClean="0">
                  <a:latin typeface="+mj-lt"/>
                </a:rPr>
                <a:t>우수부서 및 직원 포상 등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ko-KR" altLang="en-US" sz="1500" dirty="0" smtClean="0"/>
                <a:t>직원 감염관리 교육 </a:t>
              </a:r>
              <a:r>
                <a:rPr kumimoji="1" lang="en-US" altLang="ko-KR" sz="1500" dirty="0" smtClean="0"/>
                <a:t>: 4</a:t>
              </a:r>
              <a:r>
                <a:rPr kumimoji="1" lang="ko-KR" altLang="en-US" sz="1500" dirty="0" smtClean="0"/>
                <a:t>주기 </a:t>
              </a:r>
              <a:r>
                <a:rPr kumimoji="1" lang="ko-KR" altLang="en-US" sz="1500" dirty="0" err="1" smtClean="0"/>
                <a:t>급성기</a:t>
              </a:r>
              <a:r>
                <a:rPr kumimoji="1" lang="ko-KR" altLang="en-US" sz="1500" dirty="0" smtClean="0"/>
                <a:t> 병원 인증평가대비 감염부분 교육</a:t>
              </a:r>
              <a:endParaRPr kumimoji="1" lang="en-US" altLang="ko-KR" sz="15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ko-KR" altLang="en-US" sz="1500" dirty="0" err="1" smtClean="0"/>
                <a:t>내원객</a:t>
              </a:r>
              <a:r>
                <a:rPr kumimoji="1" lang="ko-KR" altLang="en-US" sz="1500" dirty="0" smtClean="0"/>
                <a:t> 감염관리 교육 </a:t>
              </a:r>
              <a:r>
                <a:rPr kumimoji="1" lang="en-US" altLang="ko-KR" sz="1500" dirty="0" smtClean="0"/>
                <a:t>: </a:t>
              </a:r>
              <a:r>
                <a:rPr kumimoji="1" lang="ko-KR" altLang="en-US" sz="1500" dirty="0" smtClean="0"/>
                <a:t>매월 </a:t>
              </a:r>
              <a:r>
                <a:rPr kumimoji="1" lang="en-US" altLang="ko-KR" sz="1500" dirty="0" smtClean="0"/>
                <a:t>1</a:t>
              </a:r>
              <a:r>
                <a:rPr kumimoji="1" lang="ko-KR" altLang="en-US" sz="1500" dirty="0" smtClean="0"/>
                <a:t>회 캠페인 등을 통한 감염관리 교육 실시</a:t>
              </a:r>
              <a:endParaRPr kumimoji="1" lang="en-US" altLang="ko-KR" sz="15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36310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35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적정관리계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환자안전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의료문화 개선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9990" y="5085184"/>
            <a:ext cx="8635600" cy="1099639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826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smtClean="0">
                  <a:latin typeface="+mj-lt"/>
                </a:rPr>
                <a:t>○ 환자안전활동 강화와 직원의 인증지침 준수로  </a:t>
              </a:r>
              <a:r>
                <a:rPr kumimoji="1" lang="en-US" altLang="ko-KR" sz="1500" smtClean="0">
                  <a:latin typeface="+mj-lt"/>
                </a:rPr>
                <a:t>4</a:t>
              </a:r>
              <a:r>
                <a:rPr kumimoji="1" lang="ko-KR" altLang="en-US" sz="1500" smtClean="0">
                  <a:latin typeface="+mj-lt"/>
                </a:rPr>
                <a:t>주기인증획득</a:t>
              </a:r>
              <a:endParaRPr kumimoji="1" lang="en-US" altLang="ko-KR" sz="150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smtClean="0"/>
                <a:t>○ 환자안전 관리와 질향상 활동을 </a:t>
              </a:r>
              <a:r>
                <a:rPr kumimoji="1" lang="ko-KR" altLang="en-US" sz="1500" smtClean="0">
                  <a:latin typeface="+mj-lt"/>
                </a:rPr>
                <a:t>통한 환자안전 의료 문화 정착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err="1" smtClean="0">
                  <a:latin typeface="+mj-lt"/>
                </a:rPr>
                <a:t>사업목표</a:t>
              </a:r>
              <a:r>
                <a:rPr kumimoji="1" lang="ko-KR" altLang="en-US" sz="1600" b="1" smtClean="0">
                  <a:latin typeface="+mj-lt"/>
                </a:rPr>
                <a:t> </a:t>
              </a:r>
              <a:r>
                <a:rPr kumimoji="1" lang="en-US" altLang="ko-KR" sz="1600" b="1" smtClean="0">
                  <a:latin typeface="+mj-lt"/>
                </a:rPr>
                <a:t>: 108</a:t>
              </a:r>
              <a:r>
                <a:rPr kumimoji="1" lang="ko-KR" altLang="en-US" sz="1600" b="1" smtClean="0">
                  <a:latin typeface="+mj-lt"/>
                </a:rPr>
                <a:t>회</a:t>
              </a:r>
              <a:r>
                <a:rPr kumimoji="1" lang="en-US" altLang="ko-KR" sz="1600" b="1" smtClean="0">
                  <a:latin typeface="+mj-lt"/>
                </a:rPr>
                <a:t>(</a:t>
              </a:r>
              <a:r>
                <a:rPr kumimoji="1" lang="ko-KR" altLang="en-US" sz="1600" b="1" smtClean="0">
                  <a:latin typeface="+mj-lt"/>
                </a:rPr>
                <a:t>환자안전활동 강화등 </a:t>
              </a:r>
              <a:r>
                <a:rPr kumimoji="1" lang="en-US" altLang="ko-KR" sz="1600" b="1" smtClean="0">
                  <a:latin typeface="+mj-lt"/>
                </a:rPr>
                <a:t>3</a:t>
              </a:r>
              <a:r>
                <a:rPr kumimoji="1" lang="ko-KR" altLang="en-US" sz="1600" b="1" smtClean="0">
                  <a:latin typeface="+mj-lt"/>
                </a:rPr>
                <a:t>개 사업</a:t>
              </a:r>
              <a:r>
                <a:rPr kumimoji="1" lang="en-US" altLang="ko-KR" sz="1600" b="1" smtClean="0">
                  <a:latin typeface="+mj-lt"/>
                </a:rPr>
                <a:t>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smtClean="0"/>
                <a:t>사업방향 </a:t>
              </a:r>
              <a:r>
                <a:rPr kumimoji="1" lang="en-US" altLang="ko-KR" sz="1600" b="1" smtClean="0"/>
                <a:t>: </a:t>
              </a:r>
              <a:r>
                <a:rPr kumimoji="1" lang="ko-KR" altLang="en-US" sz="1600" b="1" smtClean="0"/>
                <a:t>안전활동 강화를 통한 환자 및 보호자의 건강증진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59990" y="2700736"/>
            <a:ext cx="8643413" cy="2183044"/>
            <a:chOff x="259990" y="2700736"/>
            <a:chExt cx="8643413" cy="2183044"/>
          </a:xfrm>
        </p:grpSpPr>
        <p:sp>
          <p:nvSpPr>
            <p:cNvPr id="33" name="TextBox 32"/>
            <p:cNvSpPr txBox="1"/>
            <p:nvPr/>
          </p:nvSpPr>
          <p:spPr>
            <a:xfrm>
              <a:off x="1967715" y="2700736"/>
              <a:ext cx="6935688" cy="21684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환자안전활동 </a:t>
              </a:r>
              <a:r>
                <a:rPr kumimoji="1" lang="ko-KR" altLang="en-US" sz="1500" dirty="0" err="1" smtClean="0">
                  <a:latin typeface="+mj-lt"/>
                </a:rPr>
                <a:t>강화등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3</a:t>
              </a:r>
              <a:r>
                <a:rPr kumimoji="1" lang="ko-KR" altLang="en-US" sz="1500" dirty="0" smtClean="0">
                  <a:latin typeface="+mj-lt"/>
                </a:rPr>
                <a:t>개 사업</a:t>
              </a:r>
              <a:r>
                <a:rPr kumimoji="1" lang="en-US" altLang="ko-KR" sz="1500" dirty="0" smtClean="0">
                  <a:latin typeface="+mj-lt"/>
                </a:rPr>
                <a:t>(108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r>
                <a:rPr kumimoji="1" lang="en-US" altLang="ko-KR" sz="1500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dirty="0" smtClean="0"/>
                <a:t>    - </a:t>
              </a:r>
              <a:r>
                <a:rPr kumimoji="1" lang="ko-KR" altLang="en-US" sz="1500" dirty="0" smtClean="0"/>
                <a:t>환자안전활동 강화</a:t>
              </a:r>
              <a:r>
                <a:rPr kumimoji="1" lang="en-US" altLang="ko-KR" sz="1500" dirty="0" smtClean="0"/>
                <a:t>(19</a:t>
              </a:r>
              <a:r>
                <a:rPr kumimoji="1" lang="ko-KR" altLang="en-US" sz="1500" dirty="0" smtClean="0"/>
                <a:t>회</a:t>
              </a:r>
              <a:r>
                <a:rPr kumimoji="1" lang="en-US" altLang="ko-KR" sz="1500" smtClean="0"/>
                <a:t>)</a:t>
              </a:r>
              <a:endParaRPr kumimoji="1" lang="en-US" altLang="ko-KR" sz="150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dirty="0"/>
                <a:t> </a:t>
              </a:r>
              <a:r>
                <a:rPr kumimoji="1" lang="en-US" altLang="ko-KR" sz="1500" dirty="0" smtClean="0"/>
                <a:t>   - </a:t>
              </a:r>
              <a:r>
                <a:rPr kumimoji="1" lang="ko-KR" altLang="en-US" sz="1500" dirty="0" err="1" smtClean="0"/>
                <a:t>협업를</a:t>
              </a:r>
              <a:r>
                <a:rPr kumimoji="1" lang="ko-KR" altLang="en-US" sz="1500" dirty="0" smtClean="0"/>
                <a:t> 통한 </a:t>
              </a:r>
              <a:r>
                <a:rPr kumimoji="1" lang="ko-KR" altLang="en-US" sz="1500" dirty="0" err="1" smtClean="0"/>
                <a:t>환자안전라운딩</a:t>
              </a:r>
              <a:r>
                <a:rPr kumimoji="1" lang="en-US" altLang="ko-KR" sz="1500" dirty="0" smtClean="0"/>
                <a:t>(12</a:t>
              </a:r>
              <a:r>
                <a:rPr kumimoji="1" lang="ko-KR" altLang="en-US" sz="1500" dirty="0" smtClean="0"/>
                <a:t>회</a:t>
              </a:r>
              <a:r>
                <a:rPr kumimoji="1" lang="en-US" altLang="ko-KR" sz="1500" dirty="0" smtClean="0"/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dirty="0"/>
                <a:t> </a:t>
              </a:r>
              <a:r>
                <a:rPr kumimoji="1" lang="en-US" altLang="ko-KR" sz="1500" dirty="0" smtClean="0"/>
                <a:t>   - </a:t>
              </a:r>
              <a:r>
                <a:rPr kumimoji="1" lang="ko-KR" altLang="en-US" sz="1500" dirty="0" smtClean="0"/>
                <a:t>환자안전보고체계 활성화</a:t>
              </a:r>
              <a:r>
                <a:rPr kumimoji="1" lang="en-US" altLang="ko-KR" sz="1500" dirty="0" smtClean="0"/>
                <a:t>(77</a:t>
              </a:r>
              <a:r>
                <a:rPr kumimoji="1" lang="ko-KR" altLang="en-US" sz="1500" dirty="0" smtClean="0"/>
                <a:t>회</a:t>
              </a:r>
              <a:r>
                <a:rPr kumimoji="1" lang="en-US" altLang="ko-KR" sz="1500" dirty="0" smtClean="0"/>
                <a:t>) </a:t>
              </a:r>
              <a:endParaRPr kumimoji="1" lang="en-US" altLang="ko-KR" sz="8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709467"/>
              <a:ext cx="1431690" cy="2174313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42080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-12509" y="6381328"/>
            <a:ext cx="9156509" cy="368754"/>
            <a:chOff x="-12509" y="6381328"/>
            <a:chExt cx="9156509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1250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36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추진계획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공공의료계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824536" cy="288032"/>
            <a:chOff x="395536" y="1124744"/>
            <a:chExt cx="482453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6407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필수공공보건의료 제공 체계 확충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19" y="5200224"/>
            <a:ext cx="8635601" cy="1053203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n-ea"/>
                </a:rPr>
                <a:t>○ </a:t>
              </a:r>
              <a:r>
                <a:rPr kumimoji="1" lang="ko-KR" altLang="en-US" sz="1500" spc="-150" dirty="0" smtClean="0">
                  <a:latin typeface="+mn-ea"/>
                </a:rPr>
                <a:t>필수 공공보건의료서비스 제공으로 취약계층이 소외되지 않는 지역사회 조성</a:t>
              </a:r>
              <a:endParaRPr kumimoji="1" lang="en-US" altLang="ko-KR" sz="400" spc="-150" dirty="0" smtClean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취약계층 </a:t>
              </a:r>
              <a:r>
                <a:rPr kumimoji="1" lang="ko-KR" altLang="en-US" sz="1600" b="1" dirty="0" err="1" smtClean="0">
                  <a:latin typeface="+mj-lt"/>
                </a:rPr>
                <a:t>의료안전망</a:t>
              </a:r>
              <a:r>
                <a:rPr kumimoji="1" lang="ko-KR" altLang="en-US" sz="1600" b="1" dirty="0" smtClean="0">
                  <a:latin typeface="+mj-lt"/>
                </a:rPr>
                <a:t> 구축 등 </a:t>
              </a:r>
              <a:r>
                <a:rPr kumimoji="1" lang="en-US" altLang="ko-KR" sz="1600" b="1" dirty="0" smtClean="0">
                  <a:latin typeface="+mj-lt"/>
                </a:rPr>
                <a:t>13</a:t>
              </a:r>
              <a:r>
                <a:rPr kumimoji="1" lang="ko-KR" altLang="en-US" sz="1600" b="1" dirty="0" smtClean="0">
                  <a:latin typeface="+mj-lt"/>
                </a:rPr>
                <a:t>개 사업</a:t>
              </a:r>
              <a:endParaRPr kumimoji="1" lang="en-US" altLang="ko-KR" sz="4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취약계층 </a:t>
              </a:r>
              <a:r>
                <a:rPr kumimoji="1" lang="ko-KR" altLang="en-US" sz="1600" b="1" dirty="0" err="1" smtClean="0"/>
                <a:t>의료안정망</a:t>
              </a:r>
              <a:r>
                <a:rPr kumimoji="1" lang="ko-KR" altLang="en-US" sz="1600" b="1" dirty="0" smtClean="0"/>
                <a:t> 구축을 통한 필수 공공보건의료서비스    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     </a:t>
              </a:r>
              <a:r>
                <a:rPr kumimoji="1" lang="ko-KR" altLang="en-US" sz="1600" b="1" dirty="0" smtClean="0"/>
                <a:t>제공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사업계획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62307" y="2671881"/>
            <a:ext cx="8627130" cy="2399438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b="1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299684"/>
              </p:ext>
            </p:extLst>
          </p:nvPr>
        </p:nvGraphicFramePr>
        <p:xfrm>
          <a:off x="2044135" y="2780927"/>
          <a:ext cx="6772606" cy="2160240"/>
        </p:xfrm>
        <a:graphic>
          <a:graphicData uri="http://schemas.openxmlformats.org/drawingml/2006/table">
            <a:tbl>
              <a:tblPr/>
              <a:tblGrid>
                <a:gridCol w="2749145"/>
                <a:gridCol w="637158"/>
                <a:gridCol w="2749145"/>
                <a:gridCol w="637158"/>
              </a:tblGrid>
              <a:tr h="270030">
                <a:tc>
                  <a:txBody>
                    <a:bodyPr/>
                    <a:lstStyle/>
                    <a:p>
                      <a:pPr marL="0" marR="3810" indent="635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사업명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사업목표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사업명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사업목표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0">
                <a:tc>
                  <a:txBody>
                    <a:bodyPr/>
                    <a:lstStyle/>
                    <a:p>
                      <a:pPr marL="208280" marR="0" indent="-977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취약계층 의료안전망 구축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1,185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280" marR="0" indent="-977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치매노인 맞춤형 건강관리 서비스 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2,180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0">
                <a:tc>
                  <a:txBody>
                    <a:bodyPr/>
                    <a:lstStyle/>
                    <a:p>
                      <a:pPr marL="208280" marR="0" indent="-977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취약계층 아동 건강관리 서비스 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280" marR="0" indent="-977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농촌기반 코호트 노화 연구 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150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0">
                <a:tc>
                  <a:txBody>
                    <a:bodyPr/>
                    <a:lstStyle/>
                    <a:p>
                      <a:pPr marL="208280" marR="0" indent="-977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호흡기 질환자 맞춤형 재활서비스 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110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280" marR="0" indent="-977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나누리봉사단 사회공헌활동 강화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310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0">
                <a:tc>
                  <a:txBody>
                    <a:bodyPr/>
                    <a:lstStyle/>
                    <a:p>
                      <a:pPr marL="1270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분만취약지 운영 지원 활성화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9,832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8280" marR="0" indent="-977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호스피스 완화의료병동 운영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1,050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0">
                <a:tc>
                  <a:txBody>
                    <a:bodyPr/>
                    <a:lstStyle/>
                    <a:p>
                      <a:pPr marL="208280" marR="0" indent="-977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재가 장애인 재활서비스 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126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연명의료결정제도 활성화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0">
                <a:tc>
                  <a:txBody>
                    <a:bodyPr/>
                    <a:lstStyle/>
                    <a:p>
                      <a:pPr marL="208280" marR="0" indent="-977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지역사회 의료서비스 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정신건강 네트워크 구축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360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30">
                <a:tc>
                  <a:txBody>
                    <a:bodyPr/>
                    <a:lstStyle/>
                    <a:p>
                      <a:pPr marL="208280" marR="0" indent="-9779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맑은 고딕"/>
                        </a:rPr>
                        <a:t>자원봉사자 활동 활성화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1,472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합계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38100" indent="-9398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17,151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17650" y="29257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6815740" cy="1595520"/>
              <a:chOff x="1396024" y="2631104"/>
              <a:chExt cx="6815740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3007224" y="3120275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</a:t>
                </a:r>
                <a:r>
                  <a:rPr kumimoji="1" lang="en-US" altLang="ko-KR" sz="3200" b="1" dirty="0">
                    <a:solidFill>
                      <a:schemeClr val="tx1"/>
                    </a:solidFill>
                    <a:ea typeface="HY헤드라인M" pitchFamily="18" charset="-127"/>
                  </a:rPr>
                  <a:t>Ⅳ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기 타 사 항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37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4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38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기타사항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공지사항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공지사항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2174400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b="1" dirty="0" smtClean="0">
                  <a:latin typeface="+mj-lt"/>
                </a:rPr>
                <a:t>□ </a:t>
              </a:r>
              <a:r>
                <a:rPr kumimoji="1" lang="en-US" altLang="ko-KR" b="1" dirty="0" smtClean="0">
                  <a:latin typeface="+mj-lt"/>
                </a:rPr>
                <a:t>2023</a:t>
              </a:r>
              <a:r>
                <a:rPr kumimoji="1" lang="ko-KR" altLang="en-US" b="1" dirty="0" smtClean="0">
                  <a:latin typeface="+mj-lt"/>
                </a:rPr>
                <a:t>년 </a:t>
              </a:r>
              <a:r>
                <a:rPr kumimoji="1" lang="en-US" altLang="ko-KR" b="1" dirty="0">
                  <a:latin typeface="+mj-lt"/>
                </a:rPr>
                <a:t>2</a:t>
              </a:r>
              <a:r>
                <a:rPr kumimoji="1" lang="ko-KR" altLang="en-US" b="1" dirty="0" smtClean="0">
                  <a:latin typeface="+mj-lt"/>
                </a:rPr>
                <a:t>분기 경영전략회의 일정</a:t>
              </a:r>
              <a:endParaRPr kumimoji="1" lang="en-US" altLang="ko-KR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</a:t>
              </a:r>
              <a:r>
                <a:rPr kumimoji="1" lang="en-US" altLang="ko-KR" sz="1600" b="1" dirty="0" smtClean="0">
                  <a:latin typeface="+mj-lt"/>
                </a:rPr>
                <a:t>2023. 4. 19.(</a:t>
              </a:r>
              <a:r>
                <a:rPr kumimoji="1" lang="ko-KR" altLang="en-US" sz="1600" b="1" dirty="0">
                  <a:latin typeface="+mj-lt"/>
                </a:rPr>
                <a:t>수</a:t>
              </a:r>
              <a:r>
                <a:rPr kumimoji="1" lang="en-US" altLang="ko-KR" sz="1600" b="1" dirty="0" smtClean="0">
                  <a:latin typeface="+mj-lt"/>
                </a:rPr>
                <a:t>) 16:00 / </a:t>
              </a:r>
              <a:r>
                <a:rPr kumimoji="1" lang="ko-KR" altLang="en-US" sz="1600" b="1" dirty="0" smtClean="0">
                  <a:latin typeface="+mj-lt"/>
                </a:rPr>
                <a:t>대회의실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 smtClean="0"/>
                <a:t>   - (</a:t>
              </a:r>
              <a:r>
                <a:rPr kumimoji="1" lang="ko-KR" altLang="en-US" sz="1400" b="1" dirty="0" smtClean="0"/>
                <a:t>참석</a:t>
              </a:r>
              <a:r>
                <a:rPr kumimoji="1" lang="en-US" altLang="ko-KR" sz="1400" b="1" dirty="0" smtClean="0"/>
                <a:t>) </a:t>
              </a:r>
              <a:r>
                <a:rPr kumimoji="1" lang="ko-KR" altLang="en-US" sz="1400" b="1" dirty="0" smtClean="0"/>
                <a:t>전 부서장 및 계장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/>
                <a:t> </a:t>
              </a:r>
              <a:r>
                <a:rPr kumimoji="1" lang="en-US" altLang="ko-KR" sz="1400" b="1" dirty="0" smtClean="0"/>
                <a:t>  - (</a:t>
              </a:r>
              <a:r>
                <a:rPr kumimoji="1" lang="ko-KR" altLang="en-US" sz="1400" b="1" dirty="0" smtClean="0"/>
                <a:t>내용</a:t>
              </a:r>
              <a:r>
                <a:rPr kumimoji="1" lang="en-US" altLang="ko-KR" sz="1400" b="1" dirty="0" smtClean="0"/>
                <a:t>) 2023. </a:t>
              </a:r>
              <a:r>
                <a:rPr kumimoji="1" lang="en-US" altLang="ko-KR" sz="1400" b="1" dirty="0"/>
                <a:t>1</a:t>
              </a:r>
              <a:r>
                <a:rPr kumimoji="1" lang="ko-KR" altLang="en-US" sz="1400" b="1" dirty="0" smtClean="0"/>
                <a:t>분기 주요업무 추진실적 보고 및 현안사항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/>
                <a:t>  </a:t>
              </a:r>
              <a:r>
                <a:rPr kumimoji="1" lang="en-US" altLang="ko-KR" sz="1400" b="1" dirty="0" smtClean="0"/>
                <a:t>            2023. </a:t>
              </a:r>
              <a:r>
                <a:rPr kumimoji="1" lang="en-US" altLang="ko-KR" sz="1400" b="1" dirty="0"/>
                <a:t>2</a:t>
              </a:r>
              <a:r>
                <a:rPr kumimoji="1" lang="ko-KR" altLang="en-US" sz="1400" b="1" dirty="0" smtClean="0"/>
                <a:t>분기 주요업무 추진계획 보고</a:t>
              </a:r>
              <a:endParaRPr kumimoji="1" lang="en-US" altLang="ko-KR" sz="14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향후일정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3846975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회의자료 제출기한 준수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>
                  <a:latin typeface="+mj-lt"/>
                </a:rPr>
                <a:t> </a:t>
              </a:r>
              <a:r>
                <a:rPr kumimoji="1" lang="en-US" altLang="ko-KR" sz="1400" b="1" dirty="0" smtClean="0">
                  <a:latin typeface="+mj-lt"/>
                </a:rPr>
                <a:t>  - </a:t>
              </a:r>
              <a:r>
                <a:rPr kumimoji="1" lang="en-US" altLang="ko-KR" sz="1400" b="1" dirty="0" smtClean="0">
                  <a:latin typeface="+mj-lt"/>
                </a:rPr>
                <a:t>2023</a:t>
              </a:r>
              <a:r>
                <a:rPr kumimoji="1" lang="ko-KR" altLang="en-US" sz="1400" b="1" dirty="0" smtClean="0">
                  <a:latin typeface="+mj-lt"/>
                </a:rPr>
                <a:t>년</a:t>
              </a:r>
              <a:r>
                <a:rPr kumimoji="1" lang="en-US" altLang="ko-KR" sz="1400" b="1" dirty="0" smtClean="0">
                  <a:latin typeface="+mj-lt"/>
                </a:rPr>
                <a:t> </a:t>
              </a:r>
              <a:r>
                <a:rPr kumimoji="1" lang="en-US" altLang="ko-KR" sz="1400" b="1" dirty="0">
                  <a:latin typeface="+mj-lt"/>
                </a:rPr>
                <a:t>2</a:t>
              </a:r>
              <a:r>
                <a:rPr kumimoji="1" lang="ko-KR" altLang="en-US" sz="1400" b="1" dirty="0" smtClean="0">
                  <a:latin typeface="+mj-lt"/>
                </a:rPr>
                <a:t>분기 경영전략회의자료 </a:t>
              </a:r>
              <a:r>
                <a:rPr kumimoji="1" lang="en-US" altLang="ko-KR" sz="1400" b="1" dirty="0" smtClean="0">
                  <a:latin typeface="+mj-lt"/>
                </a:rPr>
                <a:t>: 2023. 4. </a:t>
              </a:r>
              <a:r>
                <a:rPr kumimoji="1" lang="en-US" altLang="ko-KR" sz="1400" b="1" dirty="0" smtClean="0">
                  <a:latin typeface="+mj-lt"/>
                </a:rPr>
                <a:t>6.(</a:t>
              </a:r>
              <a:r>
                <a:rPr kumimoji="1" lang="ko-KR" altLang="en-US" sz="1400" b="1" dirty="0" smtClean="0">
                  <a:latin typeface="+mj-lt"/>
                </a:rPr>
                <a:t>목</a:t>
              </a:r>
              <a:r>
                <a:rPr kumimoji="1" lang="en-US" altLang="ko-KR" sz="1400" b="1" dirty="0" smtClean="0">
                  <a:latin typeface="+mj-lt"/>
                </a:rPr>
                <a:t>) </a:t>
              </a:r>
              <a:r>
                <a:rPr kumimoji="1" lang="ko-KR" altLang="en-US" sz="1400" b="1" dirty="0" smtClean="0">
                  <a:latin typeface="+mj-lt"/>
                </a:rPr>
                <a:t>까지 제출 </a:t>
              </a:r>
              <a:endParaRPr kumimoji="1" lang="en-US" altLang="ko-KR" sz="1400" b="1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기타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343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555776" y="2150205"/>
            <a:ext cx="3851992" cy="22159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끝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3" name="직선 연결선 52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42194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17306</TotalTime>
  <Words>4328</Words>
  <Application>Microsoft Office PowerPoint</Application>
  <PresentationFormat>화면 슬라이드 쇼(4:3)</PresentationFormat>
  <Paragraphs>1324</Paragraphs>
  <Slides>41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User</cp:lastModifiedBy>
  <cp:revision>1280</cp:revision>
  <cp:lastPrinted>2023-01-18T02:22:48Z</cp:lastPrinted>
  <dcterms:created xsi:type="dcterms:W3CDTF">2019-08-13T02:34:25Z</dcterms:created>
  <dcterms:modified xsi:type="dcterms:W3CDTF">2023-01-18T04:24:53Z</dcterms:modified>
  <cp:contentStatus/>
</cp:coreProperties>
</file>