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71" r:id="rId2"/>
    <p:sldId id="514" r:id="rId3"/>
    <p:sldId id="539" r:id="rId4"/>
    <p:sldId id="409" r:id="rId5"/>
    <p:sldId id="411" r:id="rId6"/>
    <p:sldId id="504" r:id="rId7"/>
    <p:sldId id="370" r:id="rId8"/>
    <p:sldId id="515" r:id="rId9"/>
    <p:sldId id="533" r:id="rId10"/>
    <p:sldId id="534" r:id="rId11"/>
    <p:sldId id="516" r:id="rId12"/>
    <p:sldId id="508" r:id="rId13"/>
    <p:sldId id="517" r:id="rId14"/>
    <p:sldId id="510" r:id="rId15"/>
    <p:sldId id="537" r:id="rId16"/>
    <p:sldId id="538" r:id="rId17"/>
    <p:sldId id="458" r:id="rId18"/>
    <p:sldId id="503" r:id="rId19"/>
    <p:sldId id="521" r:id="rId20"/>
    <p:sldId id="522" r:id="rId21"/>
    <p:sldId id="523" r:id="rId22"/>
    <p:sldId id="524" r:id="rId23"/>
    <p:sldId id="525" r:id="rId24"/>
    <p:sldId id="526" r:id="rId25"/>
    <p:sldId id="527" r:id="rId26"/>
    <p:sldId id="480" r:id="rId27"/>
    <p:sldId id="535" r:id="rId28"/>
    <p:sldId id="494" r:id="rId29"/>
    <p:sldId id="495" r:id="rId30"/>
    <p:sldId id="470" r:id="rId31"/>
    <p:sldId id="502" r:id="rId32"/>
    <p:sldId id="485" r:id="rId33"/>
    <p:sldId id="497" r:id="rId34"/>
    <p:sldId id="496" r:id="rId35"/>
    <p:sldId id="528" r:id="rId36"/>
    <p:sldId id="536" r:id="rId37"/>
    <p:sldId id="498" r:id="rId38"/>
    <p:sldId id="529" r:id="rId39"/>
    <p:sldId id="530" r:id="rId40"/>
    <p:sldId id="531" r:id="rId41"/>
    <p:sldId id="532" r:id="rId42"/>
    <p:sldId id="395" r:id="rId43"/>
    <p:sldId id="396" r:id="rId44"/>
    <p:sldId id="541" r:id="rId45"/>
  </p:sldIdLst>
  <p:sldSz cx="10691813" cy="7559675"/>
  <p:notesSz cx="10231438" cy="7102475"/>
  <p:embeddedFontLst>
    <p:embeddedFont>
      <p:font typeface="맑은 고딕" panose="020B0503020000020004" pitchFamily="50" charset="-127"/>
      <p:regular r:id="rId48"/>
      <p:bold r:id="rId49"/>
    </p:embeddedFont>
    <p:embeddedFont>
      <p:font typeface="G마켓 산스 TTF Light" panose="02000000000000000000" pitchFamily="2" charset="-127"/>
      <p:regular r:id="rId50"/>
    </p:embeddedFont>
    <p:embeddedFont>
      <p:font typeface="강원교육튼튼" panose="02020603020101020101" pitchFamily="18" charset="-127"/>
      <p:regular r:id="rId51"/>
    </p:embeddedFont>
    <p:embeddedFont>
      <p:font typeface="나눔스퀘어" panose="020B0600000101010101" pitchFamily="50" charset="-127"/>
      <p:regular r:id="rId52"/>
    </p:embeddedFont>
    <p:embeddedFont>
      <p:font typeface="Pretendard ExtraBold" panose="02000903000000020004" pitchFamily="2" charset="-127"/>
      <p:bold r:id="rId53"/>
    </p:embeddedFont>
    <p:embeddedFont>
      <p:font typeface="나눔스퀘어 Bold" panose="020B0600000101010101" pitchFamily="50" charset="-127"/>
      <p:bold r:id="rId54"/>
    </p:embeddedFont>
    <p:embeddedFont>
      <p:font typeface="KoPubWorld돋움체 Bold" panose="00000800000000000000" pitchFamily="2" charset="-127"/>
      <p:bold r:id="rId55"/>
    </p:embeddedFont>
    <p:embeddedFont>
      <p:font typeface="KoPub돋움체 Bold" panose="00000800000000000000" pitchFamily="2" charset="-127"/>
      <p:bold r:id="rId56"/>
    </p:embeddedFont>
    <p:embeddedFont>
      <p:font typeface="Pretendard" panose="02000503000000020004" pitchFamily="2" charset="-127"/>
      <p:regular r:id="rId57"/>
      <p:bold r:id="rId58"/>
    </p:embeddedFont>
    <p:embeddedFont>
      <p:font typeface="Pretendard Black" panose="02000A03000000020004" pitchFamily="2" charset="-127"/>
      <p:bold r:id="rId59"/>
    </p:embeddedFont>
    <p:embeddedFont>
      <p:font typeface="Pretendard SemiBold" panose="02000703000000020004" pitchFamily="2" charset="-127"/>
      <p:bold r:id="rId60"/>
    </p:embeddedFont>
    <p:embeddedFont>
      <p:font typeface="KOHI배움" panose="00000500000000000000" pitchFamily="2" charset="-127"/>
      <p:regular r:id="rId61"/>
    </p:embeddedFont>
    <p:embeddedFont>
      <p:font typeface="한컴돋움" panose="02030600000101010101" pitchFamily="18" charset="2"/>
      <p:regular r:id="rId62"/>
    </p:embeddedFont>
    <p:embeddedFont>
      <p:font typeface="KoPubWorld돋움체 Light" panose="00000300000000000000" pitchFamily="2" charset="-127"/>
      <p:regular r:id="rId63"/>
    </p:embeddedFont>
    <p:embeddedFont>
      <p:font typeface="G마켓 산스 TTF Bold" panose="02000000000000000000" pitchFamily="2" charset="-127"/>
      <p:bold r:id="rId64"/>
    </p:embeddedFont>
    <p:embeddedFont>
      <p:font typeface="Pretendard Light" panose="02000403000000020004" pitchFamily="2" charset="-127"/>
      <p:regular r:id="rId65"/>
    </p:embeddedFont>
    <p:embeddedFont>
      <p:font typeface="Pretendard Medium" panose="02000603000000020004" pitchFamily="2" charset="-127"/>
      <p:regular r:id="rId66"/>
    </p:embeddedFont>
    <p:embeddedFont>
      <p:font typeface="HY헤드라인M" panose="02030600000101010101" pitchFamily="18" charset="-127"/>
      <p:regular r:id="rId67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2D"/>
    <a:srgbClr val="00B050"/>
    <a:srgbClr val="F0F0F0"/>
    <a:srgbClr val="01C4D9"/>
    <a:srgbClr val="FDE8D7"/>
    <a:srgbClr val="FCDBC0"/>
    <a:srgbClr val="F9B47B"/>
    <a:srgbClr val="01CFE5"/>
    <a:srgbClr val="45F123"/>
    <a:srgbClr val="01B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97" autoAdjust="0"/>
    <p:restoredTop sz="95394" autoAdjust="0"/>
  </p:normalViewPr>
  <p:slideViewPr>
    <p:cSldViewPr>
      <p:cViewPr varScale="1">
        <p:scale>
          <a:sx n="100" d="100"/>
          <a:sy n="100" d="100"/>
        </p:scale>
        <p:origin x="1818" y="78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63" Type="http://schemas.openxmlformats.org/officeDocument/2006/relationships/font" Target="fonts/font16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2.fntdata"/><Relationship Id="rId67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3.fntdata"/><Relationship Id="rId55" Type="http://schemas.openxmlformats.org/officeDocument/2006/relationships/font" Target="fonts/font8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7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93267500873893E-2"/>
          <c:y val="1.945635166035881E-2"/>
          <c:w val="0.72719341012020189"/>
          <c:h val="0.782887537647970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solidFill>
              <a:srgbClr val="FF9429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4"/>
                <c:pt idx="0">
                  <c:v>335.3</c:v>
                </c:pt>
                <c:pt idx="1">
                  <c:v>457.1</c:v>
                </c:pt>
                <c:pt idx="2">
                  <c:v>477.3</c:v>
                </c:pt>
                <c:pt idx="3">
                  <c:v>468.4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6-4CDD-A4B4-9ED7300C32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4"/>
                <c:pt idx="0">
                  <c:v>246.6</c:v>
                </c:pt>
                <c:pt idx="1">
                  <c:v>70.599999999999994</c:v>
                </c:pt>
                <c:pt idx="2">
                  <c:v>60.6</c:v>
                </c:pt>
                <c:pt idx="3">
                  <c:v>93.8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66-4CDD-A4B4-9ED7300C32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0734705181910764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 smtClean="0"/>
                      <a:t>641</a:t>
                    </a:r>
                    <a:r>
                      <a:rPr lang="ko-KR" altLang="en-US" sz="1400" dirty="0" smtClean="0"/>
                      <a:t>억원</a:t>
                    </a:r>
                    <a:endParaRPr lang="ko-KR" alt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66-4CDD-A4B4-9ED7300C3253}"/>
                </c:ext>
              </c:extLst>
            </c:dLbl>
            <c:dLbl>
              <c:idx val="1"/>
              <c:layout>
                <c:manualLayout>
                  <c:x val="0"/>
                  <c:y val="-0.11442923319817914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 smtClean="0"/>
                      <a:t>599</a:t>
                    </a:r>
                    <a:r>
                      <a:rPr lang="ko-KR" altLang="en-US" sz="1400" dirty="0" smtClean="0"/>
                      <a:t>억원</a:t>
                    </a:r>
                    <a:endParaRPr lang="ko-KR" alt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D66-4CDD-A4B4-9ED7300C3253}"/>
                </c:ext>
              </c:extLst>
            </c:dLbl>
            <c:dLbl>
              <c:idx val="2"/>
              <c:layout>
                <c:manualLayout>
                  <c:x val="2.2934440162448311E-4"/>
                  <c:y val="-0.15493321872054625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 smtClean="0">
                        <a:solidFill>
                          <a:srgbClr val="002060"/>
                        </a:solidFill>
                      </a:rPr>
                      <a:t>714</a:t>
                    </a:r>
                    <a:r>
                      <a:rPr lang="ko-KR" altLang="en-US" sz="1400" dirty="0" smtClean="0">
                        <a:solidFill>
                          <a:srgbClr val="002060"/>
                        </a:solidFill>
                      </a:rPr>
                      <a:t>억원</a:t>
                    </a:r>
                    <a:endParaRPr lang="ko-KR" altLang="en-US" sz="1400" dirty="0">
                      <a:solidFill>
                        <a:srgbClr val="00206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D66-4CDD-A4B4-9ED7300C3253}"/>
                </c:ext>
              </c:extLst>
            </c:dLbl>
            <c:dLbl>
              <c:idx val="3"/>
              <c:layout>
                <c:manualLayout>
                  <c:x val="0"/>
                  <c:y val="-0.15830624025066797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 smtClean="0"/>
                      <a:t>811</a:t>
                    </a:r>
                    <a:r>
                      <a:rPr lang="ko-KR" altLang="en-US" sz="1400" dirty="0" smtClean="0"/>
                      <a:t>억원</a:t>
                    </a:r>
                    <a:endParaRPr lang="ko-KR" alt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33886924512628"/>
                      <c:h val="9.34761719169981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D66-4CDD-A4B4-9ED7300C3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2060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4"/>
                <c:pt idx="0">
                  <c:v>59.2</c:v>
                </c:pt>
                <c:pt idx="1">
                  <c:v>70.900000000000006</c:v>
                </c:pt>
                <c:pt idx="2">
                  <c:v>176</c:v>
                </c:pt>
                <c:pt idx="3">
                  <c:v>248.9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66-4CDD-A4B4-9ED7300C32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1805952"/>
        <c:axId val="241824128"/>
      </c:barChart>
      <c:catAx>
        <c:axId val="24180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241824128"/>
        <c:crosses val="autoZero"/>
        <c:auto val="1"/>
        <c:lblAlgn val="ctr"/>
        <c:lblOffset val="100"/>
        <c:noMultiLvlLbl val="0"/>
      </c:catAx>
      <c:valAx>
        <c:axId val="24182412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180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086936256749294"/>
          <c:y val="0.32467798816525373"/>
          <c:w val="0.22712757566473499"/>
          <c:h val="0.3723876766683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3.6083252872099077E-2"/>
          <c:w val="0.8225027687909523"/>
          <c:h val="0.74068298365720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54380</c:v>
                </c:pt>
                <c:pt idx="1">
                  <c:v>54641</c:v>
                </c:pt>
                <c:pt idx="2">
                  <c:v>66272</c:v>
                </c:pt>
                <c:pt idx="3">
                  <c:v>54010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37500</c:v>
                </c:pt>
                <c:pt idx="1">
                  <c:v>35661</c:v>
                </c:pt>
                <c:pt idx="2">
                  <c:v>37252</c:v>
                </c:pt>
                <c:pt idx="3">
                  <c:v>37088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16880</c:v>
                </c:pt>
                <c:pt idx="1">
                  <c:v>18980</c:v>
                </c:pt>
                <c:pt idx="2">
                  <c:v>29020</c:v>
                </c:pt>
                <c:pt idx="3">
                  <c:v>16922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350272"/>
        <c:axId val="321364352"/>
      </c:barChart>
      <c:catAx>
        <c:axId val="3213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364352"/>
        <c:crosses val="autoZero"/>
        <c:auto val="1"/>
        <c:lblAlgn val="ctr"/>
        <c:lblOffset val="100"/>
        <c:noMultiLvlLbl val="0"/>
      </c:catAx>
      <c:valAx>
        <c:axId val="3213643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13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80693962178979"/>
          <c:y val="0.30844456781863361"/>
          <c:w val="0.12647319898113951"/>
          <c:h val="0.28597978877706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0.16665440833376829"/>
          <c:w val="0.79944690142762764"/>
          <c:h val="0.79428500703074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22883</c:v>
                </c:pt>
                <c:pt idx="1">
                  <c:v>37471</c:v>
                </c:pt>
                <c:pt idx="2">
                  <c:v>37173</c:v>
                </c:pt>
                <c:pt idx="3">
                  <c:v>18820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9-4A84-B537-FAEAAC233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26969</c:v>
                </c:pt>
                <c:pt idx="1">
                  <c:v>29014</c:v>
                </c:pt>
                <c:pt idx="2">
                  <c:v>37173</c:v>
                </c:pt>
                <c:pt idx="3">
                  <c:v>30259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29-4A84-B537-FAEAAC2337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당기손순익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#,##0</c:formatCode>
                <c:ptCount val="4"/>
                <c:pt idx="0">
                  <c:v>-4086</c:v>
                </c:pt>
                <c:pt idx="1">
                  <c:v>8457</c:v>
                </c:pt>
                <c:pt idx="2">
                  <c:v>6914</c:v>
                </c:pt>
                <c:pt idx="3">
                  <c:v>-11119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29-4A84-B537-FAEAAC233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662976"/>
        <c:axId val="321664512"/>
      </c:barChart>
      <c:catAx>
        <c:axId val="32166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664512"/>
        <c:crosses val="autoZero"/>
        <c:auto val="1"/>
        <c:lblAlgn val="ctr"/>
        <c:lblOffset val="450"/>
        <c:noMultiLvlLbl val="0"/>
      </c:catAx>
      <c:valAx>
        <c:axId val="3216645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32166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306917262141895"/>
          <c:y val="0.35364222750516827"/>
          <c:w val="0.21357182803658761"/>
          <c:h val="0.31108959971402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20. 9월</c:v>
                </c:pt>
                <c:pt idx="1">
                  <c:v>21. 9월</c:v>
                </c:pt>
                <c:pt idx="2">
                  <c:v>22. 9월</c:v>
                </c:pt>
                <c:pt idx="3">
                  <c:v>23. 9월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38567</c:v>
                </c:pt>
                <c:pt idx="1">
                  <c:v>13941</c:v>
                </c:pt>
                <c:pt idx="2">
                  <c:v>16674</c:v>
                </c:pt>
                <c:pt idx="3">
                  <c:v>21089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3A-4D81-A80A-8513773D0A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20. 9월</c:v>
                </c:pt>
                <c:pt idx="1">
                  <c:v>21. 9월</c:v>
                </c:pt>
                <c:pt idx="2">
                  <c:v>22. 9월</c:v>
                </c:pt>
                <c:pt idx="3">
                  <c:v>23. 9월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99398</c:v>
                </c:pt>
                <c:pt idx="1">
                  <c:v>90381</c:v>
                </c:pt>
                <c:pt idx="2">
                  <c:v>147361</c:v>
                </c:pt>
                <c:pt idx="3">
                  <c:v>109225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3A-4D81-A80A-8513773D0A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20. 9월</c:v>
                </c:pt>
                <c:pt idx="1">
                  <c:v>21. 9월</c:v>
                </c:pt>
                <c:pt idx="2">
                  <c:v>22. 9월</c:v>
                </c:pt>
                <c:pt idx="3">
                  <c:v>23. 9월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13141</c:v>
                </c:pt>
                <c:pt idx="1">
                  <c:v>18802</c:v>
                </c:pt>
                <c:pt idx="2">
                  <c:v>17230</c:v>
                </c:pt>
                <c:pt idx="3">
                  <c:v>17756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3A-4D81-A80A-8513773D0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2431232"/>
        <c:axId val="322306048"/>
      </c:barChart>
      <c:catAx>
        <c:axId val="3224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2306048"/>
        <c:crossesAt val="0"/>
        <c:auto val="1"/>
        <c:lblAlgn val="ctr"/>
        <c:lblOffset val="100"/>
        <c:tickMarkSkip val="1"/>
        <c:noMultiLvlLbl val="0"/>
      </c:catAx>
      <c:valAx>
        <c:axId val="3223060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2431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3450833886084646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2ED-44EA-AAAA-9F0B8230C6C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2ED-44EA-AAAA-9F0B8230C6C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2ED-44EA-AAAA-9F0B8230C6C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2ED-44EA-AAAA-9F0B8230C6C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2ED-44EA-AAAA-9F0B8230C6C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2ED-44EA-AAAA-9F0B8230C6C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2ED-44EA-AAAA-9F0B8230C6C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2ED-44EA-AAAA-9F0B8230C6C4}"/>
              </c:ext>
            </c:extLst>
          </c:dPt>
          <c:dLbls>
            <c:dLbl>
              <c:idx val="0"/>
              <c:layout>
                <c:manualLayout>
                  <c:x val="-6.4396965862933059E-2"/>
                  <c:y val="0.22403264003426121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75.0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2ED-44EA-AAAA-9F0B8230C6C4}"/>
                </c:ext>
              </c:extLst>
            </c:dLbl>
            <c:dLbl>
              <c:idx val="1"/>
              <c:layout>
                <c:manualLayout>
                  <c:x val="-0.25902531553162134"/>
                  <c:y val="0.24163388812554318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2ED-44EA-AAAA-9F0B8230C6C4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2ED-44EA-AAAA-9F0B8230C6C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2ED-44EA-AAAA-9F0B8230C6C4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2ED-44EA-AAAA-9F0B8230C6C4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2ED-44EA-AAAA-9F0B8230C6C4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E2ED-44EA-AAAA-9F0B8230C6C4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E2ED-44EA-AAAA-9F0B8230C6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0.75043861728863392</c:v>
                </c:pt>
                <c:pt idx="1">
                  <c:v>7.2407416188534302E-2</c:v>
                </c:pt>
                <c:pt idx="2">
                  <c:v>3.7934468206173833E-3</c:v>
                </c:pt>
                <c:pt idx="3">
                  <c:v>5.4530798046374888E-2</c:v>
                </c:pt>
                <c:pt idx="4">
                  <c:v>2.7075726682156576E-2</c:v>
                </c:pt>
                <c:pt idx="5">
                  <c:v>3.4472947982360475E-2</c:v>
                </c:pt>
                <c:pt idx="6">
                  <c:v>2.5036749016074732E-2</c:v>
                </c:pt>
                <c:pt idx="7">
                  <c:v>3.2244297975247763E-2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2ED-44EA-AAAA-9F0B8230C6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216-494F-8CD5-EA6D0C913E8E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216-494F-8CD5-EA6D0C913E8E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216-494F-8CD5-EA6D0C913E8E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216-494F-8CD5-EA6D0C913E8E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216-494F-8CD5-EA6D0C913E8E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216-494F-8CD5-EA6D0C913E8E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216-494F-8CD5-EA6D0C913E8E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216-494F-8CD5-EA6D0C913E8E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75.0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216-494F-8CD5-EA6D0C913E8E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9.1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216-494F-8CD5-EA6D0C913E8E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216-494F-8CD5-EA6D0C913E8E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216-494F-8CD5-EA6D0C913E8E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216-494F-8CD5-EA6D0C913E8E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216-494F-8CD5-EA6D0C913E8E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E216-494F-8CD5-EA6D0C913E8E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E216-494F-8CD5-EA6D0C913E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0.74953536278324562</c:v>
                </c:pt>
                <c:pt idx="1">
                  <c:v>9.1078049897001606E-2</c:v>
                </c:pt>
                <c:pt idx="2">
                  <c:v>5.5664911879148545E-3</c:v>
                </c:pt>
                <c:pt idx="3">
                  <c:v>4.6088349736781872E-2</c:v>
                </c:pt>
                <c:pt idx="4">
                  <c:v>3.1375600823987181E-2</c:v>
                </c:pt>
                <c:pt idx="5">
                  <c:v>3.2355230029755093E-2</c:v>
                </c:pt>
                <c:pt idx="6">
                  <c:v>2.3859006637674526E-2</c:v>
                </c:pt>
                <c:pt idx="7">
                  <c:v>2.0141908903639278E-2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216-494F-8CD5-EA6D0C913E8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20. 9월</c:v>
                </c:pt>
                <c:pt idx="1">
                  <c:v>21. 9월</c:v>
                </c:pt>
                <c:pt idx="2">
                  <c:v>22. 9월</c:v>
                </c:pt>
                <c:pt idx="3">
                  <c:v>23. 9월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9735</c:v>
                </c:pt>
                <c:pt idx="1">
                  <c:v>4492</c:v>
                </c:pt>
                <c:pt idx="2">
                  <c:v>5356</c:v>
                </c:pt>
                <c:pt idx="3">
                  <c:v>6509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E-460C-A5D5-C9CDB790AA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20. 9월</c:v>
                </c:pt>
                <c:pt idx="1">
                  <c:v>21. 9월</c:v>
                </c:pt>
                <c:pt idx="2">
                  <c:v>22. 9월</c:v>
                </c:pt>
                <c:pt idx="3">
                  <c:v>23. 9월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6440</c:v>
                </c:pt>
                <c:pt idx="1">
                  <c:v>6722</c:v>
                </c:pt>
                <c:pt idx="2">
                  <c:v>11425</c:v>
                </c:pt>
                <c:pt idx="3">
                  <c:v>8064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0E-460C-A5D5-C9CDB790AA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20. 9월</c:v>
                </c:pt>
                <c:pt idx="1">
                  <c:v>21. 9월</c:v>
                </c:pt>
                <c:pt idx="2">
                  <c:v>22. 9월</c:v>
                </c:pt>
                <c:pt idx="3">
                  <c:v>23. 9월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1907</c:v>
                </c:pt>
                <c:pt idx="1">
                  <c:v>2010</c:v>
                </c:pt>
                <c:pt idx="2">
                  <c:v>2413</c:v>
                </c:pt>
                <c:pt idx="3">
                  <c:v>2372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0E-460C-A5D5-C9CDB790A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3991424"/>
        <c:axId val="323992960"/>
      </c:barChart>
      <c:catAx>
        <c:axId val="32399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3992960"/>
        <c:crossesAt val="0"/>
        <c:auto val="1"/>
        <c:lblAlgn val="ctr"/>
        <c:lblOffset val="100"/>
        <c:tickMarkSkip val="1"/>
        <c:noMultiLvlLbl val="0"/>
      </c:catAx>
      <c:valAx>
        <c:axId val="3239929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3991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3450833886084646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00796477451276E-3"/>
          <c:y val="2.1352960571169838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5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20.8%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5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0"/>
                  <c:y val="-9.4661356172308982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70.8%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FF000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4.2%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FF000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FF9429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4.2%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FF9429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0.20833333333333334</c:v>
                </c:pt>
                <c:pt idx="1">
                  <c:v>0.70833333333333337</c:v>
                </c:pt>
                <c:pt idx="2">
                  <c:v>4.1666666666666664E-2</c:v>
                </c:pt>
                <c:pt idx="3">
                  <c:v>4.1666666666666664E-2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434738" cy="355522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4314" y="6"/>
            <a:ext cx="4434738" cy="355522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746959"/>
            <a:ext cx="4434738" cy="355522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4314" y="6746959"/>
            <a:ext cx="4434738" cy="355522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434738" cy="355522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4314" y="6"/>
            <a:ext cx="4434738" cy="355522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22650" y="889000"/>
            <a:ext cx="3386138" cy="239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2668" y="3417780"/>
            <a:ext cx="8186106" cy="2796464"/>
          </a:xfrm>
          <a:prstGeom prst="rect">
            <a:avLst/>
          </a:prstGeom>
        </p:spPr>
        <p:txBody>
          <a:bodyPr vert="horz" lIns="94760" tIns="47380" rIns="94760" bIns="4738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746959"/>
            <a:ext cx="4434738" cy="355522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4314" y="6746959"/>
            <a:ext cx="4434738" cy="355522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062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29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18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129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8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333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631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031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422650" y="889000"/>
            <a:ext cx="3386138" cy="23955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637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2023-10-24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3337193" cy="584775"/>
            <a:chOff x="465556" y="395461"/>
            <a:chExt cx="3337193" cy="58477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3280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불필요한 검사나 수술은 하지 않는 병원</a:t>
              </a:r>
              <a:endParaRPr lang="en-US" altLang="ko-KR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친절하고 설명 잘해주는 병원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2023</a:t>
            </a:r>
            <a:r>
              <a:rPr lang="ko-KR" altLang="en-US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분기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2023.10.25.(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91091932-FE53-87D4-AE25-7834EF9EEC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2259" y="6482063"/>
            <a:ext cx="3115651" cy="63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9"/>
    </mc:Choice>
    <mc:Fallback xmlns="">
      <p:transition spd="slow" advTm="201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2023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2023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주요업무 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59266"/>
              </p:ext>
            </p:extLst>
          </p:nvPr>
        </p:nvGraphicFramePr>
        <p:xfrm>
          <a:off x="5939134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9977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25"/>
    </mc:Choice>
    <mc:Fallback xmlns="">
      <p:transition spd="slow" advTm="36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2023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분기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7"/>
    </mc:Choice>
    <mc:Fallback xmlns="">
      <p:transition spd="slow" advTm="7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94415"/>
              </p:ext>
            </p:extLst>
          </p:nvPr>
        </p:nvGraphicFramePr>
        <p:xfrm>
          <a:off x="308064" y="2211505"/>
          <a:ext cx="4693666" cy="4939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관립 전주자혜의원 남원출장소</a:t>
                      </a: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개설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전라북도립 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1983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07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지방공사 전라북도 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1999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09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병원현대화 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2005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09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남원의료원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2019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주기 의료기관 ‘인증’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(’19.12.23.~’23.12.22.)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6622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감염병전담병원 지정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l" fontAlgn="base" latinLnBrk="0"/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2022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16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2022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운영평가  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2022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16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2021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공공보건의료계획 시행결과 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2023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·08·31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2023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경영평가 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‘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가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’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3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연속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15784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45,070m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200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190,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23, 2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2, 3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135,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239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2023.09.30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77,021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24,012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31.2%)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598254"/>
                  <a:ext cx="1793718" cy="1451014"/>
                  <a:chOff x="5111773" y="3266637"/>
                  <a:chExt cx="1534049" cy="1240956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12947"/>
                    <a:ext cx="416276" cy="363691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77,021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(32.2%)</a:t>
                    </a: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34365"/>
                    <a:ext cx="345944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i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4,385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(10.2%)</a:t>
                    </a: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62791"/>
                    <a:ext cx="314632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26,957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11.3%)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35373"/>
                    <a:ext cx="377684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26,760</a:t>
                    </a:r>
                    <a:r>
                      <a:rPr lang="ko-KR" altLang="en-US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11.2%)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23025"/>
                    <a:ext cx="366496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26,080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(10.9%)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66637"/>
                    <a:ext cx="307683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21,067</a:t>
                    </a:r>
                    <a:r>
                      <a:rPr lang="ko-KR" altLang="en-US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(8.8%)</a:t>
                    </a: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498620"/>
                    <a:ext cx="353391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37,100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(15.5%)</a:t>
                    </a: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51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351862" y="1310499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4</a:t>
            </a: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052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052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영상의학과 </a:t>
            </a:r>
            <a:r>
              <a:rPr lang="en-US" altLang="ko-KR" sz="1052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1 - </a:t>
            </a:r>
            <a:r>
              <a:rPr lang="ko-KR" altLang="en-US" sz="1052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치과 </a:t>
            </a:r>
            <a:r>
              <a:rPr lang="en-US" altLang="ko-KR" sz="1052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2 - </a:t>
            </a:r>
            <a:r>
              <a:rPr lang="ko-KR" altLang="en-US" sz="1052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마취통증의학과 </a:t>
            </a:r>
            <a:r>
              <a:rPr lang="en-US" altLang="ko-KR" sz="1052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1)</a:t>
            </a:r>
          </a:p>
          <a:p>
            <a:pPr>
              <a:lnSpc>
                <a:spcPct val="120000"/>
              </a:lnSpc>
            </a:pP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              </a:t>
            </a: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416797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355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59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-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8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153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18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48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50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26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24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-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6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spc="-150" dirty="0" smtClean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심장혈관흉부외과</a:t>
              </a:r>
              <a:endParaRPr lang="en-US" altLang="ko-KR" sz="900" spc="-15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85"/>
    </mc:Choice>
    <mc:Fallback xmlns="">
      <p:transition spd="slow" advTm="96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/>
        </p:nvGraphicFramePr>
        <p:xfrm>
          <a:off x="305668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/>
        </p:nvGraphicFramePr>
        <p:xfrm>
          <a:off x="288116" y="2560930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불필요한 검사나 수술은 하지 않는 병원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친절하고 설명 잘해주는 병원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/>
        </p:nvGraphicFramePr>
        <p:xfrm>
          <a:off x="270758" y="3244039"/>
          <a:ext cx="5649429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공익</a:t>
                      </a: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소통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혁신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/>
        </p:nvGraphicFramePr>
        <p:xfrm>
          <a:off x="237824" y="3916812"/>
          <a:ext cx="5649429" cy="3229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필수공공보건의료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제공체계 확충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기반강화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공공산후조리원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건립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보호자없는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안심병원 운영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감염예방 관리 교육 강화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 질 및 환자안전 향상</a:t>
                      </a: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고객만족도 제고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평가내실화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조성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 역량강화를 위한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맞춤형 교육 제공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가치 실현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에너지 절감 효율화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중대재해처벌법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선제적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대응 등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안전체계 구축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 협력적 노사관계로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파트너쉽 구축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활성화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소통하는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홍보활동 강의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비용절감</a:t>
                      </a: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244038"/>
            <a:ext cx="5632073" cy="322727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70581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947184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7273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89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8760356" cy="2251386"/>
            <a:chOff x="800410" y="603803"/>
            <a:chExt cx="7492155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830105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2023</a:t>
              </a:r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3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분기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2023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분기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2"/>
    </mc:Choice>
    <mc:Fallback xmlns="">
      <p:transition spd="slow" advTm="4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직사각형 30"/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529947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81,115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71,386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9,729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47,732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888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9,378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6,056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3,322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17,598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7,295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81,115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71,386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9,729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47,054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43,568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3,486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32,627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26,869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5,758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949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485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629406"/>
              </p:ext>
            </p:extLst>
          </p:nvPr>
        </p:nvGraphicFramePr>
        <p:xfrm>
          <a:off x="5705947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증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116,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외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125)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33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증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73</a:t>
                      </a:r>
                      <a:r>
                        <a:rPr lang="ko-KR" altLang="en-US" sz="1100" spc="0" dirty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증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83,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△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35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35)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57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16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39,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고정부채 등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  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미지급금 등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36" name="차트 35"/>
          <p:cNvGraphicFramePr/>
          <p:nvPr>
            <p:extLst>
              <p:ext uri="{D42A27DB-BD31-4B8C-83A1-F6EECF244321}">
                <p14:modId xmlns:p14="http://schemas.microsoft.com/office/powerpoint/2010/main" val="83772885"/>
              </p:ext>
            </p:extLst>
          </p:nvPr>
        </p:nvGraphicFramePr>
        <p:xfrm>
          <a:off x="5690762" y="1590439"/>
          <a:ext cx="4904582" cy="229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7" name="그룹 36">
            <a:extLst>
              <a:ext uri="{FF2B5EF4-FFF2-40B4-BE49-F238E27FC236}">
                <a16:creationId xmlns:a16="http://schemas.microsoft.com/office/drawing/2014/main" id="{474C27C5-0A09-C3E2-ECD0-12E2662C1720}"/>
              </a:ext>
            </a:extLst>
          </p:cNvPr>
          <p:cNvGrpSpPr/>
          <p:nvPr/>
        </p:nvGrpSpPr>
        <p:grpSpPr>
          <a:xfrm>
            <a:off x="6196301" y="1836729"/>
            <a:ext cx="2815237" cy="430940"/>
            <a:chOff x="5208186" y="1274465"/>
            <a:chExt cx="2407686" cy="368551"/>
          </a:xfrm>
        </p:grpSpPr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A557039F-7702-402C-79D7-4506A295E6FB}"/>
                </a:ext>
              </a:extLst>
            </p:cNvPr>
            <p:cNvCxnSpPr>
              <a:cxnSpLocks/>
            </p:cNvCxnSpPr>
            <p:nvPr/>
          </p:nvCxnSpPr>
          <p:spPr>
            <a:xfrm>
              <a:off x="5224954" y="1552958"/>
              <a:ext cx="761398" cy="90058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5B41AFE4-2A67-74B5-2071-F5CF18E25E52}"/>
                </a:ext>
              </a:extLst>
            </p:cNvPr>
            <p:cNvSpPr/>
            <p:nvPr/>
          </p:nvSpPr>
          <p:spPr>
            <a:xfrm>
              <a:off x="5208186" y="1524119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587A1830-F536-A764-4F9A-92A64E9E26DC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6029063" y="1500441"/>
              <a:ext cx="697211" cy="13499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E5986CCF-0E8B-A80F-5404-FA3D7BB403A8}"/>
                </a:ext>
              </a:extLst>
            </p:cNvPr>
            <p:cNvSpPr/>
            <p:nvPr/>
          </p:nvSpPr>
          <p:spPr>
            <a:xfrm>
              <a:off x="6726274" y="1464436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4D7894A1-9A12-CE25-1836-6DEE4F20FE10}"/>
                </a:ext>
              </a:extLst>
            </p:cNvPr>
            <p:cNvCxnSpPr>
              <a:cxnSpLocks/>
              <a:stCxn id="42" idx="6"/>
            </p:cNvCxnSpPr>
            <p:nvPr/>
          </p:nvCxnSpPr>
          <p:spPr>
            <a:xfrm flipV="1">
              <a:off x="6798282" y="1274465"/>
              <a:ext cx="817590" cy="225975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타원 49">
            <a:extLst>
              <a:ext uri="{FF2B5EF4-FFF2-40B4-BE49-F238E27FC236}">
                <a16:creationId xmlns:a16="http://schemas.microsoft.com/office/drawing/2014/main" id="{E5986CCF-0E8B-A80F-5404-FA3D7BB403A8}"/>
              </a:ext>
            </a:extLst>
          </p:cNvPr>
          <p:cNvSpPr/>
          <p:nvPr/>
        </p:nvSpPr>
        <p:spPr>
          <a:xfrm>
            <a:off x="7106187" y="2255479"/>
            <a:ext cx="84197" cy="84198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E5986CCF-0E8B-A80F-5404-FA3D7BB403A8}"/>
              </a:ext>
            </a:extLst>
          </p:cNvPr>
          <p:cNvSpPr/>
          <p:nvPr/>
        </p:nvSpPr>
        <p:spPr>
          <a:xfrm>
            <a:off x="8969440" y="1823432"/>
            <a:ext cx="84197" cy="84197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1"/>
    </mc:Choice>
    <mc:Fallback xmlns="">
      <p:transition spd="slow" advTm="525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916554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’23</a:t>
                      </a:r>
                      <a:r>
                        <a:rPr lang="ko-KR" altLang="en-US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자본 총액 </a:t>
                      </a:r>
                      <a:r>
                        <a:rPr lang="en-US" altLang="ko-KR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16,922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-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자본 총액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12,100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 err="1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당기순익</a:t>
                      </a:r>
                      <a:r>
                        <a:rPr lang="ko-KR" altLang="en-US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감소에 따른 자본 감소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부채비율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90.8% 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유동부채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증가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kern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예수금</a:t>
                      </a:r>
                      <a:r>
                        <a:rPr lang="en-US" altLang="ko-KR" sz="1200" kern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kern="120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미지급비용</a:t>
                      </a:r>
                      <a:r>
                        <a:rPr lang="ko-KR" altLang="en-US" sz="1200" kern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</a:t>
                      </a:r>
                      <a:r>
                        <a:rPr lang="en-US" altLang="ko-KR" sz="1200" kern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부채</a:t>
                      </a:r>
                      <a:r>
                        <a:rPr lang="en-US" altLang="ko-KR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180968"/>
              </p:ext>
            </p:extLst>
          </p:nvPr>
        </p:nvGraphicFramePr>
        <p:xfrm>
          <a:off x="335969" y="1597418"/>
          <a:ext cx="5108588" cy="5642166"/>
        </p:xfrm>
        <a:graphic>
          <a:graphicData uri="http://schemas.openxmlformats.org/drawingml/2006/table">
            <a:tbl>
              <a:tblPr/>
              <a:tblGrid>
                <a:gridCol w="602235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1504229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54,010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66,272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△12,262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22,065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30,726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△8,661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31,945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35,546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△3,601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37,088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37,252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164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1,312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1,245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67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35,776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36,007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231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14,804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15,004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△200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20,972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20,914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58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0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89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△89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16,922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29,020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12,100</a:t>
                      </a:r>
                      <a:endParaRPr lang="en-US" altLang="ko-KR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3950943046"/>
              </p:ext>
            </p:extLst>
          </p:nvPr>
        </p:nvGraphicFramePr>
        <p:xfrm>
          <a:off x="5851092" y="2218222"/>
          <a:ext cx="4559211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78" name="원호 77">
            <a:extLst>
              <a:ext uri="{FF2B5EF4-FFF2-40B4-BE49-F238E27FC236}">
                <a16:creationId xmlns:a16="http://schemas.microsoft.com/office/drawing/2014/main" id="{8559567F-F2DD-83C0-DA79-83174131C8AA}"/>
              </a:ext>
            </a:extLst>
          </p:cNvPr>
          <p:cNvSpPr/>
          <p:nvPr/>
        </p:nvSpPr>
        <p:spPr>
          <a:xfrm rot="11022898">
            <a:off x="6547543" y="1420581"/>
            <a:ext cx="2829960" cy="784135"/>
          </a:xfrm>
          <a:prstGeom prst="arc">
            <a:avLst>
              <a:gd name="adj1" fmla="val 11109843"/>
              <a:gd name="adj2" fmla="val 0"/>
            </a:avLst>
          </a:prstGeom>
          <a:noFill/>
          <a:ln w="3810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5968706" y="1631513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222%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10AF6C94-9A1A-28B4-DD6E-E858A700F189}"/>
              </a:ext>
            </a:extLst>
          </p:cNvPr>
          <p:cNvSpPr/>
          <p:nvPr/>
        </p:nvSpPr>
        <p:spPr>
          <a:xfrm>
            <a:off x="6969934" y="1923709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188%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DE6F0B3D-E671-340F-95EA-29B4A3F2D76C}"/>
              </a:ext>
            </a:extLst>
          </p:cNvPr>
          <p:cNvSpPr/>
          <p:nvPr/>
        </p:nvSpPr>
        <p:spPr>
          <a:xfrm>
            <a:off x="7910444" y="2062650"/>
            <a:ext cx="862552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128%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74794D2-05C2-D28D-D547-4B65C8BA9AE2}"/>
              </a:ext>
            </a:extLst>
          </p:cNvPr>
          <p:cNvSpPr/>
          <p:nvPr/>
        </p:nvSpPr>
        <p:spPr>
          <a:xfrm>
            <a:off x="8871358" y="1710425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206%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767060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40"/>
    </mc:Choice>
    <mc:Fallback xmlns="">
      <p:transition spd="slow" advTm="804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C88367A9-0263-B04B-ADC0-9D717C8BE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0569892"/>
              </p:ext>
            </p:extLst>
          </p:nvPr>
        </p:nvGraphicFramePr>
        <p:xfrm>
          <a:off x="5598505" y="2010188"/>
          <a:ext cx="4957525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07004"/>
              </p:ext>
            </p:extLst>
          </p:nvPr>
        </p:nvGraphicFramePr>
        <p:xfrm>
          <a:off x="331980" y="1597417"/>
          <a:ext cx="5108585" cy="5642169"/>
        </p:xfrm>
        <a:graphic>
          <a:graphicData uri="http://schemas.openxmlformats.org/drawingml/2006/table">
            <a:tbl>
              <a:tblPr/>
              <a:tblGrid>
                <a:gridCol w="549258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1440332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18,820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37,173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18,353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15,952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18,120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2,168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2,868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19,053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16,185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29,939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30,259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320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20,415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21,390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975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2,951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2,594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357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5,284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4,947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1,289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1,328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11,119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6,914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18,033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49687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87962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’23</a:t>
                      </a:r>
                      <a:r>
                        <a:rPr lang="ko-KR" altLang="en-US" sz="160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당기순손실</a:t>
                      </a:r>
                      <a:r>
                        <a:rPr lang="en-US" altLang="ko-KR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11,119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당기순손익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18,033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16076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재택치료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폐지에 따른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외료수익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감소 및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감염병전담</a:t>
                      </a:r>
                      <a:endParaRPr lang="en-US" altLang="ko-KR" sz="160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 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병원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손실보상금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지급 종료에 따른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의료외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수익 감소</a:t>
                      </a:r>
                      <a:endParaRPr lang="en-US" altLang="ko-KR" sz="160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ko-KR" altLang="en-US" sz="120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2,168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endParaRPr lang="en-US" altLang="ko-KR" sz="120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ko-KR" altLang="en-US" sz="120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의료외수익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16,185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: 도형 1">
            <a:extLst>
              <a:ext uri="{FF2B5EF4-FFF2-40B4-BE49-F238E27FC236}">
                <a16:creationId xmlns:a16="http://schemas.microsoft.com/office/drawing/2014/main" id="{32BE343F-587B-BB85-4949-0E51C79B26EA}"/>
              </a:ext>
            </a:extLst>
          </p:cNvPr>
          <p:cNvSpPr/>
          <p:nvPr/>
        </p:nvSpPr>
        <p:spPr>
          <a:xfrm>
            <a:off x="6092921" y="1792994"/>
            <a:ext cx="2962511" cy="812830"/>
          </a:xfrm>
          <a:custGeom>
            <a:avLst/>
            <a:gdLst>
              <a:gd name="connsiteX0" fmla="*/ 0 w 3003082"/>
              <a:gd name="connsiteY0" fmla="*/ 979673 h 1050319"/>
              <a:gd name="connsiteX1" fmla="*/ 567890 w 3003082"/>
              <a:gd name="connsiteY1" fmla="*/ 960422 h 1050319"/>
              <a:gd name="connsiteX2" fmla="*/ 981777 w 3003082"/>
              <a:gd name="connsiteY2" fmla="*/ 94149 h 1050319"/>
              <a:gd name="connsiteX3" fmla="*/ 1559292 w 3003082"/>
              <a:gd name="connsiteY3" fmla="*/ 55647 h 1050319"/>
              <a:gd name="connsiteX4" fmla="*/ 1963553 w 3003082"/>
              <a:gd name="connsiteY4" fmla="*/ 382906 h 1050319"/>
              <a:gd name="connsiteX5" fmla="*/ 2637322 w 3003082"/>
              <a:gd name="connsiteY5" fmla="*/ 431033 h 1050319"/>
              <a:gd name="connsiteX6" fmla="*/ 3003082 w 3003082"/>
              <a:gd name="connsiteY6" fmla="*/ 816043 h 1050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3082" h="1050319">
                <a:moveTo>
                  <a:pt x="0" y="979673"/>
                </a:moveTo>
                <a:cubicBezTo>
                  <a:pt x="202130" y="1043841"/>
                  <a:pt x="404260" y="1108009"/>
                  <a:pt x="567890" y="960422"/>
                </a:cubicBezTo>
                <a:cubicBezTo>
                  <a:pt x="731520" y="812835"/>
                  <a:pt x="816543" y="244945"/>
                  <a:pt x="981777" y="94149"/>
                </a:cubicBezTo>
                <a:cubicBezTo>
                  <a:pt x="1147011" y="-56647"/>
                  <a:pt x="1395663" y="7521"/>
                  <a:pt x="1559292" y="55647"/>
                </a:cubicBezTo>
                <a:cubicBezTo>
                  <a:pt x="1722921" y="103773"/>
                  <a:pt x="1783881" y="320342"/>
                  <a:pt x="1963553" y="382906"/>
                </a:cubicBezTo>
                <a:cubicBezTo>
                  <a:pt x="2143225" y="445470"/>
                  <a:pt x="2464067" y="358844"/>
                  <a:pt x="2637322" y="431033"/>
                </a:cubicBezTo>
                <a:cubicBezTo>
                  <a:pt x="2810577" y="503222"/>
                  <a:pt x="2879558" y="719790"/>
                  <a:pt x="3003082" y="816043"/>
                </a:cubicBezTo>
              </a:path>
            </a:pathLst>
          </a:custGeom>
          <a:noFill/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5742623" y="2254922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41</a:t>
            </a:r>
            <a:r>
              <a:rPr lang="ko-KR" altLang="en-US" sz="16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8FFDC4C-54D5-B930-CA82-91312B52A257}"/>
              </a:ext>
            </a:extLst>
          </p:cNvPr>
          <p:cNvSpPr/>
          <p:nvPr/>
        </p:nvSpPr>
        <p:spPr>
          <a:xfrm>
            <a:off x="6649176" y="1637116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84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DBB3B31-8B25-CC5C-16D1-BB97BBFF3CB4}"/>
              </a:ext>
            </a:extLst>
          </p:cNvPr>
          <p:cNvSpPr/>
          <p:nvPr/>
        </p:nvSpPr>
        <p:spPr>
          <a:xfrm>
            <a:off x="7763830" y="2000226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69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E085DDFF-18C2-6098-334C-B9B51F6EC345}"/>
              </a:ext>
            </a:extLst>
          </p:cNvPr>
          <p:cNvSpPr/>
          <p:nvPr/>
        </p:nvSpPr>
        <p:spPr>
          <a:xfrm>
            <a:off x="8710795" y="2430505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111</a:t>
            </a:r>
            <a:r>
              <a:rPr lang="ko-KR" altLang="en-US" sz="16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767060" y="4702825"/>
            <a:ext cx="3184966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766537" y="1162143"/>
            <a:ext cx="3400430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당기손순익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4"/>
    </mc:Choice>
    <mc:Fallback xmlns="">
      <p:transition spd="slow" advTm="239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079258"/>
              </p:ext>
            </p:extLst>
          </p:nvPr>
        </p:nvGraphicFramePr>
        <p:xfrm>
          <a:off x="5570209" y="4905269"/>
          <a:ext cx="4743312" cy="2332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148,070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 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계획 대비 목표 달성도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54.3%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외래환자 감소요인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19(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오미크론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확산 감소로 인한 전년대비 재택치료 환자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graphicFrame>
        <p:nvGraphicFramePr>
          <p:cNvPr id="63" name="차트 62"/>
          <p:cNvGraphicFramePr/>
          <p:nvPr>
            <p:extLst>
              <p:ext uri="{D42A27DB-BD31-4B8C-83A1-F6EECF244321}">
                <p14:modId xmlns:p14="http://schemas.microsoft.com/office/powerpoint/2010/main" val="3241047050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695168"/>
              </p:ext>
            </p:extLst>
          </p:nvPr>
        </p:nvGraphicFramePr>
        <p:xfrm>
          <a:off x="331979" y="1590451"/>
          <a:ext cx="10000032" cy="2568577"/>
        </p:xfrm>
        <a:graphic>
          <a:graphicData uri="http://schemas.openxmlformats.org/drawingml/2006/table">
            <a:tbl>
              <a:tblPr firstRow="1" bandRow="1"/>
              <a:tblGrid>
                <a:gridCol w="142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전년동기대비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272,536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148,070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181,265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33,195</a:t>
                      </a:r>
                      <a:endParaRPr lang="en-US" altLang="ko-KR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54.3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81.7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60,959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21,089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16,674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4,415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34,6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126.5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182,644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109,225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147,361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38,136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59.8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74.1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28,501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17,544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16,935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609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61.6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103.6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432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49.1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71.9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130BC165-B103-FFAD-01D5-3D2A1E642F55}"/>
              </a:ext>
            </a:extLst>
          </p:cNvPr>
          <p:cNvGrpSpPr/>
          <p:nvPr/>
        </p:nvGrpSpPr>
        <p:grpSpPr>
          <a:xfrm>
            <a:off x="335183" y="5051641"/>
            <a:ext cx="3792967" cy="975400"/>
            <a:chOff x="5628502" y="1702483"/>
            <a:chExt cx="3792967" cy="975400"/>
          </a:xfrm>
        </p:grpSpPr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2B62A316-0125-4F1F-5E6D-B9D69B4A7021}"/>
                </a:ext>
              </a:extLst>
            </p:cNvPr>
            <p:cNvSpPr/>
            <p:nvPr/>
          </p:nvSpPr>
          <p:spPr>
            <a:xfrm>
              <a:off x="5628502" y="2086863"/>
              <a:ext cx="1023971" cy="36004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151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천명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D356F2BF-C29F-3DEC-47D2-7A650B121068}"/>
                </a:ext>
              </a:extLst>
            </p:cNvPr>
            <p:cNvSpPr/>
            <p:nvPr/>
          </p:nvSpPr>
          <p:spPr>
            <a:xfrm>
              <a:off x="6692779" y="2336663"/>
              <a:ext cx="913276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123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천명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9AFC3306-315C-5264-388C-5E09E67F2A9F}"/>
                </a:ext>
              </a:extLst>
            </p:cNvPr>
            <p:cNvSpPr/>
            <p:nvPr/>
          </p:nvSpPr>
          <p:spPr>
            <a:xfrm>
              <a:off x="7652697" y="1702483"/>
              <a:ext cx="896572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181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천명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D4208CD0-38F0-E2D0-B507-779998CD243E}"/>
                </a:ext>
              </a:extLst>
            </p:cNvPr>
            <p:cNvSpPr/>
            <p:nvPr/>
          </p:nvSpPr>
          <p:spPr>
            <a:xfrm>
              <a:off x="8476923" y="2154205"/>
              <a:ext cx="944546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148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천명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351019" y="246788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1241450" y="5503363"/>
            <a:ext cx="648072" cy="18245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endCxn id="61" idx="2"/>
          </p:cNvCxnSpPr>
          <p:nvPr/>
        </p:nvCxnSpPr>
        <p:spPr>
          <a:xfrm flipV="1">
            <a:off x="1961530" y="5392861"/>
            <a:ext cx="846134" cy="292960"/>
          </a:xfrm>
          <a:prstGeom prst="line">
            <a:avLst/>
          </a:prstGeom>
          <a:ln w="3175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>
            <a:stCxn id="61" idx="2"/>
          </p:cNvCxnSpPr>
          <p:nvPr/>
        </p:nvCxnSpPr>
        <p:spPr>
          <a:xfrm>
            <a:off x="2807664" y="5392861"/>
            <a:ext cx="882058" cy="110502"/>
          </a:xfrm>
          <a:prstGeom prst="line">
            <a:avLst/>
          </a:prstGeom>
          <a:ln w="3175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1"/>
    </mc:Choice>
    <mc:Fallback xmlns="">
      <p:transition spd="slow" advTm="176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172502"/>
              </p:ext>
            </p:extLst>
          </p:nvPr>
        </p:nvGraphicFramePr>
        <p:xfrm>
          <a:off x="353910" y="1594882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94559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08970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</a:t>
                      </a: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130,314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164,035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33,721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21,089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16,674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4,415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15,826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9,646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6,180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680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528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561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1,150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642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315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571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195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1,527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4,190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2,663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109,225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147,361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38,136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81,868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102,343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20,475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2,200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2,612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2,606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3,614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1,008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5,034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7,471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2,437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3,076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3,427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3,367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608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512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96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9,948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24,366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14,418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414199" y="1239614"/>
            <a:ext cx="2154992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245002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321513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077713"/>
              </p:ext>
            </p:extLst>
          </p:nvPr>
        </p:nvGraphicFramePr>
        <p:xfrm>
          <a:off x="5795393" y="5351014"/>
          <a:ext cx="457023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5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입원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 진료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지역별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130,314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33,721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(20.6%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외래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임실군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순창군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장수군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기타 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재택치료환자 감소 등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39" y="3853721"/>
            <a:ext cx="4080166" cy="770520"/>
            <a:chOff x="5795393" y="4070330"/>
            <a:chExt cx="4080166" cy="77052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9109316" y="457251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8029196" y="457251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9316" y="4088146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6877068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5796948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088146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순창군</a:t>
              </a: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6877068" y="4088146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961754" y="1712463"/>
            <a:ext cx="2120456" cy="1779342"/>
            <a:chOff x="5583635" y="2280096"/>
            <a:chExt cx="2249039" cy="1961395"/>
          </a:xfrm>
        </p:grpSpPr>
        <p:graphicFrame>
          <p:nvGraphicFramePr>
            <p:cNvPr id="44" name="차트 43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18655344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491948" y="3037719"/>
              <a:ext cx="729729" cy="4410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7977978" y="1712463"/>
            <a:ext cx="2120456" cy="1779342"/>
            <a:chOff x="5583635" y="2280096"/>
            <a:chExt cx="2249039" cy="1961395"/>
          </a:xfrm>
        </p:grpSpPr>
        <p:graphicFrame>
          <p:nvGraphicFramePr>
            <p:cNvPr id="52" name="차트 51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7522854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34307" y="3037719"/>
              <a:ext cx="729729" cy="4410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292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8"/>
    </mc:Choice>
    <mc:Fallback xmlns="">
      <p:transition spd="slow" advTm="794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780550"/>
              </p:ext>
            </p:extLst>
          </p:nvPr>
        </p:nvGraphicFramePr>
        <p:xfrm>
          <a:off x="331979" y="1590451"/>
          <a:ext cx="9981538" cy="2568577"/>
        </p:xfrm>
        <a:graphic>
          <a:graphicData uri="http://schemas.openxmlformats.org/drawingml/2006/table">
            <a:tbl>
              <a:tblPr firstRow="1" bandRow="1"/>
              <a:tblGrid>
                <a:gridCol w="142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전년동기대비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41,013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16,945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19,194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300" b="0" i="0" u="none" strike="noStrike" kern="1200" cap="none" spc="0" normalizeH="0" baseline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kumimoji="1" lang="en-US" altLang="ko-KR" sz="1300" b="0" i="0" u="none" strike="noStrike" kern="1200" cap="none" spc="0" normalizeH="0" baseline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2,249</a:t>
                      </a:r>
                      <a:endParaRPr lang="en-US" altLang="ko-KR" sz="1300" b="0" i="0" u="none" strike="noStrike" dirty="0" smtClean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41.3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88.3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21,336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6,509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5,356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1,153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121.5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15,581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8,064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11,425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kumimoji="1" lang="ko-KR" altLang="en-US" sz="1300" b="0" i="0" u="none" strike="noStrike" kern="1200" cap="none" spc="0" normalizeH="0" baseline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kumimoji="1" lang="en-US" altLang="ko-KR" sz="1300" b="0" i="0" u="none" strike="noStrike" kern="1200" cap="none" spc="0" normalizeH="0" baseline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3,361</a:t>
                      </a:r>
                      <a:endParaRPr lang="en-US" altLang="ko-KR" sz="1300" b="0" i="0" u="none" strike="noStrike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51.8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70.6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2,102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1,387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1,264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123</a:t>
                      </a:r>
                      <a:endParaRPr lang="en-US" altLang="ko-KR" sz="1300" dirty="0"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66.0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109.7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1,994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985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1,149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164</a:t>
                      </a:r>
                      <a:endParaRPr lang="en-US" altLang="ko-KR" sz="1300" b="0" i="0" u="none" strike="noStrike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49.4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85.7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64" name="차트 63">
            <a:extLst>
              <a:ext uri="{FF2B5EF4-FFF2-40B4-BE49-F238E27FC236}">
                <a16:creationId xmlns:a16="http://schemas.microsoft.com/office/drawing/2014/main" id="{7E6AF3F2-FD3A-0B16-12F5-A65063FB2F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8639659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11AD973E-4AE3-9F5F-CEAC-4E22E09B5CF3}"/>
              </a:ext>
            </a:extLst>
          </p:cNvPr>
          <p:cNvGrpSpPr/>
          <p:nvPr/>
        </p:nvGrpSpPr>
        <p:grpSpPr>
          <a:xfrm>
            <a:off x="504666" y="4963442"/>
            <a:ext cx="3712872" cy="975400"/>
            <a:chOff x="504666" y="4963442"/>
            <a:chExt cx="3712872" cy="975400"/>
          </a:xfrm>
        </p:grpSpPr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ECB1FFF4-2E7D-B5B9-6D54-B7F1CB8C0C59}"/>
                </a:ext>
              </a:extLst>
            </p:cNvPr>
            <p:cNvSpPr/>
            <p:nvPr/>
          </p:nvSpPr>
          <p:spPr>
            <a:xfrm>
              <a:off x="900602" y="5176325"/>
              <a:ext cx="2921000" cy="600081"/>
            </a:xfrm>
            <a:custGeom>
              <a:avLst/>
              <a:gdLst>
                <a:gd name="connsiteX0" fmla="*/ 0 w 2921000"/>
                <a:gd name="connsiteY0" fmla="*/ 389667 h 600081"/>
                <a:gd name="connsiteX1" fmla="*/ 364067 w 2921000"/>
                <a:gd name="connsiteY1" fmla="*/ 415067 h 600081"/>
                <a:gd name="connsiteX2" fmla="*/ 728133 w 2921000"/>
                <a:gd name="connsiteY2" fmla="*/ 559000 h 600081"/>
                <a:gd name="connsiteX3" fmla="*/ 1134533 w 2921000"/>
                <a:gd name="connsiteY3" fmla="*/ 559000 h 600081"/>
                <a:gd name="connsiteX4" fmla="*/ 1574800 w 2921000"/>
                <a:gd name="connsiteY4" fmla="*/ 84867 h 600081"/>
                <a:gd name="connsiteX5" fmla="*/ 1955800 w 2921000"/>
                <a:gd name="connsiteY5" fmla="*/ 200 h 600081"/>
                <a:gd name="connsiteX6" fmla="*/ 2269067 w 2921000"/>
                <a:gd name="connsiteY6" fmla="*/ 84867 h 600081"/>
                <a:gd name="connsiteX7" fmla="*/ 2540000 w 2921000"/>
                <a:gd name="connsiteY7" fmla="*/ 338867 h 600081"/>
                <a:gd name="connsiteX8" fmla="*/ 2921000 w 2921000"/>
                <a:gd name="connsiteY8" fmla="*/ 398134 h 60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1000" h="600081">
                  <a:moveTo>
                    <a:pt x="0" y="389667"/>
                  </a:moveTo>
                  <a:cubicBezTo>
                    <a:pt x="121356" y="388256"/>
                    <a:pt x="242712" y="386845"/>
                    <a:pt x="364067" y="415067"/>
                  </a:cubicBezTo>
                  <a:cubicBezTo>
                    <a:pt x="485422" y="443289"/>
                    <a:pt x="599722" y="535011"/>
                    <a:pt x="728133" y="559000"/>
                  </a:cubicBezTo>
                  <a:cubicBezTo>
                    <a:pt x="856544" y="582989"/>
                    <a:pt x="993422" y="638022"/>
                    <a:pt x="1134533" y="559000"/>
                  </a:cubicBezTo>
                  <a:cubicBezTo>
                    <a:pt x="1275644" y="479978"/>
                    <a:pt x="1437922" y="178000"/>
                    <a:pt x="1574800" y="84867"/>
                  </a:cubicBezTo>
                  <a:cubicBezTo>
                    <a:pt x="1711678" y="-8266"/>
                    <a:pt x="1840089" y="200"/>
                    <a:pt x="1955800" y="200"/>
                  </a:cubicBezTo>
                  <a:cubicBezTo>
                    <a:pt x="2071511" y="200"/>
                    <a:pt x="2171700" y="28422"/>
                    <a:pt x="2269067" y="84867"/>
                  </a:cubicBezTo>
                  <a:cubicBezTo>
                    <a:pt x="2366434" y="141311"/>
                    <a:pt x="2431345" y="286656"/>
                    <a:pt x="2540000" y="338867"/>
                  </a:cubicBezTo>
                  <a:cubicBezTo>
                    <a:pt x="2648655" y="391078"/>
                    <a:pt x="2921000" y="398134"/>
                    <a:pt x="2921000" y="398134"/>
                  </a:cubicBezTo>
                </a:path>
              </a:pathLst>
            </a:custGeom>
            <a:noFill/>
            <a:ln>
              <a:solidFill>
                <a:srgbClr val="FF96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8" name="사각형: 둥근 모서리 67">
              <a:extLst>
                <a:ext uri="{FF2B5EF4-FFF2-40B4-BE49-F238E27FC236}">
                  <a16:creationId xmlns:a16="http://schemas.microsoft.com/office/drawing/2014/main" id="{86DD1654-F040-6FEF-4FA7-7EEE5FA39C73}"/>
                </a:ext>
              </a:extLst>
            </p:cNvPr>
            <p:cNvSpPr/>
            <p:nvPr/>
          </p:nvSpPr>
          <p:spPr>
            <a:xfrm>
              <a:off x="504666" y="5238817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181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313B7576-25A1-3524-769D-5E7B253F0CF4}"/>
                </a:ext>
              </a:extLst>
            </p:cNvPr>
            <p:cNvSpPr/>
            <p:nvPr/>
          </p:nvSpPr>
          <p:spPr>
            <a:xfrm>
              <a:off x="1433660" y="5597622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132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BDDBA25A-3247-F05E-BEFA-38BB2B366476}"/>
                </a:ext>
              </a:extLst>
            </p:cNvPr>
            <p:cNvSpPr/>
            <p:nvPr/>
          </p:nvSpPr>
          <p:spPr>
            <a:xfrm>
              <a:off x="2393578" y="4963442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192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DFF8B6D7-E27B-A1D1-616B-011933634131}"/>
                </a:ext>
              </a:extLst>
            </p:cNvPr>
            <p:cNvSpPr/>
            <p:nvPr/>
          </p:nvSpPr>
          <p:spPr>
            <a:xfrm>
              <a:off x="3257674" y="5415164"/>
              <a:ext cx="959864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169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9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361755"/>
              </p:ext>
            </p:extLst>
          </p:nvPr>
        </p:nvGraphicFramePr>
        <p:xfrm>
          <a:off x="5570209" y="4905268"/>
          <a:ext cx="4743312" cy="2610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503599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진료수익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16,945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-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‘23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계획 대비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2,249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endParaRPr lang="en-US" altLang="ko-KR" sz="1200" b="0" spc="0" baseline="0" dirty="0" smtClean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    -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‘23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계획 대비 목표 달성도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41.3%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1" spc="0" dirty="0" err="1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입원수익</a:t>
                      </a:r>
                      <a:r>
                        <a:rPr lang="ko-KR" altLang="en-US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</a:t>
                      </a:r>
                      <a:r>
                        <a:rPr lang="en-US" altLang="ko-KR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: 1,153</a:t>
                      </a:r>
                      <a:r>
                        <a:rPr lang="ko-KR" altLang="en-US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endParaRPr lang="en-US" altLang="ko-KR" sz="1600" b="1" spc="0" dirty="0" smtClean="0">
                        <a:solidFill>
                          <a:prstClr val="black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-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전담 병원 운영 종료에 따른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증가</a:t>
                      </a:r>
                      <a:endParaRPr lang="en-US" altLang="ko-KR" sz="1200" b="0" kern="1200" spc="0" baseline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64741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외래수익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감소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3,361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</a:t>
                      </a:r>
                      <a:r>
                        <a:rPr lang="en-US" altLang="ko-KR" sz="1200" b="0" kern="12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200" b="0" kern="12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재택치료</a:t>
                      </a:r>
                      <a:r>
                        <a:rPr lang="ko-KR" altLang="en-US" sz="1200" b="0" kern="12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 수익 감소</a:t>
                      </a:r>
                      <a:endParaRPr lang="en-US" altLang="ko-KR" sz="1200" b="0" kern="12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8"/>
    </mc:Choice>
    <mc:Fallback xmlns="">
      <p:transition spd="slow" advTm="1938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0840764"/>
              </p:ext>
            </p:extLst>
          </p:nvPr>
        </p:nvGraphicFramePr>
        <p:xfrm>
          <a:off x="4625826" y="2546225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48665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5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17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운영중단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263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753905"/>
              </p:ext>
            </p:extLst>
          </p:nvPr>
        </p:nvGraphicFramePr>
        <p:xfrm>
          <a:off x="331979" y="1590454"/>
          <a:ext cx="9981538" cy="5617260"/>
        </p:xfrm>
        <a:graphic>
          <a:graphicData uri="http://schemas.openxmlformats.org/drawingml/2006/table">
            <a:tbl>
              <a:tblPr/>
              <a:tblGrid>
                <a:gridCol w="47742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9659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9058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39035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840270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256058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3897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3.46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92.5%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7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3385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운영중단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병원 화재로 운영중단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증가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2%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16,069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(8%)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96%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101.8%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99.4%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100.3%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296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내실화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유지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 ‘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A’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경영평가 ‘가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A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가등급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 실시</a:t>
                      </a:r>
                      <a:endParaRPr lang="en-US" altLang="ko-KR" sz="1100" kern="0" spc="-15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“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”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7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51813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사회적가치 실현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의무고용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사회적약자 생산품 구매비율 준수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구매비율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준수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개항목달성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en-US" altLang="ko-KR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 </a:t>
                      </a:r>
                      <a:r>
                        <a:rPr lang="ko-KR" altLang="en-US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사전모니터링을 통한 </a:t>
                      </a:r>
                      <a:endParaRPr lang="en-US" altLang="ko-KR" sz="11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100" kern="0" spc="-100" baseline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사회적약자</a:t>
                      </a:r>
                      <a:r>
                        <a:rPr lang="ko-KR" altLang="en-US" sz="1100" kern="0" spc="-10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생산품 </a:t>
                      </a:r>
                      <a:endParaRPr lang="en-US" altLang="ko-KR" sz="1100" kern="0" spc="-10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100" kern="0" spc="-10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우선구매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31900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지역주민과 소통하는 홍보활동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지역주민과 소통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90.0</a:t>
                      </a: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25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「참여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협력적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노사관계」로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파트너십 구축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협력적 노사 관계 유지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75.0</a:t>
                      </a:r>
                      <a:r>
                        <a:rPr 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26676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1,620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2,243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138.5%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098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 건립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지리산권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건립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위수탁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계약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부지매각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3098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절감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효율화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‘탄소중립’ 친환경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신재생에너지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79.5%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</a:t>
                      </a:r>
                      <a:r>
                        <a:rPr lang="en-US" altLang="ko-KR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실시</a:t>
                      </a:r>
                      <a:endParaRPr lang="en-US" altLang="ko-KR" sz="1100" kern="0" spc="-10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10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설계 예정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39058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62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6"/>
    </mc:Choice>
    <mc:Fallback xmlns="">
      <p:transition spd="slow" advTm="161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06057"/>
              </p:ext>
            </p:extLst>
          </p:nvPr>
        </p:nvGraphicFramePr>
        <p:xfrm>
          <a:off x="331980" y="1594059"/>
          <a:ext cx="9981538" cy="5771192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675418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34215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862352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46764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862352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240871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3697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예방접종실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인프라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인원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</a:t>
                      </a:r>
                      <a:r>
                        <a:rPr lang="ko-KR" altLang="en-US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예방접종 </a:t>
                      </a:r>
                      <a:endParaRPr lang="en-US" altLang="ko-KR" sz="11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’23</a:t>
                      </a:r>
                      <a:r>
                        <a:rPr lang="ko-KR" altLang="en-US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lang="ko-KR" altLang="en-US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예정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52307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625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영양관리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건수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1,000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1,086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 실적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460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379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82.4%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3586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 홍보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확대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54.0</a:t>
                      </a:r>
                      <a:r>
                        <a:rPr lang="en-US" altLang="ko-KR" sz="1100" spc="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화재로 인한 장례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 중단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1386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활성화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2,100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1,387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수검자의 하반기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선호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실시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평가결과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미발표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감염병센터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 교육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교육 인원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1,000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2,407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240.7%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337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 질 및 환자안전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-15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3742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필수공공보건의료 제공 체계 확충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공공보건의료서비스 사업 인원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17,151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19,819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115.6%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239058"/>
                  </a:ext>
                </a:extLst>
              </a:tr>
              <a:tr h="4337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직역책임의료기관 사업 인원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2,345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3,766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160.6%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07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 보호자 없는 안심병원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제공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276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"/>
    </mc:Choice>
    <mc:Fallback xmlns="">
      <p:transition spd="slow" advTm="76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2023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3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분기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2023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분기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1"/>
    </mc:Choice>
    <mc:Fallback xmlns="">
      <p:transition spd="slow" advTm="7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928808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3.46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800" b="0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3.74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품목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(92.5%)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품목 수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- 2023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3.55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4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약제급여 적정성 평가 항목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kern="12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평가 결과 </a:t>
                      </a:r>
                      <a:r>
                        <a:rPr kumimoji="1" lang="ko-KR" altLang="en-US" sz="1800" kern="12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9A7F70C0-906E-1444-2B1C-4D2E31E07913}"/>
              </a:ext>
            </a:extLst>
          </p:cNvPr>
          <p:cNvSpPr/>
          <p:nvPr/>
        </p:nvSpPr>
        <p:spPr>
          <a:xfrm>
            <a:off x="455381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</p:spTree>
    <p:extLst>
      <p:ext uri="{BB962C8B-B14F-4D97-AF65-F5344CB8AC3E}">
        <p14:creationId xmlns:p14="http://schemas.microsoft.com/office/powerpoint/2010/main" val="162680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3"/>
    </mc:Choice>
    <mc:Fallback xmlns="">
      <p:transition spd="slow" advTm="803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42389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 유지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68.24%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86.48%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0%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화재로 인한 운영 중단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병동 오픈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2023.02.08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안전사고 예방을 위한 간호업무 일상 점검 정기적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확인 및 교육 지속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간호ㆍ간병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통합서비스 병동 재가동 준비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인력배치 기준 → 간호사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1:10,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간호조무사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1:25 </a:t>
                      </a:r>
                      <a:endParaRPr kumimoji="1" lang="en-US" altLang="ko-KR" sz="14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07F273C4-C999-CD7B-FFFC-B5DA17A578C1}"/>
              </a:ext>
            </a:extLst>
          </p:cNvPr>
          <p:cNvSpPr/>
          <p:nvPr/>
        </p:nvSpPr>
        <p:spPr>
          <a:xfrm>
            <a:off x="5921970" y="1150990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37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운영중단</a:t>
            </a:r>
            <a:endParaRPr lang="ko-KR" altLang="en-US" sz="1637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"/>
    </mc:Choice>
    <mc:Fallback xmlns="">
      <p:transition spd="slow" advTm="465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47780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16,069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(108%)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고가의료장비 검사 건수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16,069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화질개선 노력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화질개선을 위한 지속적인 교육과 노력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 대해 직원 교육과 대 내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22214"/>
              </p:ext>
            </p:extLst>
          </p:nvPr>
        </p:nvGraphicFramePr>
        <p:xfrm>
          <a:off x="2949409" y="4209928"/>
          <a:ext cx="7148995" cy="1504788"/>
        </p:xfrm>
        <a:graphic>
          <a:graphicData uri="http://schemas.openxmlformats.org/drawingml/2006/table">
            <a:tbl>
              <a:tblPr/>
              <a:tblGrid>
                <a:gridCol w="1021285">
                  <a:extLst>
                    <a:ext uri="{9D8B030D-6E8A-4147-A177-3AD203B41FA5}">
                      <a16:colId xmlns:a16="http://schemas.microsoft.com/office/drawing/2014/main" val="1410421496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858178020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3399913784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1635432601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3741910887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1103686161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val="1276472120"/>
                    </a:ext>
                  </a:extLst>
                </a:gridCol>
              </a:tblGrid>
              <a:tr h="250798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검사건수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검사금액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2273"/>
                  </a:ext>
                </a:extLst>
              </a:tr>
              <a:tr h="2507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09</a:t>
                      </a:r>
                      <a:r>
                        <a:rPr lang="ko-KR" altLang="en-US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09</a:t>
                      </a:r>
                      <a:r>
                        <a:rPr lang="ko-KR" altLang="en-US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증감율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09</a:t>
                      </a:r>
                      <a:r>
                        <a:rPr lang="ko-KR" altLang="en-US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09</a:t>
                      </a:r>
                      <a:r>
                        <a:rPr lang="ko-KR" altLang="en-US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증감율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016523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16,069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14,886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8%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1,586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1,397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14%</a:t>
                      </a:r>
                      <a:endParaRPr lang="en-US" sz="1200" b="1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912768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CT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8,329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8,190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598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572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818450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MRI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4,726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3,873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754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620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91458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SONO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3,014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2,823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205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539820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8658274" y="3887409"/>
            <a:ext cx="1512141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건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%)</a:t>
            </a:r>
            <a:endParaRPr lang="ko-KR" altLang="en-US" sz="1169" dirty="0">
              <a:solidFill>
                <a:prstClr val="black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9A7F70C0-906E-1444-2B1C-4D2E31E07913}"/>
              </a:ext>
            </a:extLst>
          </p:cNvPr>
          <p:cNvSpPr/>
          <p:nvPr/>
        </p:nvSpPr>
        <p:spPr>
          <a:xfrm>
            <a:off x="532321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55819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"/>
    </mc:Choice>
    <mc:Fallback xmlns="">
      <p:transition spd="slow" advTm="527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5299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향상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96%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97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.7%(101.8%)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97.7%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관리</a:t>
              </a: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B55C1A36-EAE4-F37F-1AAC-7A2FBCB02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194089"/>
              </p:ext>
            </p:extLst>
          </p:nvPr>
        </p:nvGraphicFramePr>
        <p:xfrm>
          <a:off x="2982491" y="4203980"/>
          <a:ext cx="7331970" cy="1739170"/>
        </p:xfrm>
        <a:graphic>
          <a:graphicData uri="http://schemas.openxmlformats.org/drawingml/2006/table">
            <a:tbl>
              <a:tblPr/>
              <a:tblGrid>
                <a:gridCol w="1283295">
                  <a:extLst>
                    <a:ext uri="{9D8B030D-6E8A-4147-A177-3AD203B41FA5}">
                      <a16:colId xmlns:a16="http://schemas.microsoft.com/office/drawing/2014/main" val="979229824"/>
                    </a:ext>
                  </a:extLst>
                </a:gridCol>
                <a:gridCol w="706788">
                  <a:extLst>
                    <a:ext uri="{9D8B030D-6E8A-4147-A177-3AD203B41FA5}">
                      <a16:colId xmlns:a16="http://schemas.microsoft.com/office/drawing/2014/main" val="1876426281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2658977403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2566378703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1773703849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3199887758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2277850465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2530768916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3085949977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3109105178"/>
                    </a:ext>
                  </a:extLst>
                </a:gridCol>
                <a:gridCol w="593543">
                  <a:extLst>
                    <a:ext uri="{9D8B030D-6E8A-4147-A177-3AD203B41FA5}">
                      <a16:colId xmlns:a16="http://schemas.microsoft.com/office/drawing/2014/main" val="1598685036"/>
                    </a:ext>
                  </a:extLst>
                </a:gridCol>
              </a:tblGrid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87070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전체 처방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24,731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1,580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1,797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2,820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2,805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3,519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3,743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2,734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2,889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2,844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9251676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수행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B)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24,173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1,551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1,776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2,753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2,749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3,441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3,650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2,672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2,811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2,770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318625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미수행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A-B)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558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67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56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93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62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947186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수행율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97.7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98.2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98.8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97.6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97.8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97.5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97.7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97.3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97.4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206193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7E41543A-2CFC-46AB-3A44-9B10F824541C}"/>
              </a:ext>
            </a:extLst>
          </p:cNvPr>
          <p:cNvSpPr txBox="1"/>
          <p:nvPr/>
        </p:nvSpPr>
        <p:spPr>
          <a:xfrm>
            <a:off x="9138115" y="3907001"/>
            <a:ext cx="960318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건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%)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16929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"/>
    </mc:Choice>
    <mc:Fallback xmlns="">
      <p:transition spd="slow" advTm="519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A3FCD44B-67AE-86E0-55C7-4E0022EEF370}"/>
              </a:ext>
            </a:extLst>
          </p:cNvPr>
          <p:cNvSpPr/>
          <p:nvPr/>
        </p:nvSpPr>
        <p:spPr>
          <a:xfrm>
            <a:off x="469783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346058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향상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99.4%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99.7%(100.3%)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분기기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99.7%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 0%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자동분석기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트러블 발생시 검사실 직원 교육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채혈실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기송관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 활용으로 대기시간 단축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UPS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정전시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혈액은행 혈액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이송절차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외부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임상병리사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직무교육 참여로 전문성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 대기시간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단축으로 환자만족도 기대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"/>
    </mc:Choice>
    <mc:Fallback xmlns="">
      <p:transition spd="slow" advTm="472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평가 내실화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647412B3-5961-3DF5-B473-AF904BF03A58}"/>
              </a:ext>
            </a:extLst>
          </p:cNvPr>
          <p:cNvSpPr/>
          <p:nvPr/>
        </p:nvSpPr>
        <p:spPr>
          <a:xfrm>
            <a:off x="3529831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72864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유지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‘A’ /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경영평가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경영평가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“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＂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 획득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업무개선이 필요한 지표의 환류체계 구축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부서별 평가지표 확정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기관장 성과목표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보직자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직무성과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경영평가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사업계획 등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연중 목표관리 및 평가지표 회의 실시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자체평가단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지정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운영으로 업무 효율성 강화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각종 평가에 따른 지표 현행화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환류체계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구축으로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지속가능한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평가체계 유지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3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"/>
    </mc:Choice>
    <mc:Fallback xmlns="">
      <p:transition spd="slow" advTm="447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837201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의무고용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 약자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생산품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의무고용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 약자 생산품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 항목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고용 인프라 구축 및 사회적약자 생산품 구매 준수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의무고용 인원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(3.8%)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신규직원 채용 시 채용공고문 장애인 우대 표기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물품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구매시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사전 모니터링 제도 활성화를 통한 사회적약자 생산품 구매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사회적가치 실현</a:t>
              </a: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4C57B9B9-E5F2-951A-293E-BC9A8A68F4F0}"/>
              </a:ext>
            </a:extLst>
          </p:cNvPr>
          <p:cNvSpPr/>
          <p:nvPr/>
        </p:nvSpPr>
        <p:spPr>
          <a:xfrm>
            <a:off x="40497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647BB9A0-8EE0-00E7-E349-08AB19DA1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421992"/>
              </p:ext>
            </p:extLst>
          </p:nvPr>
        </p:nvGraphicFramePr>
        <p:xfrm>
          <a:off x="2969640" y="4617778"/>
          <a:ext cx="7128793" cy="1394305"/>
        </p:xfrm>
        <a:graphic>
          <a:graphicData uri="http://schemas.openxmlformats.org/drawingml/2006/table">
            <a:tbl>
              <a:tblPr/>
              <a:tblGrid>
                <a:gridCol w="1438533">
                  <a:extLst>
                    <a:ext uri="{9D8B030D-6E8A-4147-A177-3AD203B41FA5}">
                      <a16:colId xmlns:a16="http://schemas.microsoft.com/office/drawing/2014/main" val="979229824"/>
                    </a:ext>
                  </a:extLst>
                </a:gridCol>
                <a:gridCol w="937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1876426281"/>
                    </a:ext>
                  </a:extLst>
                </a:gridCol>
                <a:gridCol w="1411325">
                  <a:extLst>
                    <a:ext uri="{9D8B030D-6E8A-4147-A177-3AD203B41FA5}">
                      <a16:colId xmlns:a16="http://schemas.microsoft.com/office/drawing/2014/main" val="2658977403"/>
                    </a:ext>
                  </a:extLst>
                </a:gridCol>
                <a:gridCol w="964940">
                  <a:extLst>
                    <a:ext uri="{9D8B030D-6E8A-4147-A177-3AD203B41FA5}">
                      <a16:colId xmlns:a16="http://schemas.microsoft.com/office/drawing/2014/main" val="3199887758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3085949977"/>
                    </a:ext>
                  </a:extLst>
                </a:gridCol>
              </a:tblGrid>
              <a:tr h="278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87070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중증장애인 생산품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6.3%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장애인기업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6.6%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9251676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녹색제품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80%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18.0%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창업기업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6.8%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318625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사회적기업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 생산품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7.3%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중소기업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89.3%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947186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여성기업 제품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12.3%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기술개발 제품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2.3%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206193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8EE88851-16CB-67C3-45D7-7DF672C15D00}"/>
              </a:ext>
            </a:extLst>
          </p:cNvPr>
          <p:cNvSpPr txBox="1"/>
          <p:nvPr/>
        </p:nvSpPr>
        <p:spPr>
          <a:xfrm>
            <a:off x="8218279" y="4304085"/>
            <a:ext cx="1880154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</a:t>
            </a:r>
            <a:r>
              <a:rPr kumimoji="1"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kumimoji="1" lang="en-US" altLang="ko-KR" sz="1170" dirty="0" smtClean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</a:t>
            </a:r>
            <a:r>
              <a:rPr kumimoji="1" lang="ko-KR" altLang="en-US" sz="1170" dirty="0" smtClean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kumimoji="1"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원인행위 기준</a:t>
            </a:r>
            <a:r>
              <a:rPr kumimoji="1"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22" name="모서리가 둥근 직사각형 31">
            <a:extLst>
              <a:ext uri="{FF2B5EF4-FFF2-40B4-BE49-F238E27FC236}">
                <a16:creationId xmlns:a16="http://schemas.microsoft.com/office/drawing/2014/main" id="{8F0F6F70-CF8F-D36B-F22C-4BACC29DEA74}"/>
              </a:ext>
            </a:extLst>
          </p:cNvPr>
          <p:cNvSpPr/>
          <p:nvPr/>
        </p:nvSpPr>
        <p:spPr>
          <a:xfrm>
            <a:off x="2969994" y="4253766"/>
            <a:ext cx="2224302" cy="288986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사회적약자 생산품 구매비율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8493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"/>
    </mc:Choice>
    <mc:Fallback xmlns="">
      <p:transition spd="slow" advTm="466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지역주민과 소통하는 홍보활동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6498035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05719"/>
              </p:ext>
            </p:extLst>
          </p:nvPr>
        </p:nvGraphicFramePr>
        <p:xfrm>
          <a:off x="331979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(90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맞춤형 홍보활성화 강화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미디어 홍보를 통한 지역주민과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소통강화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제작 및 맞춤형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홍보물품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제작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주민참여형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 시책 사업 전략적 홍보활동으로 지역주민 이미지 향상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핵심사업에 대해 홈페이지 게시 및 홍보용 모니터 활용을 통해 소통강화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23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2"/>
    </mc:Choice>
    <mc:Fallback xmlns="">
      <p:transition spd="slow" advTm="1382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「참여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협력적 노사관계」 로 파트너쉽 구축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3ABABE86-0850-0BB0-45E7-4F01514B93C7}"/>
              </a:ext>
            </a:extLst>
          </p:cNvPr>
          <p:cNvSpPr/>
          <p:nvPr/>
        </p:nvSpPr>
        <p:spPr>
          <a:xfrm>
            <a:off x="72181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1322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참여 협력적 노사관계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유지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(75%)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간담회 개최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제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노사협력을 위한 간담회 개최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일시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2023.09.18.(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참석자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사용자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노동조합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2)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의료원 현안 및 개선사항 등에 대한 노동조합의 의견 수렴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간담회 개최 예정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"/>
    </mc:Choice>
    <mc:Fallback xmlns="">
      <p:transition spd="slow" advTm="617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비용절감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74372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1,620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2,243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(138.5%)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및 약품 성분 별 입찰 추진 등 원가절감 노력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2,243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추진을 통한 재료비 절감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품목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자본형성적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투자비용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자산취득비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절감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1,596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신재생에너지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활용으로 전기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연료비 절감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159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 비용할인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자체수리를 통한 수선비 절감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단축을 통한 할인율 적용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시설물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전산장비 등 자체수리 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318566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1"/>
    </mc:Choice>
    <mc:Fallback xmlns="">
      <p:transition spd="slow" advTm="242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047869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건립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토지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건물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매각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출산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산후조리 취약지역 산후조리 인프라 구축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공공산후조리원 건립사업에 따른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토지 매각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680201"/>
              </p:ext>
            </p:extLst>
          </p:nvPr>
        </p:nvGraphicFramePr>
        <p:xfrm>
          <a:off x="3007219" y="4394141"/>
          <a:ext cx="7091215" cy="1565721"/>
        </p:xfrm>
        <a:graphic>
          <a:graphicData uri="http://schemas.openxmlformats.org/drawingml/2006/table">
            <a:tbl>
              <a:tblPr/>
              <a:tblGrid>
                <a:gridCol w="1836309">
                  <a:extLst>
                    <a:ext uri="{9D8B030D-6E8A-4147-A177-3AD203B41FA5}">
                      <a16:colId xmlns:a16="http://schemas.microsoft.com/office/drawing/2014/main" val="1004212535"/>
                    </a:ext>
                  </a:extLst>
                </a:gridCol>
                <a:gridCol w="4117859">
                  <a:extLst>
                    <a:ext uri="{9D8B030D-6E8A-4147-A177-3AD203B41FA5}">
                      <a16:colId xmlns:a16="http://schemas.microsoft.com/office/drawing/2014/main" val="2376833677"/>
                    </a:ext>
                  </a:extLst>
                </a:gridCol>
                <a:gridCol w="1137047">
                  <a:extLst>
                    <a:ext uri="{9D8B030D-6E8A-4147-A177-3AD203B41FA5}">
                      <a16:colId xmlns:a16="http://schemas.microsoft.com/office/drawing/2014/main" val="3550458509"/>
                    </a:ext>
                  </a:extLst>
                </a:gridCol>
              </a:tblGrid>
              <a:tr h="4044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주요사항</a:t>
                      </a: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비고</a:t>
                      </a:r>
                      <a:endParaRPr lang="ko-KR" altLang="en-US" sz="1200" kern="0" spc="0" dirty="0">
                        <a:solidFill>
                          <a:sysClr val="windowText" lastClr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604370"/>
                  </a:ext>
                </a:extLst>
              </a:tr>
              <a:tr h="387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대부 계약해지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대한적십자사 계약 해지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132089"/>
                  </a:ext>
                </a:extLst>
              </a:tr>
              <a:tr h="387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토지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건물 매각계약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 토지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건물 소유권 이전 및 전세권 설정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971590"/>
                  </a:ext>
                </a:extLst>
              </a:tr>
              <a:tr h="387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소유권 이전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 매각대금 납부 후 소유권 이전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15390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공공산후조리원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건립</a:t>
              </a:r>
            </a:p>
          </p:txBody>
        </p:sp>
      </p:grpSp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B92932EB-1D19-6D28-6670-7EFE7803E818}"/>
              </a:ext>
            </a:extLst>
          </p:cNvPr>
          <p:cNvSpPr/>
          <p:nvPr/>
        </p:nvSpPr>
        <p:spPr>
          <a:xfrm>
            <a:off x="3007219" y="3945514"/>
            <a:ext cx="5112567" cy="328472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사업부지 선정 및 </a:t>
            </a:r>
            <a:r>
              <a:rPr lang="ko-KR" altLang="en-US" sz="1600" dirty="0" err="1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공공산후조리원</a:t>
            </a:r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건립을 위한 부지매입 협의 </a:t>
            </a:r>
          </a:p>
        </p:txBody>
      </p: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55381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"/>
    </mc:Choice>
    <mc:Fallback xmlns="">
      <p:transition spd="slow" advTm="1018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45340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탄소중립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친환경 신재생에너지 확대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159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예산절감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저탄소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녹색성장을 위한 중추적 대처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절감목표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(159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/79.5%)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공모 사업 선정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태양광설치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그린리모델링 사업 태양광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착공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- 2023. 12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실시설계 예정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207937"/>
              </p:ext>
            </p:extLst>
          </p:nvPr>
        </p:nvGraphicFramePr>
        <p:xfrm>
          <a:off x="2968384" y="5219997"/>
          <a:ext cx="7202059" cy="772559"/>
        </p:xfrm>
        <a:graphic>
          <a:graphicData uri="http://schemas.openxmlformats.org/drawingml/2006/table">
            <a:tbl>
              <a:tblPr/>
              <a:tblGrid>
                <a:gridCol w="865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644009409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2555309684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2663442356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1495591403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2238391030"/>
                    </a:ext>
                  </a:extLst>
                </a:gridCol>
                <a:gridCol w="543492">
                  <a:extLst>
                    <a:ext uri="{9D8B030D-6E8A-4147-A177-3AD203B41FA5}">
                      <a16:colId xmlns:a16="http://schemas.microsoft.com/office/drawing/2014/main" val="3825744257"/>
                    </a:ext>
                  </a:extLst>
                </a:gridCol>
                <a:gridCol w="9019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7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비고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7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절감금액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159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52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26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에너지 절감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효율화</a:t>
              </a:r>
            </a:p>
          </p:txBody>
        </p:sp>
      </p:grpSp>
      <p:sp>
        <p:nvSpPr>
          <p:cNvPr id="56" name="모서리가 둥근 직사각형 31">
            <a:extLst>
              <a:ext uri="{FF2B5EF4-FFF2-40B4-BE49-F238E27FC236}">
                <a16:creationId xmlns:a16="http://schemas.microsoft.com/office/drawing/2014/main" id="{2A958C5E-B5AA-AFC5-5BB1-6E8B5135F564}"/>
              </a:ext>
            </a:extLst>
          </p:cNvPr>
          <p:cNvSpPr/>
          <p:nvPr/>
        </p:nvSpPr>
        <p:spPr>
          <a:xfrm>
            <a:off x="2968384" y="4789461"/>
            <a:ext cx="1656184" cy="3197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에너지 절감 금액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78819F6-5731-9E88-2C28-9BBC42945D86}"/>
              </a:ext>
            </a:extLst>
          </p:cNvPr>
          <p:cNvSpPr txBox="1"/>
          <p:nvPr/>
        </p:nvSpPr>
        <p:spPr>
          <a:xfrm>
            <a:off x="9018316" y="4897871"/>
            <a:ext cx="1080119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3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44818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8019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2"/>
    </mc:Choice>
    <mc:Fallback xmlns="">
      <p:transition spd="slow" advTm="1712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435424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(7.5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예방접종 인원 확대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신청 현황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570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어르신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임산부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산부인과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가정의학과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협업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시기 등 사전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접종시기에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맞춰 홍보 강화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포스터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배너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홈페이지 등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예방접종실 인프라 강화</a:t>
              </a:r>
            </a:p>
          </p:txBody>
        </p:sp>
      </p:grp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3D31C670-9F82-D76B-9CBF-D57BB11F07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69473"/>
              </p:ext>
            </p:extLst>
          </p:nvPr>
        </p:nvGraphicFramePr>
        <p:xfrm>
          <a:off x="2986956" y="5003973"/>
          <a:ext cx="7111479" cy="797934"/>
        </p:xfrm>
        <a:graphic>
          <a:graphicData uri="http://schemas.openxmlformats.org/drawingml/2006/table">
            <a:tbl>
              <a:tblPr/>
              <a:tblGrid>
                <a:gridCol w="2601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1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83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79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어린이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어르신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임산부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9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30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명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(588,300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원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월 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일 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</a:t>
                      </a: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소진시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년 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월 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일 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~ </a:t>
                      </a: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종료시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18A2A309-038E-78DD-7B3E-653E64140C02}"/>
              </a:ext>
            </a:extLst>
          </p:cNvPr>
          <p:cNvSpPr/>
          <p:nvPr/>
        </p:nvSpPr>
        <p:spPr>
          <a:xfrm>
            <a:off x="2986956" y="4571925"/>
            <a:ext cx="1800200" cy="33112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예방접종 추진실적</a:t>
            </a:r>
          </a:p>
        </p:txBody>
      </p: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9F411E2B-F972-30D4-922A-B4DE10BA7350}"/>
              </a:ext>
            </a:extLst>
          </p:cNvPr>
          <p:cNvSpPr/>
          <p:nvPr/>
        </p:nvSpPr>
        <p:spPr>
          <a:xfrm>
            <a:off x="498586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65255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7"/>
    </mc:Choice>
    <mc:Fallback xmlns="">
      <p:transition spd="slow" advTm="1777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038430"/>
              </p:ext>
            </p:extLst>
          </p:nvPr>
        </p:nvGraphicFramePr>
        <p:xfrm>
          <a:off x="331980" y="1725512"/>
          <a:ext cx="9982479" cy="550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467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1222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3368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도출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70409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 폐질환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폐렴적정성 평가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15318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적극적 설명 및 협의로 평가지표 향상 노력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맞춤형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QI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전문 컨설팅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기관방문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진행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456221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평가의 권고하는 예방적 항생제 투여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종료율이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3.8%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로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저조하여 해당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진료과의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지속적 협조 요청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graphicFrame>
        <p:nvGraphicFramePr>
          <p:cNvPr id="18" name="표 18">
            <a:extLst>
              <a:ext uri="{FF2B5EF4-FFF2-40B4-BE49-F238E27FC236}">
                <a16:creationId xmlns:a16="http://schemas.microsoft.com/office/drawing/2014/main" id="{FCD2B10A-2758-0E36-5027-6801539DE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339939"/>
              </p:ext>
            </p:extLst>
          </p:nvPr>
        </p:nvGraphicFramePr>
        <p:xfrm>
          <a:off x="2910103" y="2447970"/>
          <a:ext cx="323549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007">
                  <a:extLst>
                    <a:ext uri="{9D8B030D-6E8A-4147-A177-3AD203B41FA5}">
                      <a16:colId xmlns:a16="http://schemas.microsoft.com/office/drawing/2014/main" val="3057845808"/>
                    </a:ext>
                  </a:extLst>
                </a:gridCol>
                <a:gridCol w="1056488">
                  <a:extLst>
                    <a:ext uri="{9D8B030D-6E8A-4147-A177-3AD203B41FA5}">
                      <a16:colId xmlns:a16="http://schemas.microsoft.com/office/drawing/2014/main" val="2908780279"/>
                    </a:ext>
                  </a:extLst>
                </a:gridCol>
              </a:tblGrid>
              <a:tr h="23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만성폐쇄성 폐질환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r>
                        <a:rPr lang="ko-KR" altLang="en-US" sz="16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589862"/>
                  </a:ext>
                </a:extLst>
              </a:tr>
              <a:tr h="23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폐렴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en-US" altLang="ko-KR" sz="1600" b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168607"/>
                  </a:ext>
                </a:extLst>
              </a:tr>
              <a:tr h="23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 err="1" smtClean="0">
                          <a:solidFill>
                            <a:srgbClr val="FF9429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등급제외</a:t>
                      </a:r>
                      <a:endParaRPr lang="en-US" altLang="ko-KR" sz="1600" b="0" dirty="0">
                        <a:solidFill>
                          <a:srgbClr val="FF9429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162610"/>
                  </a:ext>
                </a:extLst>
              </a:tr>
              <a:tr h="23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수술의 예방적 항생제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rgbClr val="FF9429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</a:t>
                      </a:r>
                      <a:r>
                        <a:rPr lang="ko-KR" altLang="en-US" sz="1600" b="0" dirty="0">
                          <a:solidFill>
                            <a:srgbClr val="FF9429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en-US" altLang="ko-KR" sz="1600" b="0" dirty="0">
                        <a:solidFill>
                          <a:srgbClr val="FF9429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054164"/>
                  </a:ext>
                </a:extLst>
              </a:tr>
            </a:tbl>
          </a:graphicData>
        </a:graphic>
      </p:graphicFrame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0B59EA8D-9679-25C0-2588-F95321F1F913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254832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2"/>
    </mc:Choice>
    <mc:Fallback xmlns="">
      <p:transition spd="slow" advTm="3592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0AE73594-ACD5-8069-65FE-48B3EB1E94E0}"/>
              </a:ext>
            </a:extLst>
          </p:cNvPr>
          <p:cNvSpPr/>
          <p:nvPr/>
        </p:nvSpPr>
        <p:spPr>
          <a:xfrm>
            <a:off x="59219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598974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영양관리 </a:t>
                      </a:r>
                      <a:r>
                        <a:rPr kumimoji="1" lang="en-US" altLang="ko-KR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en-US" altLang="ko-KR" sz="18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,086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(120.0%)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설명환자 누락사유 현황파악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감소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내 공공병원 역할강화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3"/>
    </mc:Choice>
    <mc:Fallback xmlns="">
      <p:transition spd="slow" advTm="1903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786768"/>
              </p:ext>
            </p:extLst>
          </p:nvPr>
        </p:nvGraphicFramePr>
        <p:xfrm>
          <a:off x="331980" y="1725513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527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460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5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379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(82.4%)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527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9546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보고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379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276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7,508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7,507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166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▷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79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I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80302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외래진료과와 유기적 관계 형성을 통한 진료의뢰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관리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4179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22614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3"/>
    </mc:Choice>
    <mc:Fallback xmlns="">
      <p:transition spd="slow" advTm="3423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적극적 홍보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72C86EC2-D64D-9B7A-7F54-812F8ECC0F44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363237"/>
              </p:ext>
            </p:extLst>
          </p:nvPr>
        </p:nvGraphicFramePr>
        <p:xfrm>
          <a:off x="331980" y="1789954"/>
          <a:ext cx="9982479" cy="5446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 확대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마케팅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4138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선진 장례문화 도입을 위한 벤치마킹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- 9. 25.(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김천의료원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장례식장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음식주문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전산화 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프로그램 도입을 위한 준비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201622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업무 재개 및 홍보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장례지도사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조리실 직원 장례식장으로 업무복귀 및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월초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업무재개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준비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사업장 및 단체를 대상으로 홍보의 적극성 강화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유인물 배포 등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800" dirty="0" smtClean="0">
                        <a:solidFill>
                          <a:srgbClr val="7030A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마케팅 강화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명함배포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팜플렛 비치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홍보물 부착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우편물 발송 등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800" dirty="0" smtClean="0">
                        <a:solidFill>
                          <a:srgbClr val="7030A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고객만족도 조사 결과를 반영한 업무개선 등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07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4"/>
    </mc:Choice>
    <mc:Fallback xmlns="">
      <p:transition spd="slow" advTm="2384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활성화</a:t>
              </a: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EDEF4E37-314F-D352-2FF6-8DE9BC02F756}"/>
              </a:ext>
            </a:extLst>
          </p:cNvPr>
          <p:cNvSpPr/>
          <p:nvPr/>
        </p:nvSpPr>
        <p:spPr>
          <a:xfrm>
            <a:off x="462582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20774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수익증대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1,387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(66.0%)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노인 검진 및 급식종사자 폐암검진 유치로 성과향상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사업장 검진협약을 통한 성과향상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상반기 종합검진 및 사업장검진 수검자 추가 검사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(Vitamin D)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시행으로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수검률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고객의 검진 데이터를 반영한 맞춤형 검진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가이딩으로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만족도 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진정관리 인력 부족으로 낙상 위험성 노출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문진시스템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자동화 수행을 위한 시설 및 장비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소방대원 검진 및 예방접종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외국인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마약검사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다양한 검진 사업으로 수익창출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95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9"/>
    </mc:Choice>
    <mc:Fallback xmlns="">
      <p:transition spd="slow" advTm="1929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sp>
        <p:nvSpPr>
          <p:cNvPr id="17" name="모서리가 둥근 직사각형 31">
            <a:extLst>
              <a:ext uri="{FF2B5EF4-FFF2-40B4-BE49-F238E27FC236}">
                <a16:creationId xmlns:a16="http://schemas.microsoft.com/office/drawing/2014/main" id="{4C5502A7-BE23-44E6-A6C5-DA59B076D82C}"/>
              </a:ext>
            </a:extLst>
          </p:cNvPr>
          <p:cNvSpPr/>
          <p:nvPr/>
        </p:nvSpPr>
        <p:spPr>
          <a:xfrm>
            <a:off x="498586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94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37" dirty="0" err="1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37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17488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응급의료기관 평가 관련 순회 컨설팅 실시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전라북도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)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중증상병 해당환자 구성비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4.53%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최종 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제공율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34.2%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 환자 진료 가능하도록 의료진 확보 및 진료 영역을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 수용으로 중증 상병 해당 환자 구성비 상승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공석 </a:t>
                      </a:r>
                      <a:r>
                        <a:rPr kumimoji="1" lang="ko-KR" altLang="en-US" sz="1800" kern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의사 충원으로 지역응급의료기관 역할 향상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 </a:t>
                      </a:r>
                      <a:r>
                        <a:rPr kumimoji="1" lang="ko-KR" altLang="en-US" sz="1800" kern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전원 제고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4"/>
    </mc:Choice>
    <mc:Fallback xmlns="">
      <p:transition spd="slow" advTm="1504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감염예방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교육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7590A5D7-6B79-BED7-F06B-B13CF35B671C}"/>
              </a:ext>
            </a:extLst>
          </p:cNvPr>
          <p:cNvSpPr/>
          <p:nvPr/>
        </p:nvSpPr>
        <p:spPr>
          <a:xfrm>
            <a:off x="520189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91775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교육인원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1,000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2,407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(240.7%)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 교육 인원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접점부서 직원 손 위생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증진활동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762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관내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어린이집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 강화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648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 시점 및 올바른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수행에 대해 부서 방문을 통한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직접관찰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접점부서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감염관리요원과 감연관리실이 함께 모니터링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 위생 증진활동 우수직원 및 우수 부서에 대한 포상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계획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(2023.11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예정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의료 질 및 환자 안전 향상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744740"/>
              </p:ext>
            </p:extLst>
          </p:nvPr>
        </p:nvGraphicFramePr>
        <p:xfrm>
          <a:off x="331980" y="1619597"/>
          <a:ext cx="9982479" cy="5583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건수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 표준진료지침 신규개발 참여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 표준진료지침 적용 확대 질환 참여 개발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자체개발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주기적 갱신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135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진료절차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표준화로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시의적절한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 및 효율적 자원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0815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연계 표준진료지침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신규질환계획서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- 2023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자체개발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비뇨기관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쇄석술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오더셋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완성과 시범적용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공공의료 표준진료지침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적용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확대질환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정형외과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슬관절치환술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워크숍 참여 후 임상 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검토와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오더셋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완성으로 시범 적용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주기적 갱신을 위한 신경과 대상포진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갱신개발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시범적용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자발적 참여 유도 및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적용율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향상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 개발 및 적용을 통한 포상금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지급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EDEF4E37-314F-D352-2FF6-8DE9BC02F756}"/>
              </a:ext>
            </a:extLst>
          </p:cNvPr>
          <p:cNvSpPr/>
          <p:nvPr/>
        </p:nvSpPr>
        <p:spPr>
          <a:xfrm>
            <a:off x="520189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</p:spTree>
    <p:extLst>
      <p:ext uri="{BB962C8B-B14F-4D97-AF65-F5344CB8AC3E}">
        <p14:creationId xmlns:p14="http://schemas.microsoft.com/office/powerpoint/2010/main" val="72655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"/>
    </mc:Choice>
    <mc:Fallback xmlns="">
      <p:transition spd="slow" advTm="904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623477"/>
              </p:ext>
            </p:extLst>
          </p:nvPr>
        </p:nvGraphicFramePr>
        <p:xfrm>
          <a:off x="331979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공공보건의료서비스 사업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17,151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19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,819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(115.6%)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의료안전망 구축 등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 사업 시행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(’23.08.15.~11.24)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815780"/>
              </p:ext>
            </p:extLst>
          </p:nvPr>
        </p:nvGraphicFramePr>
        <p:xfrm>
          <a:off x="2969642" y="4101808"/>
          <a:ext cx="7151711" cy="1910279"/>
        </p:xfrm>
        <a:graphic>
          <a:graphicData uri="http://schemas.openxmlformats.org/drawingml/2006/table">
            <a:tbl>
              <a:tblPr/>
              <a:tblGrid>
                <a:gridCol w="2808874">
                  <a:extLst>
                    <a:ext uri="{9D8B030D-6E8A-4147-A177-3AD203B41FA5}">
                      <a16:colId xmlns:a16="http://schemas.microsoft.com/office/drawing/2014/main" val="3717080001"/>
                    </a:ext>
                  </a:extLst>
                </a:gridCol>
                <a:gridCol w="668780">
                  <a:extLst>
                    <a:ext uri="{9D8B030D-6E8A-4147-A177-3AD203B41FA5}">
                      <a16:colId xmlns:a16="http://schemas.microsoft.com/office/drawing/2014/main" val="1553004491"/>
                    </a:ext>
                  </a:extLst>
                </a:gridCol>
                <a:gridCol w="2931611">
                  <a:extLst>
                    <a:ext uri="{9D8B030D-6E8A-4147-A177-3AD203B41FA5}">
                      <a16:colId xmlns:a16="http://schemas.microsoft.com/office/drawing/2014/main" val="2291797079"/>
                    </a:ext>
                  </a:extLst>
                </a:gridCol>
                <a:gridCol w="742446">
                  <a:extLst>
                    <a:ext uri="{9D8B030D-6E8A-4147-A177-3AD203B41FA5}">
                      <a16:colId xmlns:a16="http://schemas.microsoft.com/office/drawing/2014/main" val="3509370478"/>
                    </a:ext>
                  </a:extLst>
                </a:gridCol>
              </a:tblGrid>
              <a:tr h="297409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25199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구축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1,270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치매노인 맞춤형 건강관리 서비스 지원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2,116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14672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취약계층 아동 건강관리 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37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노화 연구 지원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93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52941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호흡기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질환자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맞춤형 재활서비스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69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사회활동 공헌 강화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285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26906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운영 지원 활성화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13,789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호스피스 완화의료병동 운영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0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43242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재가장애인 복지프로그램</a:t>
                      </a:r>
                      <a:r>
                        <a:rPr lang="ko-KR" altLang="en-US" sz="1200" b="0" kern="0" spc="0" baseline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제공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140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연명의료결정제도 활성화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764191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449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정신건강 네트워크 구축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550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84929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1,315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합계</a:t>
                      </a:r>
                    </a:p>
                  </a:txBody>
                  <a:tcPr marL="20938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19,819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8891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sp>
        <p:nvSpPr>
          <p:cNvPr id="6" name="TextBox 5"/>
          <p:cNvSpPr txBox="1"/>
          <p:nvPr/>
        </p:nvSpPr>
        <p:spPr>
          <a:xfrm>
            <a:off x="9326336" y="3793240"/>
            <a:ext cx="808724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필수공공보건의료 제공 체계 확충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2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613799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425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"/>
    </mc:Choice>
    <mc:Fallback xmlns="">
      <p:transition spd="slow" advTm="623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144072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지역책임의료기관 사업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2,345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3,766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(160.6%)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지역책임의료기관 역할 강화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공공보건의료 협력체계 구축사업 심포지엄 개최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175926"/>
              </p:ext>
            </p:extLst>
          </p:nvPr>
        </p:nvGraphicFramePr>
        <p:xfrm>
          <a:off x="2969642" y="4101807"/>
          <a:ext cx="7151711" cy="1910278"/>
        </p:xfrm>
        <a:graphic>
          <a:graphicData uri="http://schemas.openxmlformats.org/drawingml/2006/table">
            <a:tbl>
              <a:tblPr/>
              <a:tblGrid>
                <a:gridCol w="2809512">
                  <a:extLst>
                    <a:ext uri="{9D8B030D-6E8A-4147-A177-3AD203B41FA5}">
                      <a16:colId xmlns:a16="http://schemas.microsoft.com/office/drawing/2014/main" val="3717080001"/>
                    </a:ext>
                  </a:extLst>
                </a:gridCol>
                <a:gridCol w="767157">
                  <a:extLst>
                    <a:ext uri="{9D8B030D-6E8A-4147-A177-3AD203B41FA5}">
                      <a16:colId xmlns:a16="http://schemas.microsoft.com/office/drawing/2014/main" val="1553004491"/>
                    </a:ext>
                  </a:extLst>
                </a:gridCol>
                <a:gridCol w="2809200">
                  <a:extLst>
                    <a:ext uri="{9D8B030D-6E8A-4147-A177-3AD203B41FA5}">
                      <a16:colId xmlns:a16="http://schemas.microsoft.com/office/drawing/2014/main" val="2291797079"/>
                    </a:ext>
                  </a:extLst>
                </a:gridCol>
                <a:gridCol w="765842">
                  <a:extLst>
                    <a:ext uri="{9D8B030D-6E8A-4147-A177-3AD203B41FA5}">
                      <a16:colId xmlns:a16="http://schemas.microsoft.com/office/drawing/2014/main" val="3509370478"/>
                    </a:ext>
                  </a:extLst>
                </a:gridCol>
              </a:tblGrid>
              <a:tr h="448478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251997"/>
                  </a:ext>
                </a:extLst>
              </a:tr>
              <a:tr h="365450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필수보건의료 네트워크 구축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134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감염관리 및 환자안전 관리 강화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1,084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14672"/>
                  </a:ext>
                </a:extLst>
              </a:tr>
              <a:tr h="365450">
                <a:tc>
                  <a:txBody>
                    <a:bodyPr/>
                    <a:lstStyle/>
                    <a:p>
                      <a:pPr marL="0" marR="25400" lvl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퇴원환자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지역사회 연계 활성화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245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남원권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맞춤형 재활 운동 구축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154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52941"/>
                  </a:ext>
                </a:extLst>
              </a:tr>
              <a:tr h="365450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중증응급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이송〮전원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프로세스 구축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81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만성질환 예방 및 관리서비스 강화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2,068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269067"/>
                  </a:ext>
                </a:extLst>
              </a:tr>
              <a:tr h="365450">
                <a:tc gridSpan="4">
                  <a:txBody>
                    <a:bodyPr/>
                    <a:lstStyle/>
                    <a:p>
                      <a:pPr marL="0" marR="2540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                         합계</a:t>
                      </a:r>
                      <a:r>
                        <a:rPr kumimoji="0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                                                   </a:t>
                      </a:r>
                      <a:r>
                        <a:rPr kumimoji="0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I </a:t>
                      </a:r>
                      <a:r>
                        <a:rPr kumimoji="0" lang="en-US" altLang="ko-K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                                                                      3</a:t>
                      </a:r>
                      <a:r>
                        <a:rPr kumimoji="0" lang="en-US" altLang="ko-KR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,766           </a:t>
                      </a:r>
                      <a:endParaRPr kumimoji="0" lang="en-US" altLang="ko-KR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20938" marR="20938" marT="0" marB="1800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254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3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 (본문)"/>
                        <a:ea typeface="+mn-ea"/>
                        <a:cs typeface="+mn-cs"/>
                      </a:endParaRPr>
                    </a:p>
                  </a:txBody>
                  <a:tcPr marL="20938" marR="20938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405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889100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3C8C5452-C40E-233B-9634-DFD502B3AB2C}"/>
              </a:ext>
            </a:extLst>
          </p:cNvPr>
          <p:cNvSpPr txBox="1"/>
          <p:nvPr/>
        </p:nvSpPr>
        <p:spPr>
          <a:xfrm>
            <a:off x="9326336" y="3793240"/>
            <a:ext cx="808724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필수공공보건의료 제도 기반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1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621759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609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"/>
    </mc:Choice>
    <mc:Fallback xmlns="">
      <p:transition spd="slow" advTm="692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안심병원 운영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095349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(100.0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 보호자 없는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이용현황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1,603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이용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 정상화 이후 확대 운영 검토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FB80939F-4C8F-1BC6-001C-E468D1FC9A16}"/>
              </a:ext>
            </a:extLst>
          </p:cNvPr>
          <p:cNvSpPr/>
          <p:nvPr/>
        </p:nvSpPr>
        <p:spPr>
          <a:xfrm>
            <a:off x="621759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</p:spTree>
    <p:extLst>
      <p:ext uri="{BB962C8B-B14F-4D97-AF65-F5344CB8AC3E}">
        <p14:creationId xmlns:p14="http://schemas.microsoft.com/office/powerpoint/2010/main" val="380905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7"/>
    </mc:Choice>
    <mc:Fallback xmlns="">
      <p:transition spd="slow" advTm="1737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998917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09207"/>
              </p:ext>
            </p:extLst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2023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분기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174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9"/>
    </mc:Choice>
    <mc:Fallback xmlns="">
      <p:transition spd="slow" advTm="1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47058"/>
              </p:ext>
            </p:extLst>
          </p:nvPr>
        </p:nvGraphicFramePr>
        <p:xfrm>
          <a:off x="330822" y="1763611"/>
          <a:ext cx="9982477" cy="5475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15012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34639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향후일정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endParaRPr lang="ko-KR" altLang="en-US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20120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 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회의자료 제출기한 준수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경영전략회의자료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2024·01·11(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목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까지 제출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</a:tbl>
          </a:graphicData>
        </a:graphic>
      </p:graphicFrame>
      <p:graphicFrame>
        <p:nvGraphicFramePr>
          <p:cNvPr id="18" name="표 19">
            <a:extLst>
              <a:ext uri="{FF2B5EF4-FFF2-40B4-BE49-F238E27FC236}">
                <a16:creationId xmlns:a16="http://schemas.microsoft.com/office/drawing/2014/main" id="{13127F94-32F1-B0C3-E02D-0755EC366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0845"/>
              </p:ext>
            </p:extLst>
          </p:nvPr>
        </p:nvGraphicFramePr>
        <p:xfrm>
          <a:off x="2609602" y="1763611"/>
          <a:ext cx="7344816" cy="3456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699">
                  <a:extLst>
                    <a:ext uri="{9D8B030D-6E8A-4147-A177-3AD203B41FA5}">
                      <a16:colId xmlns:a16="http://schemas.microsoft.com/office/drawing/2014/main" val="956744368"/>
                    </a:ext>
                  </a:extLst>
                </a:gridCol>
                <a:gridCol w="5963117">
                  <a:extLst>
                    <a:ext uri="{9D8B030D-6E8A-4147-A177-3AD203B41FA5}">
                      <a16:colId xmlns:a16="http://schemas.microsoft.com/office/drawing/2014/main" val="324370156"/>
                    </a:ext>
                  </a:extLst>
                </a:gridCol>
              </a:tblGrid>
              <a:tr h="864097">
                <a:tc gridSpan="2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400" b="0" dirty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I</a:t>
                      </a:r>
                      <a:r>
                        <a:rPr kumimoji="1" lang="en-US" altLang="ko-KR" sz="24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r>
                        <a:rPr kumimoji="1" lang="en-US" altLang="ko-KR" sz="2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분기 </a:t>
                      </a:r>
                      <a:r>
                        <a:rPr kumimoji="1" lang="ko-KR" altLang="en-US" sz="2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경영전략회의    </a:t>
                      </a:r>
                      <a:r>
                        <a:rPr kumimoji="1" lang="en-US" altLang="ko-KR" sz="2400" b="0" dirty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I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375396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일정</a:t>
                      </a:r>
                      <a:r>
                        <a:rPr lang="en-US" alt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2024·01·17(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대회의실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078061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 부서장 및 계장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183751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1" lang="ko-KR" altLang="en-US" sz="16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○ </a:t>
                      </a:r>
                      <a:r>
                        <a:rPr lang="en-US" altLang="ko-KR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2023·4</a:t>
                      </a:r>
                      <a:r>
                        <a:rPr lang="ko-KR" altLang="en-US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분기 </a:t>
                      </a:r>
                      <a:r>
                        <a:rPr lang="ko-KR" altLang="en-US" sz="160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주요업무 추진실적 보고 및 현안사항</a:t>
                      </a:r>
                      <a:endParaRPr lang="en-US" altLang="ko-KR" sz="160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○ </a:t>
                      </a:r>
                      <a:r>
                        <a:rPr lang="en-US" altLang="ko-KR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2023·4</a:t>
                      </a:r>
                      <a:r>
                        <a:rPr lang="ko-KR" altLang="en-US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분기 </a:t>
                      </a:r>
                      <a:r>
                        <a:rPr lang="ko-KR" altLang="en-US" sz="160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주요업무 추진계획 보고</a:t>
                      </a:r>
                      <a:endParaRPr lang="en-US" altLang="ko-KR" sz="160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243434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7149412" cy="596189"/>
            <a:chOff x="2886352" y="946343"/>
            <a:chExt cx="6114420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"/>
    </mc:Choice>
    <mc:Fallback xmlns="">
      <p:transition spd="slow" advTm="68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91091932-FE53-87D4-AE25-7834EF9EEC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2259" y="6482063"/>
            <a:ext cx="3115651" cy="630083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3337193" cy="584775"/>
            <a:chOff x="465556" y="395461"/>
            <a:chExt cx="3337193" cy="58477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3280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불필요한 검사나 수술은 하지 않는 병원</a:t>
              </a:r>
              <a:endParaRPr lang="en-US" altLang="ko-KR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친절하고 설명 잘해주는 병원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2023</a:t>
            </a:r>
            <a:r>
              <a:rPr lang="ko-KR" altLang="en-US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분기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193778" y="2023341"/>
            <a:ext cx="6339577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2023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분기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다가올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4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분기에는 더욱 발전된 남원의료원이</a:t>
            </a:r>
            <a:endParaRPr lang="en-US" altLang="ko-KR" sz="2400" dirty="0">
              <a:solidFill>
                <a:schemeClr val="bg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될 수 있도록 목표 달성에 정진해 주시기 바랍니다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2023.10.25.(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"/>
    </mc:Choice>
    <mc:Fallback xmlns="">
      <p:transition spd="slow" advTm="104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22182</TotalTime>
  <Words>4993</Words>
  <Application>Microsoft Office PowerPoint</Application>
  <PresentationFormat>사용자 지정</PresentationFormat>
  <Paragraphs>1802</Paragraphs>
  <Slides>44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64" baseType="lpstr">
      <vt:lpstr>맑은 고딕</vt:lpstr>
      <vt:lpstr>G마켓 산스 TTF Light</vt:lpstr>
      <vt:lpstr>강원교육튼튼</vt:lpstr>
      <vt:lpstr>나눔스퀘어</vt:lpstr>
      <vt:lpstr>Pretendard ExtraBold</vt:lpstr>
      <vt:lpstr>나눔스퀘어 Bold</vt:lpstr>
      <vt:lpstr>Arial</vt:lpstr>
      <vt:lpstr>KoPubWorld돋움체 Bold</vt:lpstr>
      <vt:lpstr>KoPub돋움체 Bold</vt:lpstr>
      <vt:lpstr>Pretendard</vt:lpstr>
      <vt:lpstr>Pretendard Black</vt:lpstr>
      <vt:lpstr>Pretendard SemiBold</vt:lpstr>
      <vt:lpstr>KOHI배움</vt:lpstr>
      <vt:lpstr>한컴돋움</vt:lpstr>
      <vt:lpstr>KoPubWorld돋움체 Light</vt:lpstr>
      <vt:lpstr>G마켓 산스 TTF Bold</vt:lpstr>
      <vt:lpstr>Pretendard Light</vt:lpstr>
      <vt:lpstr>Pretendard Medium</vt:lpstr>
      <vt:lpstr>HY헤드라인M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2290</cp:revision>
  <cp:lastPrinted>2023-10-24T00:06:30Z</cp:lastPrinted>
  <dcterms:created xsi:type="dcterms:W3CDTF">2019-08-13T02:34:25Z</dcterms:created>
  <dcterms:modified xsi:type="dcterms:W3CDTF">2023-10-24T05:26:52Z</dcterms:modified>
</cp:coreProperties>
</file>