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71" r:id="rId2"/>
    <p:sldId id="514" r:id="rId3"/>
    <p:sldId id="539" r:id="rId4"/>
    <p:sldId id="409" r:id="rId5"/>
    <p:sldId id="411" r:id="rId6"/>
    <p:sldId id="504" r:id="rId7"/>
    <p:sldId id="370" r:id="rId8"/>
    <p:sldId id="515" r:id="rId9"/>
    <p:sldId id="533" r:id="rId10"/>
    <p:sldId id="534" r:id="rId11"/>
    <p:sldId id="516" r:id="rId12"/>
    <p:sldId id="508" r:id="rId13"/>
    <p:sldId id="517" r:id="rId14"/>
    <p:sldId id="510" r:id="rId15"/>
    <p:sldId id="537" r:id="rId16"/>
    <p:sldId id="538" r:id="rId17"/>
    <p:sldId id="458" r:id="rId18"/>
    <p:sldId id="503" r:id="rId19"/>
    <p:sldId id="521" r:id="rId20"/>
    <p:sldId id="522" r:id="rId21"/>
    <p:sldId id="523" r:id="rId22"/>
    <p:sldId id="524" r:id="rId23"/>
    <p:sldId id="525" r:id="rId24"/>
    <p:sldId id="526" r:id="rId25"/>
    <p:sldId id="527" r:id="rId26"/>
    <p:sldId id="480" r:id="rId27"/>
    <p:sldId id="535" r:id="rId28"/>
    <p:sldId id="494" r:id="rId29"/>
    <p:sldId id="495" r:id="rId30"/>
    <p:sldId id="470" r:id="rId31"/>
    <p:sldId id="502" r:id="rId32"/>
    <p:sldId id="485" r:id="rId33"/>
    <p:sldId id="497" r:id="rId34"/>
    <p:sldId id="496" r:id="rId35"/>
    <p:sldId id="528" r:id="rId36"/>
    <p:sldId id="536" r:id="rId37"/>
    <p:sldId id="498" r:id="rId38"/>
    <p:sldId id="529" r:id="rId39"/>
    <p:sldId id="530" r:id="rId40"/>
    <p:sldId id="531" r:id="rId41"/>
    <p:sldId id="532" r:id="rId42"/>
    <p:sldId id="542" r:id="rId43"/>
    <p:sldId id="544" r:id="rId44"/>
    <p:sldId id="543" r:id="rId45"/>
    <p:sldId id="541" r:id="rId46"/>
  </p:sldIdLst>
  <p:sldSz cx="10691813" cy="7559675"/>
  <p:notesSz cx="9926638" cy="6797675"/>
  <p:embeddedFontLst>
    <p:embeddedFont>
      <p:font typeface="G마켓 산스 TTF Bold" panose="02000000000000000000" pitchFamily="2" charset="-127"/>
      <p:bold r:id="rId49"/>
    </p:embeddedFont>
    <p:embeddedFont>
      <p:font typeface="Pretendard Black" panose="02000A03000000020004" pitchFamily="2" charset="-127"/>
      <p:bold r:id="rId50"/>
    </p:embeddedFont>
    <p:embeddedFont>
      <p:font typeface="Pretendard" panose="02000503000000020004" pitchFamily="2" charset="-127"/>
      <p:regular r:id="rId51"/>
      <p:bold r:id="rId52"/>
    </p:embeddedFont>
    <p:embeddedFont>
      <p:font typeface="강원교육튼튼" panose="02020603020101020101" pitchFamily="18" charset="-127"/>
      <p:regular r:id="rId53"/>
    </p:embeddedFont>
    <p:embeddedFont>
      <p:font typeface="Rix열정도_Pro" panose="00000500000000000000" pitchFamily="50" charset="-127"/>
      <p:regular r:id="rId54"/>
    </p:embeddedFont>
    <p:embeddedFont>
      <p:font typeface="Pretendard SemiBold" panose="02000703000000020004" pitchFamily="2" charset="-127"/>
      <p:bold r:id="rId55"/>
    </p:embeddedFont>
    <p:embeddedFont>
      <p:font typeface="Broadway" panose="04040905080B02020502" pitchFamily="82" charset="0"/>
      <p:regular r:id="rId56"/>
    </p:embeddedFont>
    <p:embeddedFont>
      <p:font typeface="KoPubWorld돋움체 Bold" panose="00000800000000000000" pitchFamily="2" charset="-127"/>
      <p:bold r:id="rId57"/>
    </p:embeddedFont>
    <p:embeddedFont>
      <p:font typeface="Pretendard ExtraLight" panose="02000303000000020004" pitchFamily="2" charset="-127"/>
      <p:regular r:id="rId58"/>
    </p:embeddedFont>
    <p:embeddedFont>
      <p:font typeface="Pretendard ExtraBold" panose="02000903000000020004" pitchFamily="2" charset="-127"/>
      <p:bold r:id="rId59"/>
    </p:embeddedFont>
    <p:embeddedFont>
      <p:font typeface="나눔스퀘어" panose="020B0600000101010101" pitchFamily="50" charset="-127"/>
      <p:regular r:id="rId60"/>
    </p:embeddedFont>
    <p:embeddedFont>
      <p:font typeface="Pretendard Light" panose="02000403000000020004" pitchFamily="2" charset="-127"/>
      <p:regular r:id="rId61"/>
    </p:embeddedFont>
    <p:embeddedFont>
      <p:font typeface="나눔스퀘어 Bold" panose="020B0600000101010101" pitchFamily="50" charset="-127"/>
      <p:bold r:id="rId62"/>
    </p:embeddedFont>
    <p:embeddedFont>
      <p:font typeface="KOHI배움" panose="00000500000000000000" pitchFamily="2" charset="-127"/>
      <p:regular r:id="rId63"/>
    </p:embeddedFont>
    <p:embeddedFont>
      <p:font typeface="HY헤드라인M" panose="02030600000101010101" pitchFamily="18" charset="-127"/>
      <p:regular r:id="rId64"/>
    </p:embeddedFont>
    <p:embeddedFont>
      <p:font typeface="KoPub돋움체 Bold" panose="00000800000000000000" pitchFamily="2" charset="-127"/>
      <p:bold r:id="rId65"/>
    </p:embeddedFont>
    <p:embeddedFont>
      <p:font typeface="맑은 고딕" panose="020B0503020000020004" pitchFamily="50" charset="-127"/>
      <p:regular r:id="rId66"/>
      <p:bold r:id="rId67"/>
    </p:embeddedFont>
    <p:embeddedFont>
      <p:font typeface="Pretendard Medium" panose="02000603000000020004" pitchFamily="2" charset="-127"/>
      <p:regular r:id="rId68"/>
    </p:embeddedFont>
    <p:embeddedFont>
      <p:font typeface="KoPubWorld돋움체 Light" panose="00000300000000000000" pitchFamily="2" charset="-127"/>
      <p:regular r:id="rId69"/>
    </p:embeddedFont>
    <p:embeddedFont>
      <p:font typeface="G마켓 산스 TTF Light" panose="02000000000000000000" pitchFamily="2" charset="-127"/>
      <p:regular r:id="rId70"/>
    </p:embeddedFont>
    <p:embeddedFont>
      <p:font typeface="한컴돋움" panose="02030600000101010101" pitchFamily="18" charset="2"/>
      <p:regular r:id="rId71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14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588" userDrawn="1">
          <p15:clr>
            <a:srgbClr val="A4A3A4"/>
          </p15:clr>
        </p15:guide>
        <p15:guide id="4" orient="horz" pos="930" userDrawn="1">
          <p15:clr>
            <a:srgbClr val="A4A3A4"/>
          </p15:clr>
        </p15:guide>
        <p15:guide id="5" orient="horz" pos="1156" userDrawn="1">
          <p15:clr>
            <a:srgbClr val="A4A3A4"/>
          </p15:clr>
        </p15:guide>
        <p15:guide id="7" orient="horz" pos="4195" userDrawn="1">
          <p15:clr>
            <a:srgbClr val="A4A3A4"/>
          </p15:clr>
        </p15:guide>
        <p15:guide id="9" orient="horz" pos="884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9429"/>
    <a:srgbClr val="D19B66"/>
    <a:srgbClr val="00B0F0"/>
    <a:srgbClr val="86DAF8"/>
    <a:srgbClr val="FF962D"/>
    <a:srgbClr val="00B050"/>
    <a:srgbClr val="F0F0F0"/>
    <a:srgbClr val="01C4D9"/>
    <a:srgbClr val="FDE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97" autoAdjust="0"/>
    <p:restoredTop sz="95394" autoAdjust="0"/>
  </p:normalViewPr>
  <p:slideViewPr>
    <p:cSldViewPr>
      <p:cViewPr varScale="1">
        <p:scale>
          <a:sx n="100" d="100"/>
          <a:sy n="100" d="100"/>
        </p:scale>
        <p:origin x="1818" y="78"/>
      </p:cViewPr>
      <p:guideLst>
        <p:guide orient="horz" pos="4014"/>
        <p:guide pos="132"/>
        <p:guide pos="6588"/>
        <p:guide orient="horz" pos="930"/>
        <p:guide orient="horz" pos="1156"/>
        <p:guide orient="horz" pos="4195"/>
        <p:guide orient="horz" pos="884"/>
        <p:guide orient="horz" pos="383"/>
        <p:guide pos="185"/>
        <p:guide pos="65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8" d="100"/>
          <a:sy n="118" d="100"/>
        </p:scale>
        <p:origin x="1950" y="10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63" Type="http://schemas.openxmlformats.org/officeDocument/2006/relationships/font" Target="fonts/font15.fntdata"/><Relationship Id="rId68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font" Target="fonts/font18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font" Target="fonts/font22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font" Target="fonts/font23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9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93267500873893E-2"/>
          <c:y val="0.17652469956359476"/>
          <c:w val="0.72719341012020189"/>
          <c:h val="0.625819086086507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solidFill>
              <a:srgbClr val="FF9429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4"/>
                <c:pt idx="0">
                  <c:v>312.39999999999998</c:v>
                </c:pt>
                <c:pt idx="1">
                  <c:v>533.79999999999995</c:v>
                </c:pt>
                <c:pt idx="2">
                  <c:v>478.3</c:v>
                </c:pt>
                <c:pt idx="3">
                  <c:v>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6-4CDD-A4B4-9ED7300C32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4"/>
                <c:pt idx="0">
                  <c:v>248.3</c:v>
                </c:pt>
                <c:pt idx="1">
                  <c:v>85.5</c:v>
                </c:pt>
                <c:pt idx="2">
                  <c:v>65.5</c:v>
                </c:pt>
                <c:pt idx="3">
                  <c:v>128.5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66-4CDD-A4B4-9ED7300C32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8414910362715733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 smtClean="0"/>
                      <a:t>667</a:t>
                    </a:r>
                    <a:r>
                      <a:rPr lang="ko-KR" altLang="en-US" sz="1400" dirty="0" smtClean="0"/>
                      <a:t>억원</a:t>
                    </a:r>
                    <a:endParaRPr lang="ko-KR" alt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D66-4CDD-A4B4-9ED7300C3253}"/>
                </c:ext>
              </c:extLst>
            </c:dLbl>
            <c:dLbl>
              <c:idx val="1"/>
              <c:layout>
                <c:manualLayout>
                  <c:x val="1.0194548689368431E-7"/>
                  <c:y val="-0.14081968953945243"/>
                </c:manualLayout>
              </c:layout>
              <c:tx>
                <c:rich>
                  <a:bodyPr vertOverflow="overflow" horzOverflow="overflow" wrap="square" lIns="38100" tIns="19050" rIns="38100" bIns="252000" anchor="ctr" anchorCtr="0">
                    <a:no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 smtClean="0"/>
                      <a:t>756</a:t>
                    </a:r>
                    <a:r>
                      <a:rPr lang="ko-KR" altLang="en-US" sz="1400" dirty="0" smtClean="0"/>
                      <a:t>억원</a:t>
                    </a:r>
                    <a:endParaRPr lang="ko-KR" alt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45733316315232"/>
                      <c:h val="0.137032428751047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D66-4CDD-A4B4-9ED7300C3253}"/>
                </c:ext>
              </c:extLst>
            </c:dLbl>
            <c:dLbl>
              <c:idx val="2"/>
              <c:layout>
                <c:manualLayout>
                  <c:x val="2.5894153670995342E-3"/>
                  <c:y val="-0.18414910362715733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 smtClean="0">
                        <a:solidFill>
                          <a:srgbClr val="002060"/>
                        </a:solidFill>
                      </a:rPr>
                      <a:t>719</a:t>
                    </a:r>
                    <a:r>
                      <a:rPr lang="ko-KR" altLang="en-US" sz="1400" dirty="0" smtClean="0">
                        <a:solidFill>
                          <a:srgbClr val="002060"/>
                        </a:solidFill>
                      </a:rPr>
                      <a:t>억원</a:t>
                    </a:r>
                    <a:endParaRPr lang="ko-KR" altLang="en-US" sz="1400" dirty="0">
                      <a:solidFill>
                        <a:srgbClr val="00206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D66-4CDD-A4B4-9ED7300C3253}"/>
                </c:ext>
              </c:extLst>
            </c:dLbl>
            <c:dLbl>
              <c:idx val="3"/>
              <c:layout>
                <c:manualLayout>
                  <c:x val="1.4241886464534595E-2"/>
                  <c:y val="-0.19498109965794713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 smtClean="0"/>
                      <a:t>736</a:t>
                    </a:r>
                    <a:r>
                      <a:rPr lang="ko-KR" altLang="en-US" sz="1400" dirty="0" smtClean="0"/>
                      <a:t>억원</a:t>
                    </a:r>
                    <a:endParaRPr lang="ko-KR" alt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82243828322168"/>
                      <c:h val="0.10430865402699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D66-4CDD-A4B4-9ED7300C3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>
                  <a:defRPr sz="1100">
                    <a:solidFill>
                      <a:srgbClr val="002060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4"/>
                <c:pt idx="0">
                  <c:v>106.6</c:v>
                </c:pt>
                <c:pt idx="1">
                  <c:v>136.80000000000001</c:v>
                </c:pt>
                <c:pt idx="2">
                  <c:v>176</c:v>
                </c:pt>
                <c:pt idx="3">
                  <c:v>248.9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66-4CDD-A4B4-9ED7300C32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1805952"/>
        <c:axId val="241824128"/>
      </c:barChart>
      <c:catAx>
        <c:axId val="24180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241824128"/>
        <c:crosses val="autoZero"/>
        <c:auto val="1"/>
        <c:lblAlgn val="ctr"/>
        <c:lblOffset val="100"/>
        <c:noMultiLvlLbl val="0"/>
      </c:catAx>
      <c:valAx>
        <c:axId val="24182412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180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086936256749294"/>
          <c:y val="0.32467798816525373"/>
          <c:w val="0.22712757566473499"/>
          <c:h val="0.3723876766683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3.6083252872099077E-2"/>
          <c:w val="0.8225027687909523"/>
          <c:h val="0.74068298365720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54380</c:v>
                </c:pt>
                <c:pt idx="1">
                  <c:v>54641</c:v>
                </c:pt>
                <c:pt idx="2">
                  <c:v>66272</c:v>
                </c:pt>
                <c:pt idx="3">
                  <c:v>54010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37500</c:v>
                </c:pt>
                <c:pt idx="1">
                  <c:v>35661</c:v>
                </c:pt>
                <c:pt idx="2">
                  <c:v>37252</c:v>
                </c:pt>
                <c:pt idx="3">
                  <c:v>37088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16880</c:v>
                </c:pt>
                <c:pt idx="1">
                  <c:v>18980</c:v>
                </c:pt>
                <c:pt idx="2">
                  <c:v>29020</c:v>
                </c:pt>
                <c:pt idx="3">
                  <c:v>16922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350272"/>
        <c:axId val="321364352"/>
      </c:barChart>
      <c:catAx>
        <c:axId val="3213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364352"/>
        <c:crosses val="autoZero"/>
        <c:auto val="1"/>
        <c:lblAlgn val="ctr"/>
        <c:lblOffset val="100"/>
        <c:noMultiLvlLbl val="0"/>
      </c:catAx>
      <c:valAx>
        <c:axId val="3213643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13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80693962178979"/>
          <c:y val="0.30844456781863361"/>
          <c:w val="0.12647319898113951"/>
          <c:h val="0.28597978877706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5917844772E-2"/>
          <c:y val="0.16665440797805786"/>
          <c:w val="0.79944688081741333"/>
          <c:h val="0.79428499937057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31067</c:v>
                </c:pt>
                <c:pt idx="1">
                  <c:v>53281</c:v>
                </c:pt>
                <c:pt idx="2">
                  <c:v>46026</c:v>
                </c:pt>
                <c:pt idx="3">
                  <c:v>26885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C7-4442-A6E1-C7973AA1AC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37084</c:v>
                </c:pt>
                <c:pt idx="1">
                  <c:v>40223</c:v>
                </c:pt>
                <c:pt idx="2">
                  <c:v>39490</c:v>
                </c:pt>
                <c:pt idx="3">
                  <c:v>39031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C7-4442-A6E1-C7973AA1AC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당기손순익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-6017</c:v>
                </c:pt>
                <c:pt idx="1">
                  <c:v>13058</c:v>
                </c:pt>
                <c:pt idx="2">
                  <c:v>4413</c:v>
                </c:pt>
                <c:pt idx="3">
                  <c:v>-13793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C7-4442-A6E1-C7973AA1A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axId val="177979392"/>
        <c:axId val="177980928"/>
      </c:barChart>
      <c:catAx>
        <c:axId val="17797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/>
                <a:ea typeface="Pretendard"/>
                <a:cs typeface="Pretendard"/>
                <a:sym typeface="Pretendard"/>
              </a:defRPr>
            </a:pPr>
            <a:endParaRPr lang="ko-KR"/>
          </a:p>
        </c:txPr>
        <c:crossAx val="177980928"/>
        <c:crosses val="autoZero"/>
        <c:auto val="1"/>
        <c:lblAlgn val="ctr"/>
        <c:lblOffset val="450"/>
        <c:tickMarkSkip val="1"/>
        <c:noMultiLvlLbl val="0"/>
      </c:catAx>
      <c:valAx>
        <c:axId val="17798092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797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vert="horz" wrap="none" lIns="0" tIns="0" rIns="0" bIns="0" anchor="ctr" anchorCtr="1"/>
          <a:lstStyle/>
          <a:p>
            <a:pPr algn="l">
              <a:defRPr b="0" i="0" u="none"/>
            </a:pPr>
            <a:endParaRPr lang="ko-KR"/>
          </a:p>
        </c:txPr>
      </c:legendEntry>
      <c:legendEntry>
        <c:idx val="1"/>
        <c:txPr>
          <a:bodyPr rot="0" vert="horz" wrap="none" lIns="0" tIns="0" rIns="0" bIns="0" anchor="ctr" anchorCtr="1"/>
          <a:lstStyle/>
          <a:p>
            <a:pPr algn="l">
              <a:defRPr b="0" i="0" u="none"/>
            </a:pPr>
            <a:endParaRPr lang="ko-KR"/>
          </a:p>
        </c:txPr>
      </c:legendEntry>
      <c:legendEntry>
        <c:idx val="2"/>
        <c:txPr>
          <a:bodyPr rot="0" vert="horz" wrap="none" lIns="0" tIns="0" rIns="0" bIns="0" anchor="ctr" anchorCtr="1"/>
          <a:lstStyle/>
          <a:p>
            <a:pPr algn="l">
              <a:defRPr b="0" i="0" u="none"/>
            </a:pPr>
            <a:endParaRPr lang="ko-KR"/>
          </a:p>
        </c:txPr>
      </c:legendEntry>
      <c:layout>
        <c:manualLayout>
          <c:xMode val="edge"/>
          <c:yMode val="edge"/>
          <c:x val="0.77833497524261475"/>
          <c:y val="0.34276610612869263"/>
          <c:w val="0.20369268953800201"/>
          <c:h val="0.3532182872295379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/>
              <a:ea typeface="나눔스퀘어OTF"/>
              <a:cs typeface="나눔스퀘어OTF"/>
              <a:sym typeface="나눔스퀘어OTF"/>
            </a:defRPr>
          </a:pPr>
          <a:endParaRPr lang="ko-KR"/>
        </a:p>
      </c:txPr>
    </c:legend>
    <c:plotVisOnly val="0"/>
    <c:dispBlanksAs val="gap"/>
    <c:showDLblsOverMax val="1"/>
  </c:chart>
  <c:spPr>
    <a:noFill/>
    <a:ln w="9525">
      <a:noFill/>
    </a:ln>
    <a:effectLst/>
  </c:spPr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Sheet1!$A$8:$A$11</c:f>
              <c:strCache>
                <c:ptCount val="4"/>
                <c:pt idx="0">
                  <c:v>20. 12월</c:v>
                </c:pt>
                <c:pt idx="1">
                  <c:v>21. 12월</c:v>
                </c:pt>
                <c:pt idx="2">
                  <c:v>22. 12월</c:v>
                </c:pt>
                <c:pt idx="3">
                  <c:v>23. 12월</c:v>
                </c:pt>
              </c:strCache>
            </c:strRef>
          </c:cat>
          <c:val>
            <c:numRef>
              <c:f>Sheet1!$B$8:$B$11</c:f>
              <c:numCache>
                <c:formatCode>_(* #,##0_);_(* \(#,##0\);_(* "-"_);_(@_)</c:formatCode>
                <c:ptCount val="4"/>
                <c:pt idx="0">
                  <c:v>51421</c:v>
                </c:pt>
                <c:pt idx="1">
                  <c:v>21796</c:v>
                </c:pt>
                <c:pt idx="2">
                  <c:v>23013</c:v>
                </c:pt>
                <c:pt idx="3">
                  <c:v>29070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3A-4D81-A80A-8513773D0A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Sheet1!$A$8:$A$11</c:f>
              <c:strCache>
                <c:ptCount val="4"/>
                <c:pt idx="0">
                  <c:v>20. 12월</c:v>
                </c:pt>
                <c:pt idx="1">
                  <c:v>21. 12월</c:v>
                </c:pt>
                <c:pt idx="2">
                  <c:v>22. 12월</c:v>
                </c:pt>
                <c:pt idx="3">
                  <c:v>23. 12월</c:v>
                </c:pt>
              </c:strCache>
            </c:strRef>
          </c:cat>
          <c:val>
            <c:numRef>
              <c:f>Sheet1!$C$8:$C$11</c:f>
              <c:numCache>
                <c:formatCode>_(* #,##0_);_(* \(#,##0\);_(* "-"_);_(@_)</c:formatCode>
                <c:ptCount val="4"/>
                <c:pt idx="0">
                  <c:v>135937</c:v>
                </c:pt>
                <c:pt idx="1">
                  <c:v>129922</c:v>
                </c:pt>
                <c:pt idx="2">
                  <c:v>183961</c:v>
                </c:pt>
                <c:pt idx="3">
                  <c:v>146730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3A-4D81-A80A-8513773D0A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Sheet1!$A$8:$A$11</c:f>
              <c:strCache>
                <c:ptCount val="4"/>
                <c:pt idx="0">
                  <c:v>20. 12월</c:v>
                </c:pt>
                <c:pt idx="1">
                  <c:v>21. 12월</c:v>
                </c:pt>
                <c:pt idx="2">
                  <c:v>22. 12월</c:v>
                </c:pt>
                <c:pt idx="3">
                  <c:v>23. 12월</c:v>
                </c:pt>
              </c:strCache>
            </c:strRef>
          </c:cat>
          <c:val>
            <c:numRef>
              <c:f>Sheet1!$D$8:$D$11</c:f>
              <c:numCache>
                <c:formatCode>_(* #,##0_);_(* \(#,##0\);_(* "-"_);_(@_)</c:formatCode>
                <c:ptCount val="4"/>
                <c:pt idx="0">
                  <c:v>22958</c:v>
                </c:pt>
                <c:pt idx="1">
                  <c:v>30177</c:v>
                </c:pt>
                <c:pt idx="2">
                  <c:v>29152</c:v>
                </c:pt>
                <c:pt idx="3">
                  <c:v>28502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3A-4D81-A80A-8513773D0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2431232"/>
        <c:axId val="322306048"/>
      </c:barChart>
      <c:catAx>
        <c:axId val="3224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2306048"/>
        <c:crossesAt val="0"/>
        <c:auto val="1"/>
        <c:lblAlgn val="ctr"/>
        <c:lblOffset val="100"/>
        <c:tickMarkSkip val="1"/>
        <c:noMultiLvlLbl val="0"/>
      </c:catAx>
      <c:valAx>
        <c:axId val="3223060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322431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3450833886084646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4983234406"/>
          <c:y val="6.2006875872612E-2"/>
          <c:w val="0.76395082473754883"/>
          <c:h val="0.8759862780570983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72-4179-AEE8-4BE6B849CC3D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72-4179-AEE8-4BE6B849CC3D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A72-4179-AEE8-4BE6B849CC3D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A72-4179-AEE8-4BE6B849CC3D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A72-4179-AEE8-4BE6B849CC3D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A72-4179-AEE8-4BE6B849CC3D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A72-4179-AEE8-4BE6B849CC3D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A72-4179-AEE8-4BE6B849CC3D}"/>
              </c:ext>
            </c:extLst>
          </c:dPt>
          <c:dLbls>
            <c:dLbl>
              <c:idx val="0"/>
              <c:layout>
                <c:manualLayout>
                  <c:x val="-6.4396962523460388E-2"/>
                  <c:y val="0.22403264045715332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200" b="0" i="0" u="none">
                        <a:solidFill>
                          <a:schemeClr val="bg1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200" b="0" i="0" u="none">
                        <a:solidFill>
                          <a:schemeClr val="bg1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75.3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FA72-4179-AEE8-4BE6B849CC3D}"/>
                </c:ext>
              </c:extLst>
            </c:dLbl>
            <c:dLbl>
              <c:idx val="1"/>
              <c:layout>
                <c:manualLayout>
                  <c:x val="-0.25902530550956726"/>
                  <c:y val="0.24163389205932617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EE5612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EE5612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6.9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FA72-4179-AEE8-4BE6B849CC3D}"/>
                </c:ext>
              </c:extLst>
            </c:dLbl>
            <c:dLbl>
              <c:idx val="2"/>
              <c:layout>
                <c:manualLayout>
                  <c:x val="-0.23465102910995483"/>
                  <c:y val="0.19346544146537781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7030A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7030A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0.4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FA72-4179-AEE8-4BE6B849CC3D}"/>
                </c:ext>
              </c:extLst>
            </c:dLbl>
            <c:dLbl>
              <c:idx val="3"/>
              <c:layout>
                <c:manualLayout>
                  <c:x val="-0.22712329030036926"/>
                  <c:y val="0.12582157552242279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06EEF4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06EEF4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5.5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FA72-4179-AEE8-4BE6B849CC3D}"/>
                </c:ext>
              </c:extLst>
            </c:dLbl>
            <c:dLbl>
              <c:idx val="4"/>
              <c:layout>
                <c:manualLayout>
                  <c:x val="-0.22829927504062653"/>
                  <c:y val="7.5088679790496826E-2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00B05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00B05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2.6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9-FA72-4179-AEE8-4BE6B849CC3D}"/>
                </c:ext>
              </c:extLst>
            </c:dLbl>
            <c:dLbl>
              <c:idx val="5"/>
              <c:layout>
                <c:manualLayout>
                  <c:x val="-0.24268120527267456"/>
                  <c:y val="1.30818085744977E-2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F79646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F79646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3.1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B-FA72-4179-AEE8-4BE6B849CC3D}"/>
                </c:ext>
              </c:extLst>
            </c:dLbl>
            <c:dLbl>
              <c:idx val="6"/>
              <c:layout>
                <c:manualLayout>
                  <c:x val="-0.26870447397232056"/>
                  <c:y val="-6.3552826642990112E-2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66330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66330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3.1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D-FA72-4179-AEE8-4BE6B849CC3D}"/>
                </c:ext>
              </c:extLst>
            </c:dLbl>
            <c:dLbl>
              <c:idx val="7"/>
              <c:layout>
                <c:manualLayout>
                  <c:x val="-0.29788947105407715"/>
                  <c:y val="-0.14681248366832733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00206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00206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3.2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F-FA72-4179-AEE8-4BE6B849CC3D}"/>
                </c:ext>
              </c:extLst>
            </c:dLbl>
            <c:spPr>
              <a:noFill/>
              <a:ln w="9525">
                <a:noFill/>
              </a:ln>
              <a:effectLst/>
            </c:spPr>
            <c:txPr>
              <a:bodyPr rot="0" vert="horz" wrap="none" lIns="0" tIns="0" rIns="0" bIns="0" anchor="ctr" anchorCtr="1"/>
              <a:lstStyle/>
              <a:p>
                <a:pPr algn="l">
                  <a:defRPr sz="1197" b="0" i="0" u="none">
                    <a:solidFill>
                      <a:schemeClr val="tx1"/>
                    </a:solidFill>
                    <a:latin typeface="HY헤드라인M"/>
                    <a:ea typeface="HY헤드라인M"/>
                    <a:cs typeface="HY헤드라인M"/>
                    <a:sym typeface="HY헤드라인M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0.75328517371861026</c:v>
                </c:pt>
                <c:pt idx="1">
                  <c:v>6.9040247678018571E-2</c:v>
                </c:pt>
                <c:pt idx="2">
                  <c:v>3.6807705538355693E-3</c:v>
                </c:pt>
                <c:pt idx="3">
                  <c:v>5.4936360509115927E-2</c:v>
                </c:pt>
                <c:pt idx="4">
                  <c:v>2.5627794977640179E-2</c:v>
                </c:pt>
                <c:pt idx="5">
                  <c:v>3.1303749570003439E-2</c:v>
                </c:pt>
                <c:pt idx="6">
                  <c:v>3.0581355349157208E-2</c:v>
                </c:pt>
                <c:pt idx="7">
                  <c:v>3.1544547643618852E-2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A72-4179-AEE8-4BE6B849C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0"/>
    <c:dispBlanksAs val="gap"/>
    <c:showDLblsOverMax val="1"/>
  </c:chart>
  <c:spPr>
    <a:noFill/>
    <a:ln w="9525">
      <a:noFill/>
    </a:ln>
    <a:effectLst/>
  </c:spPr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4983234406"/>
          <c:y val="6.2006875872612E-2"/>
          <c:w val="0.76395082473754883"/>
          <c:h val="0.8759862780570983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FE-46E9-9E22-E1E38E5F4EA3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FE-46E9-9E22-E1E38E5F4EA3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FE-46E9-9E22-E1E38E5F4EA3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AFE-46E9-9E22-E1E38E5F4EA3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AFE-46E9-9E22-E1E38E5F4EA3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AFE-46E9-9E22-E1E38E5F4EA3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AFE-46E9-9E22-E1E38E5F4EA3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AFE-46E9-9E22-E1E38E5F4EA3}"/>
              </c:ext>
            </c:extLst>
          </c:dPt>
          <c:dLbls>
            <c:dLbl>
              <c:idx val="0"/>
              <c:layout>
                <c:manualLayout>
                  <c:x val="-4.9030262976884842E-2"/>
                  <c:y val="0.22403264045715332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200" b="0" i="0" u="none">
                        <a:solidFill>
                          <a:schemeClr val="bg1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200" b="0" i="0" u="none">
                        <a:solidFill>
                          <a:schemeClr val="bg1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75.3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BAFE-46E9-9E22-E1E38E5F4EA3}"/>
                </c:ext>
              </c:extLst>
            </c:dLbl>
            <c:dLbl>
              <c:idx val="1"/>
              <c:layout>
                <c:manualLayout>
                  <c:x val="-0.26414754986763"/>
                  <c:y val="0.23900464177131653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EE5612"/>
                        </a:solidFill>
                        <a:latin typeface="G마켓 산스 TTF Bold"/>
                        <a:ea typeface="G마켓 산스 TTF Bold"/>
                        <a:cs typeface="G마켓 산스 TTF Bold"/>
                        <a:sym typeface="G마켓 산스 TTF Bold"/>
                      </a:defRPr>
                    </a:pPr>
                    <a:r>
                      <a:rPr lang="en-US" altLang="ko-KR" sz="1197" b="0" i="0" u="none">
                        <a:solidFill>
                          <a:srgbClr val="EE5612"/>
                        </a:solidFill>
                        <a:latin typeface="G마켓 산스 TTF Bold"/>
                        <a:ea typeface="G마켓 산스 TTF Bold"/>
                        <a:cs typeface="G마켓 산스 TTF Bold"/>
                        <a:sym typeface="G마켓 산스 TTF Bold"/>
                      </a:rPr>
                      <a:t>8.9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BAFE-46E9-9E22-E1E38E5F4EA3}"/>
                </c:ext>
              </c:extLst>
            </c:dLbl>
            <c:dLbl>
              <c:idx val="2"/>
              <c:layout>
                <c:manualLayout>
                  <c:x val="-0.23465102910995483"/>
                  <c:y val="0.19346544146537781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7030A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7030A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0.6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BAFE-46E9-9E22-E1E38E5F4EA3}"/>
                </c:ext>
              </c:extLst>
            </c:dLbl>
            <c:dLbl>
              <c:idx val="3"/>
              <c:layout>
                <c:manualLayout>
                  <c:x val="-0.22712329030036926"/>
                  <c:y val="0.12582157552242279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06EEF4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06EEF4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4.6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BAFE-46E9-9E22-E1E38E5F4EA3}"/>
                </c:ext>
              </c:extLst>
            </c:dLbl>
            <c:dLbl>
              <c:idx val="4"/>
              <c:layout>
                <c:manualLayout>
                  <c:x val="-0.22829927504062653"/>
                  <c:y val="7.5088679790496826E-2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00B05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00B05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3.1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9-BAFE-46E9-9E22-E1E38E5F4EA3}"/>
                </c:ext>
              </c:extLst>
            </c:dLbl>
            <c:dLbl>
              <c:idx val="5"/>
              <c:layout>
                <c:manualLayout>
                  <c:x val="-0.24268120527267456"/>
                  <c:y val="1.30818085744977E-2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F79646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F79646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3.2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B-BAFE-46E9-9E22-E1E38E5F4EA3}"/>
                </c:ext>
              </c:extLst>
            </c:dLbl>
            <c:dLbl>
              <c:idx val="6"/>
              <c:layout>
                <c:manualLayout>
                  <c:x val="-0.26358208060264587"/>
                  <c:y val="-6.3552983105182648E-2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66330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66330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2.3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D-BAFE-46E9-9E22-E1E38E5F4EA3}"/>
                </c:ext>
              </c:extLst>
            </c:dLbl>
            <c:dLbl>
              <c:idx val="7"/>
              <c:layout>
                <c:manualLayout>
                  <c:x val="-0.2876448929309845"/>
                  <c:y val="-0.14681260287761688"/>
                </c:manualLayout>
              </c:layout>
              <c:tx>
                <c:rich>
                  <a:bodyPr rot="0" vert="horz" wrap="none" lIns="0" tIns="0" rIns="0" bIns="0" anchor="ctr" anchorCtr="1"/>
                  <a:lstStyle/>
                  <a:p>
                    <a:pPr algn="l">
                      <a:defRPr sz="1197" b="0" i="0" u="none">
                        <a:solidFill>
                          <a:srgbClr val="00206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defRPr>
                    </a:pPr>
                    <a:r>
                      <a:rPr lang="en-US" altLang="ko-KR" sz="1197" b="0" i="0" u="none">
                        <a:solidFill>
                          <a:srgbClr val="002060"/>
                        </a:solidFill>
                        <a:latin typeface="HY헤드라인M"/>
                        <a:ea typeface="HY헤드라인M"/>
                        <a:cs typeface="HY헤드라인M"/>
                        <a:sym typeface="HY헤드라인M"/>
                      </a:rPr>
                      <a:t>2.0</a:t>
                    </a:r>
                    <a:endParaRPr lang="en-US" altLang="ko-KR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F-BAFE-46E9-9E22-E1E38E5F4EA3}"/>
                </c:ext>
              </c:extLst>
            </c:dLbl>
            <c:spPr>
              <a:noFill/>
              <a:ln w="9525">
                <a:noFill/>
              </a:ln>
              <a:effectLst/>
            </c:spPr>
            <c:txPr>
              <a:bodyPr rot="0" vert="horz" wrap="none" lIns="0" tIns="0" rIns="0" bIns="0" anchor="ctr" anchorCtr="1"/>
              <a:lstStyle/>
              <a:p>
                <a:pPr algn="l">
                  <a:defRPr sz="1197" b="0" i="0" u="none">
                    <a:solidFill>
                      <a:schemeClr val="tx1"/>
                    </a:solidFill>
                    <a:latin typeface="HY헤드라인M"/>
                    <a:ea typeface="HY헤드라인M"/>
                    <a:cs typeface="HY헤드라인M"/>
                    <a:sym typeface="HY헤드라인M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0.74953499999999995</c:v>
                </c:pt>
                <c:pt idx="1">
                  <c:v>9.1078000000000006E-2</c:v>
                </c:pt>
                <c:pt idx="2">
                  <c:v>5.5659999999999998E-3</c:v>
                </c:pt>
                <c:pt idx="3">
                  <c:v>4.6087999999999997E-2</c:v>
                </c:pt>
                <c:pt idx="4">
                  <c:v>3.1376000000000001E-2</c:v>
                </c:pt>
                <c:pt idx="5">
                  <c:v>3.2355000000000002E-2</c:v>
                </c:pt>
                <c:pt idx="6">
                  <c:v>2.3859000000000002E-2</c:v>
                </c:pt>
                <c:pt idx="7">
                  <c:v>2.0142E-2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AFE-46E9-9E22-E1E38E5F4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0"/>
    <c:dispBlanksAs val="gap"/>
    <c:showDLblsOverMax val="1"/>
  </c:chart>
  <c:spPr>
    <a:noFill/>
    <a:ln w="9525">
      <a:noFill/>
    </a:ln>
    <a:effectLst/>
  </c:spPr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Sheet1!$A$10:$A$13</c:f>
              <c:strCache>
                <c:ptCount val="4"/>
                <c:pt idx="0">
                  <c:v>20. 12월</c:v>
                </c:pt>
                <c:pt idx="1">
                  <c:v>21. 12월</c:v>
                </c:pt>
                <c:pt idx="2">
                  <c:v>22. 12월</c:v>
                </c:pt>
                <c:pt idx="3">
                  <c:v>23. 12월</c:v>
                </c:pt>
              </c:strCache>
            </c:strRef>
          </c:cat>
          <c:val>
            <c:numRef>
              <c:f>Sheet1!$B$10:$B$13</c:f>
              <c:numCache>
                <c:formatCode>#,##0</c:formatCode>
                <c:ptCount val="4"/>
                <c:pt idx="0">
                  <c:v>12854</c:v>
                </c:pt>
                <c:pt idx="1">
                  <c:v>7365</c:v>
                </c:pt>
                <c:pt idx="2">
                  <c:v>7419</c:v>
                </c:pt>
                <c:pt idx="3">
                  <c:v>8847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E-460C-A5D5-C9CDB790AA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Sheet1!$A$10:$A$13</c:f>
              <c:strCache>
                <c:ptCount val="4"/>
                <c:pt idx="0">
                  <c:v>20. 12월</c:v>
                </c:pt>
                <c:pt idx="1">
                  <c:v>21. 12월</c:v>
                </c:pt>
                <c:pt idx="2">
                  <c:v>22. 12월</c:v>
                </c:pt>
                <c:pt idx="3">
                  <c:v>23. 12월</c:v>
                </c:pt>
              </c:strCache>
            </c:strRef>
          </c:cat>
          <c:val>
            <c:numRef>
              <c:f>Sheet1!$C$10:$C$13</c:f>
              <c:numCache>
                <c:formatCode>#,##0</c:formatCode>
                <c:ptCount val="4"/>
                <c:pt idx="0">
                  <c:v>8775</c:v>
                </c:pt>
                <c:pt idx="1">
                  <c:v>9373</c:v>
                </c:pt>
                <c:pt idx="2">
                  <c:v>14013</c:v>
                </c:pt>
                <c:pt idx="3">
                  <c:v>11198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0E-460C-A5D5-C9CDB790AA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Sheet1!$A$10:$A$13</c:f>
              <c:strCache>
                <c:ptCount val="4"/>
                <c:pt idx="0">
                  <c:v>20. 12월</c:v>
                </c:pt>
                <c:pt idx="1">
                  <c:v>21. 12월</c:v>
                </c:pt>
                <c:pt idx="2">
                  <c:v>22. 12월</c:v>
                </c:pt>
                <c:pt idx="3">
                  <c:v>23. 12월</c:v>
                </c:pt>
              </c:strCache>
            </c:strRef>
          </c:cat>
          <c:val>
            <c:numRef>
              <c:f>Sheet1!$D$10:$D$13</c:f>
              <c:numCache>
                <c:formatCode>#,##0</c:formatCode>
                <c:ptCount val="4"/>
                <c:pt idx="0" formatCode="General">
                  <c:v>1897</c:v>
                </c:pt>
                <c:pt idx="1">
                  <c:v>2356</c:v>
                </c:pt>
                <c:pt idx="2">
                  <c:v>3806</c:v>
                </c:pt>
                <c:pt idx="3">
                  <c:v>3690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0E-460C-A5D5-C9CDB790A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3991424"/>
        <c:axId val="323992960"/>
      </c:barChart>
      <c:catAx>
        <c:axId val="32399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3992960"/>
        <c:crossesAt val="0"/>
        <c:auto val="1"/>
        <c:lblAlgn val="ctr"/>
        <c:lblOffset val="100"/>
        <c:tickMarkSkip val="1"/>
        <c:noMultiLvlLbl val="0"/>
      </c:catAx>
      <c:valAx>
        <c:axId val="3239929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323991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3450833886084646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00796477451276E-3"/>
          <c:y val="2.1352960571169838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5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91.7%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5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0"/>
                  <c:y val="-9.4661356172308982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0%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FF000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0%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FF000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FF9429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8.3%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FF9429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운영중단</c:v>
                </c:pt>
                <c:pt idx="3">
                  <c:v>미달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0.91666666666666663</c:v>
                </c:pt>
                <c:pt idx="1">
                  <c:v>0</c:v>
                </c:pt>
                <c:pt idx="2">
                  <c:v>0</c:v>
                </c:pt>
                <c:pt idx="3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7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7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7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7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8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7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7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062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29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795463" y="215900"/>
            <a:ext cx="5686425" cy="40211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2803080" y="4550966"/>
            <a:ext cx="3781872" cy="1008112"/>
          </a:xfrm>
        </p:spPr>
        <p:txBody>
          <a:bodyPr/>
          <a:lstStyle/>
          <a:p>
            <a:r>
              <a:rPr lang="en-US" altLang="ko-KR" dirty="0" smtClean="0"/>
              <a:t>2023</a:t>
            </a:r>
            <a:r>
              <a:rPr lang="ko-KR" altLang="en-US" dirty="0" smtClean="0"/>
              <a:t>년도 </a:t>
            </a:r>
            <a:r>
              <a:rPr lang="en-US" altLang="ko-KR" dirty="0" smtClean="0"/>
              <a:t>4</a:t>
            </a:r>
            <a:r>
              <a:rPr lang="ko-KR" altLang="en-US" dirty="0" smtClean="0"/>
              <a:t>차 추경 확인하기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23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18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129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814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333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631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031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0005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491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530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3337193" cy="584775"/>
            <a:chOff x="465556" y="395461"/>
            <a:chExt cx="3337193" cy="58477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3280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불필요한 검사나 수술은 하지 않는 병원</a:t>
              </a:r>
              <a:endParaRPr lang="en-US" altLang="ko-KR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친절하고 설명 잘해주는 병원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1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2024.01.17.(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346" y="6660157"/>
            <a:ext cx="4246575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9"/>
    </mc:Choice>
    <mc:Fallback xmlns="">
      <p:transition spd="slow" advTm="201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2023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2023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주요업무 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64261"/>
              </p:ext>
            </p:extLst>
          </p:nvPr>
        </p:nvGraphicFramePr>
        <p:xfrm>
          <a:off x="5939134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신비전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설명 및 선포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864080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  <p:graphicFrame>
        <p:nvGraphicFramePr>
          <p:cNvPr id="38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974061"/>
              </p:ext>
            </p:extLst>
          </p:nvPr>
        </p:nvGraphicFramePr>
        <p:xfrm>
          <a:off x="5951198" y="6710337"/>
          <a:ext cx="2519630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9630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777212"/>
              </p:ext>
            </p:extLst>
          </p:nvPr>
        </p:nvGraphicFramePr>
        <p:xfrm>
          <a:off x="5445361" y="6711210"/>
          <a:ext cx="576025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25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25"/>
    </mc:Choice>
    <mc:Fallback xmlns="">
      <p:transition spd="slow" advTm="36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7"/>
    </mc:Choice>
    <mc:Fallback xmlns="">
      <p:transition spd="slow" advTm="7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560961"/>
              </p:ext>
            </p:extLst>
          </p:nvPr>
        </p:nvGraphicFramePr>
        <p:xfrm>
          <a:off x="308064" y="2211505"/>
          <a:ext cx="4693666" cy="5075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남원출장소</a:t>
                      </a:r>
                      <a:r>
                        <a:rPr lang="en-US" altLang="ko-KR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66222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30</a:t>
                      </a:r>
                      <a:endParaRPr lang="ko-KR" altLang="en-US" sz="1300" b="0" spc="-15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42268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45,070m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200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190,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135,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239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2023.12.31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76,781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24,126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31.4%)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76,781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(24,314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(26,905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(26,764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(25,956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(20,983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(36,945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51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 smtClean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351862" y="1310499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12. 31.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6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296311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3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42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55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-</a:t>
                      </a:r>
                      <a:endParaRPr lang="en-US" sz="1300" kern="0" spc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29</a:t>
                      </a:r>
                      <a:endParaRPr lang="en-US" altLang="ko-KR" sz="1300" kern="0" spc="0" dirty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8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3</a:t>
                      </a:r>
                      <a:endParaRPr lang="en-US" sz="1300" kern="0" spc="0" dirty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144</a:t>
                      </a:r>
                      <a:endParaRPr lang="en-US" altLang="ko-KR" sz="1300" kern="0" spc="0" dirty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20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19</a:t>
                      </a:r>
                      <a:endParaRPr lang="en-US" altLang="ko-KR" sz="1300" kern="0" spc="0" dirty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47</a:t>
                      </a:r>
                      <a:endParaRPr lang="en-US" altLang="ko-KR" sz="1300" kern="0" spc="0" dirty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49</a:t>
                      </a:r>
                      <a:endParaRPr lang="en-US" altLang="ko-KR" sz="1300" kern="0" spc="0" dirty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25</a:t>
                      </a:r>
                      <a:endParaRPr lang="en-US" altLang="ko-KR" sz="1300" kern="0" spc="0" dirty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2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20</a:t>
                      </a:r>
                      <a:endParaRPr lang="en-US" altLang="ko-KR" sz="1300" kern="0" spc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17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-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5</a:t>
                      </a:r>
                      <a:endParaRPr lang="en-US" sz="1300" kern="0" spc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KoPubWorld돋움체 Light"/>
                        </a:rPr>
                        <a:t>5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/>
                        <a:ea typeface="나눔스퀘어"/>
                        <a:cs typeface="KoPubWorld돋움체 Light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내과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외과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소아청소년과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산부인과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신경외과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정형외과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안과</a:t>
              </a:r>
            </a:p>
            <a:p>
              <a:pPr lvl="0" algn="dist">
                <a:defRPr/>
              </a:pPr>
              <a:r>
                <a:rPr lang="ko-KR" altLang="en-US" sz="900" dirty="0" err="1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비뇨의학과</a:t>
              </a:r>
              <a:endParaRPr lang="ko-KR" altLang="en-US" sz="900" dirty="0" smtClean="0">
                <a:solidFill>
                  <a:schemeClr val="tx1"/>
                </a:solidFill>
                <a:latin typeface="Pretendard Medium"/>
                <a:ea typeface="Pretendard Medium"/>
                <a:cs typeface="Pretendard Medium"/>
              </a:endParaRP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영상의학과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마취통증의학과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치과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병리과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진단검사의학과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가정의학과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신경과</a:t>
              </a:r>
              <a:endParaRPr lang="en-US" altLang="ko-KR" sz="900" dirty="0" smtClean="0">
                <a:solidFill>
                  <a:schemeClr val="tx1"/>
                </a:solidFill>
                <a:latin typeface="Pretendard Medium"/>
                <a:ea typeface="Pretendard Medium"/>
                <a:cs typeface="Pretendard Medium"/>
              </a:endParaRPr>
            </a:p>
            <a:p>
              <a:pPr lvl="0" algn="dist">
                <a:defRPr/>
              </a:pPr>
              <a:r>
                <a:rPr lang="ko-KR" altLang="en-US" sz="900" spc="-15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심장혈관흉부외과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재활의학과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응급의학과</a:t>
              </a:r>
            </a:p>
            <a:p>
              <a:pPr lvl="0" algn="dist">
                <a:defRPr/>
              </a:pPr>
              <a:r>
                <a:rPr lang="ko-KR" altLang="en-US" sz="900" dirty="0" smtClean="0">
                  <a:solidFill>
                    <a:schemeClr val="tx1"/>
                  </a:solidFill>
                  <a:latin typeface="Pretendard Medium"/>
                  <a:ea typeface="Pretendard Medium"/>
                  <a:cs typeface="Pretendard Medium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/>
                <a:ea typeface="Pretendard Medium"/>
                <a:cs typeface="Pretendard Medium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85"/>
    </mc:Choice>
    <mc:Fallback xmlns="">
      <p:transition spd="slow" advTm="96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295598"/>
              </p:ext>
            </p:extLst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821266"/>
              </p:ext>
            </p:extLst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104339"/>
              </p:ext>
            </p:extLst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975796"/>
              </p:ext>
            </p:extLst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89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8760356" cy="2251386"/>
            <a:chOff x="800410" y="603803"/>
            <a:chExt cx="7492155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830105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2023</a:t>
              </a:r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분기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2"/>
    </mc:Choice>
    <mc:Fallback xmlns="">
      <p:transition spd="slow" advTm="4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직사각형 30"/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12. 31.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610768"/>
              </p:ext>
            </p:extLst>
          </p:nvPr>
        </p:nvGraphicFramePr>
        <p:xfrm>
          <a:off x="23333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23. 12</a:t>
                      </a: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22. 12</a:t>
                      </a: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73,649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71,974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1,675</a:t>
                      </a:r>
                      <a:endParaRPr lang="ko-KR" alt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35,902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47,830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11,928</a:t>
                      </a:r>
                      <a:endParaRPr lang="ko-KR" alt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12,854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6,547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6,307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17,597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7,296</a:t>
                      </a:r>
                      <a:endParaRPr lang="ko-KR" altLang="en-US" sz="1300" b="0" kern="0" spc="0" dirty="0" smtClean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73,649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71,974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1,675</a:t>
                      </a:r>
                      <a:endParaRPr lang="ko-KR" altLang="en-US" sz="1400" b="0" kern="0" spc="0" dirty="0" smtClean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42,736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41,774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962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29,479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29,252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227</a:t>
                      </a:r>
                      <a:endParaRPr lang="ko-KR" altLang="en-US" sz="1300" b="0" kern="0" spc="0" dirty="0" smtClean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948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486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432985"/>
              </p:ext>
            </p:extLst>
          </p:nvPr>
        </p:nvGraphicFramePr>
        <p:xfrm>
          <a:off x="5705947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119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증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56,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외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175)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63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35,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9,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73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72,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10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△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등 증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</a:t>
                      </a:r>
                      <a:r>
                        <a:rPr lang="ko-KR" altLang="en-US" sz="1400" spc="0" baseline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미지급금 등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36" name="차트 35"/>
          <p:cNvGraphicFramePr/>
          <p:nvPr>
            <p:extLst>
              <p:ext uri="{D42A27DB-BD31-4B8C-83A1-F6EECF244321}">
                <p14:modId xmlns:p14="http://schemas.microsoft.com/office/powerpoint/2010/main" val="162270735"/>
              </p:ext>
            </p:extLst>
          </p:nvPr>
        </p:nvGraphicFramePr>
        <p:xfrm>
          <a:off x="5690762" y="1536160"/>
          <a:ext cx="4904582" cy="2344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A557039F-7702-402C-79D7-4506A295E6FB}"/>
              </a:ext>
            </a:extLst>
          </p:cNvPr>
          <p:cNvCxnSpPr>
            <a:cxnSpLocks/>
          </p:cNvCxnSpPr>
          <p:nvPr/>
        </p:nvCxnSpPr>
        <p:spPr>
          <a:xfrm rot="20316899">
            <a:off x="6297472" y="2112476"/>
            <a:ext cx="890280" cy="10530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타원 38">
            <a:extLst>
              <a:ext uri="{FF2B5EF4-FFF2-40B4-BE49-F238E27FC236}">
                <a16:creationId xmlns:a16="http://schemas.microsoft.com/office/drawing/2014/main" id="{5B41AFE4-2A67-74B5-2071-F5CF18E25E52}"/>
              </a:ext>
            </a:extLst>
          </p:cNvPr>
          <p:cNvSpPr/>
          <p:nvPr/>
        </p:nvSpPr>
        <p:spPr>
          <a:xfrm rot="20316899">
            <a:off x="6282198" y="2171018"/>
            <a:ext cx="84197" cy="84198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E5986CCF-0E8B-A80F-5404-FA3D7BB403A8}"/>
              </a:ext>
            </a:extLst>
          </p:cNvPr>
          <p:cNvSpPr/>
          <p:nvPr/>
        </p:nvSpPr>
        <p:spPr>
          <a:xfrm>
            <a:off x="7162461" y="1994141"/>
            <a:ext cx="84197" cy="84198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5B41AFE4-2A67-74B5-2071-F5CF18E25E52}"/>
              </a:ext>
            </a:extLst>
          </p:cNvPr>
          <p:cNvSpPr/>
          <p:nvPr/>
        </p:nvSpPr>
        <p:spPr>
          <a:xfrm rot="20316899">
            <a:off x="8057568" y="2064098"/>
            <a:ext cx="84197" cy="84198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5B41AFE4-2A67-74B5-2071-F5CF18E25E52}"/>
              </a:ext>
            </a:extLst>
          </p:cNvPr>
          <p:cNvSpPr/>
          <p:nvPr/>
        </p:nvSpPr>
        <p:spPr>
          <a:xfrm rot="20316899">
            <a:off x="8958759" y="2064098"/>
            <a:ext cx="84197" cy="84198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A557039F-7702-402C-79D7-4506A295E6FB}"/>
              </a:ext>
            </a:extLst>
          </p:cNvPr>
          <p:cNvCxnSpPr>
            <a:cxnSpLocks/>
            <a:stCxn id="50" idx="3"/>
            <a:endCxn id="54" idx="4"/>
          </p:cNvCxnSpPr>
          <p:nvPr/>
        </p:nvCxnSpPr>
        <p:spPr>
          <a:xfrm>
            <a:off x="7174791" y="2066008"/>
            <a:ext cx="940227" cy="79389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A557039F-7702-402C-79D7-4506A295E6FB}"/>
              </a:ext>
            </a:extLst>
          </p:cNvPr>
          <p:cNvCxnSpPr>
            <a:cxnSpLocks/>
            <a:stCxn id="54" idx="6"/>
            <a:endCxn id="55" idx="2"/>
          </p:cNvCxnSpPr>
          <p:nvPr/>
        </p:nvCxnSpPr>
        <p:spPr>
          <a:xfrm>
            <a:off x="8138867" y="2090846"/>
            <a:ext cx="822790" cy="30702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1"/>
    </mc:Choice>
    <mc:Fallback xmlns="">
      <p:transition spd="slow" advTm="525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849626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’23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자본 총액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14,432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spc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-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자본 총액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7,913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당기순익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감소에 따른 자본 감소</a:t>
                      </a:r>
                      <a:endParaRPr lang="en-US" altLang="ko-KR" sz="1600" spc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비유동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부채 증가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-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퇴직급여 충당부채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1,607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551523"/>
              </p:ext>
            </p:extLst>
          </p:nvPr>
        </p:nvGraphicFramePr>
        <p:xfrm>
          <a:off x="335969" y="1597418"/>
          <a:ext cx="5108588" cy="5642166"/>
        </p:xfrm>
        <a:graphic>
          <a:graphicData uri="http://schemas.openxmlformats.org/drawingml/2006/table">
            <a:tbl>
              <a:tblPr/>
              <a:tblGrid>
                <a:gridCol w="602235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1504229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23. 12</a:t>
                      </a: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22. 12</a:t>
                      </a: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증감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51,298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58,839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△7,541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19,137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25,592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△</a:t>
                      </a:r>
                      <a:r>
                        <a:rPr lang="en-US" sz="1200" b="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6,455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32,161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33,247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△1,086</a:t>
                      </a:r>
                      <a:endParaRPr lang="ko-KR" altLang="en-US" sz="1200" b="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36,866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36,494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372</a:t>
                      </a:r>
                      <a:endParaRPr lang="en-US" altLang="ko-KR" sz="1300" b="0" kern="0" spc="0" dirty="0">
                        <a:solidFill>
                          <a:srgbClr val="FF0000"/>
                        </a:solidFill>
                        <a:effectLst/>
                        <a:latin typeface="나눔스퀘어 Bold"/>
                        <a:ea typeface="나눔스퀘어 Bold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1,132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/>
                        <a:ea typeface="나눔스퀘어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2,278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△</a:t>
                      </a:r>
                      <a:r>
                        <a:rPr lang="en-US" altLang="ko-KR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1,146</a:t>
                      </a:r>
                      <a:endParaRPr lang="ko-KR" altLang="en-US" sz="1200" b="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35,734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34,216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1,518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lang="ko-KR" alt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14,804</a:t>
                      </a:r>
                      <a:endParaRPr lang="en-US" sz="1200" kern="0" spc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14,804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-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20,930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19,323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1,607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0</a:t>
                      </a:r>
                      <a:endParaRPr lang="en-US" sz="1200" kern="0" spc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89</a:t>
                      </a:r>
                      <a:endParaRPr lang="en-US" sz="1200" kern="0" spc="0">
                        <a:solidFill>
                          <a:schemeClr val="tx1"/>
                        </a:solidFill>
                        <a:latin typeface="나눔스퀘어"/>
                        <a:ea typeface="나눔스퀘어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△89</a:t>
                      </a:r>
                      <a:endParaRPr lang="en-US" sz="12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14,432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22,345</a:t>
                      </a: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7,913</a:t>
                      </a:r>
                      <a:endParaRPr lang="en-US" altLang="ko-KR" sz="1300" b="0" kern="0" spc="0" dirty="0">
                        <a:solidFill>
                          <a:srgbClr val="FF0000"/>
                        </a:solidFill>
                        <a:effectLst/>
                        <a:latin typeface="나눔스퀘어 Bold"/>
                        <a:ea typeface="나눔스퀘어 Bold"/>
                        <a:cs typeface="Pretendard"/>
                      </a:endParaRPr>
                    </a:p>
                  </a:txBody>
                  <a:tcPr marL="62672" marR="62672" marT="18380" marB="183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544885808"/>
              </p:ext>
            </p:extLst>
          </p:nvPr>
        </p:nvGraphicFramePr>
        <p:xfrm>
          <a:off x="5851092" y="2218222"/>
          <a:ext cx="4559211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78" name="원호 77">
            <a:extLst>
              <a:ext uri="{FF2B5EF4-FFF2-40B4-BE49-F238E27FC236}">
                <a16:creationId xmlns:a16="http://schemas.microsoft.com/office/drawing/2014/main" id="{8559567F-F2DD-83C0-DA79-83174131C8AA}"/>
              </a:ext>
            </a:extLst>
          </p:cNvPr>
          <p:cNvSpPr/>
          <p:nvPr/>
        </p:nvSpPr>
        <p:spPr>
          <a:xfrm rot="11022898">
            <a:off x="6547543" y="1420581"/>
            <a:ext cx="2829960" cy="784135"/>
          </a:xfrm>
          <a:prstGeom prst="arc">
            <a:avLst>
              <a:gd name="adj1" fmla="val 11109843"/>
              <a:gd name="adj2" fmla="val 0"/>
            </a:avLst>
          </a:prstGeom>
          <a:noFill/>
          <a:ln w="3810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12. 31.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767060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38" name="사각형: 둥근 모서리 69"/>
          <p:cNvSpPr/>
          <p:nvPr/>
        </p:nvSpPr>
        <p:spPr>
          <a:xfrm>
            <a:off x="5988282" y="1687571"/>
            <a:ext cx="849568" cy="30954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lvl="0" algn="ctr">
              <a:defRPr/>
            </a:pPr>
            <a:r>
              <a:rPr lang="en-US" altLang="ko-KR" sz="1400" dirty="0">
                <a:solidFill>
                  <a:schemeClr val="bg1"/>
                </a:solidFill>
                <a:latin typeface="Pretendard SemiBold"/>
                <a:ea typeface="Pretendard SemiBold"/>
                <a:cs typeface="Pretendard SemiBold"/>
              </a:rPr>
              <a:t>782%</a:t>
            </a:r>
            <a:endParaRPr lang="ko-KR" altLang="en-US" sz="1400" dirty="0">
              <a:solidFill>
                <a:schemeClr val="bg1"/>
              </a:solidFill>
              <a:latin typeface="Pretendard SemiBold"/>
              <a:ea typeface="Pretendard SemiBold"/>
              <a:cs typeface="Pretendard SemiBold"/>
            </a:endParaRPr>
          </a:p>
        </p:txBody>
      </p:sp>
      <p:sp>
        <p:nvSpPr>
          <p:cNvPr id="39" name="사각형: 둥근 모서리 79"/>
          <p:cNvSpPr/>
          <p:nvPr/>
        </p:nvSpPr>
        <p:spPr>
          <a:xfrm>
            <a:off x="6979326" y="1981079"/>
            <a:ext cx="812312" cy="30954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lvl="0" algn="ctr">
              <a:defRPr/>
            </a:pPr>
            <a:r>
              <a:rPr lang="en-US" altLang="ko-KR" sz="1400" dirty="0">
                <a:solidFill>
                  <a:schemeClr val="bg1"/>
                </a:solidFill>
                <a:latin typeface="Pretendard SemiBold"/>
                <a:ea typeface="Pretendard SemiBold"/>
                <a:cs typeface="Pretendard SemiBold"/>
              </a:rPr>
              <a:t>192%</a:t>
            </a:r>
            <a:endParaRPr lang="ko-KR" altLang="en-US" sz="1400" dirty="0">
              <a:solidFill>
                <a:schemeClr val="bg1"/>
              </a:solidFill>
              <a:latin typeface="Pretendard SemiBold"/>
              <a:ea typeface="Pretendard SemiBold"/>
              <a:cs typeface="Pretendard SemiBold"/>
            </a:endParaRPr>
          </a:p>
        </p:txBody>
      </p:sp>
      <p:sp>
        <p:nvSpPr>
          <p:cNvPr id="40" name="사각형: 둥근 모서리 80"/>
          <p:cNvSpPr/>
          <p:nvPr/>
        </p:nvSpPr>
        <p:spPr>
          <a:xfrm>
            <a:off x="7933114" y="2027638"/>
            <a:ext cx="790285" cy="30954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lvl="0" algn="ctr">
              <a:defRPr/>
            </a:pPr>
            <a:r>
              <a:rPr lang="en-US" altLang="ko-KR" sz="1400" dirty="0" smtClean="0">
                <a:solidFill>
                  <a:schemeClr val="bg1"/>
                </a:solidFill>
                <a:latin typeface="Pretendard SemiBold"/>
                <a:ea typeface="Pretendard SemiBold"/>
                <a:cs typeface="Pretendard SemiBold"/>
              </a:rPr>
              <a:t>163%</a:t>
            </a:r>
            <a:endParaRPr lang="ko-KR" altLang="en-US" sz="1400" dirty="0">
              <a:solidFill>
                <a:schemeClr val="bg1"/>
              </a:solidFill>
              <a:latin typeface="Pretendard SemiBold"/>
              <a:ea typeface="Pretendard SemiBold"/>
              <a:cs typeface="Pretendard SemiBold"/>
            </a:endParaRPr>
          </a:p>
        </p:txBody>
      </p:sp>
      <p:sp>
        <p:nvSpPr>
          <p:cNvPr id="41" name="사각형: 둥근 모서리 81"/>
          <p:cNvSpPr/>
          <p:nvPr/>
        </p:nvSpPr>
        <p:spPr>
          <a:xfrm>
            <a:off x="8864876" y="1863703"/>
            <a:ext cx="847793" cy="30954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altLang="ko-KR" sz="1400" dirty="0">
                <a:solidFill>
                  <a:schemeClr val="bg1"/>
                </a:solidFill>
                <a:latin typeface="Pretendard SemiBold"/>
                <a:ea typeface="Pretendard SemiBold"/>
                <a:cs typeface="Pretendard SemiBold"/>
              </a:rPr>
              <a:t>255%</a:t>
            </a:r>
            <a:endParaRPr lang="ko-KR" altLang="en-US" sz="1400" dirty="0">
              <a:solidFill>
                <a:schemeClr val="bg1"/>
              </a:solidFill>
              <a:latin typeface="Pretendard SemiBold"/>
              <a:ea typeface="Pretendard SemiBold"/>
              <a:cs typeface="Pretendar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40"/>
    </mc:Choice>
    <mc:Fallback xmlns="">
      <p:transition spd="slow" advTm="804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221488"/>
              </p:ext>
            </p:extLst>
          </p:nvPr>
        </p:nvGraphicFramePr>
        <p:xfrm>
          <a:off x="331980" y="1597417"/>
          <a:ext cx="5108585" cy="5642169"/>
        </p:xfrm>
        <a:graphic>
          <a:graphicData uri="http://schemas.openxmlformats.org/drawingml/2006/table">
            <a:tbl>
              <a:tblPr/>
              <a:tblGrid>
                <a:gridCol w="549258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1440332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23. 12</a:t>
                      </a: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22. 12</a:t>
                      </a: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증감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소계</a:t>
                      </a:r>
                      <a:r>
                        <a:rPr lang="en-US" altLang="ko-KR" sz="13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(A)</a:t>
                      </a:r>
                      <a:endParaRPr lang="en-US" altLang="ko-KR" sz="1300" b="0" kern="0" spc="0" dirty="0">
                        <a:solidFill>
                          <a:srgbClr val="000000"/>
                        </a:solidFill>
                        <a:latin typeface="나눔스퀘어 Bold"/>
                        <a:ea typeface="나눔스퀘어 Bold"/>
                        <a:cs typeface="+mn-cs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26,885</a:t>
                      </a: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46,026</a:t>
                      </a: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△</a:t>
                      </a:r>
                      <a:r>
                        <a:rPr lang="en-US" altLang="ko-KR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19,141</a:t>
                      </a:r>
                      <a:endParaRPr lang="en-US" sz="1300" b="0" kern="0" spc="0">
                        <a:solidFill>
                          <a:srgbClr val="FF0000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의료수익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21,960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23,710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+mn-cs"/>
                        </a:rPr>
                        <a:t>△</a:t>
                      </a:r>
                      <a:r>
                        <a:rPr lang="en-US" sz="12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</a:rPr>
                        <a:t>1,750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의료외수익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4,925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22,316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+mn-cs"/>
                        </a:rPr>
                        <a:t>△</a:t>
                      </a:r>
                      <a:r>
                        <a:rPr lang="en-US" altLang="ko-KR" sz="1200" kern="0" spc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+mn-cs"/>
                        </a:rPr>
                        <a:t>17,391</a:t>
                      </a:r>
                      <a:endParaRPr lang="en-US" sz="1200" kern="0" spc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소계</a:t>
                      </a:r>
                      <a:r>
                        <a:rPr lang="en-US" altLang="ko-KR" sz="1300" b="0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</a:t>
                      </a: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B)</a:t>
                      </a:r>
                      <a:endParaRPr lang="en-US" sz="1300" b="0" kern="0" spc="0">
                        <a:solidFill>
                          <a:srgbClr val="00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40,675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41,613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△</a:t>
                      </a:r>
                      <a:r>
                        <a:rPr 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938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인건비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27,404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28,916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+mn-cs"/>
                        </a:rPr>
                        <a:t>△</a:t>
                      </a:r>
                      <a: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+mn-cs"/>
                        </a:rPr>
                        <a:t>1,510</a:t>
                      </a:r>
                      <a:endParaRPr lang="en-US" sz="12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재료비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4,004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3,635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369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관리운영비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7,618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6,939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679</a:t>
                      </a:r>
                      <a:endParaRPr lang="en-US" altLang="ko-KR" sz="12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의료외비용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1,647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2,123</a:t>
                      </a: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+mn-cs"/>
                        </a:rPr>
                        <a:t>△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  <a:cs typeface="+mn-cs"/>
                        </a:rPr>
                        <a:t>476</a:t>
                      </a:r>
                      <a:endParaRPr lang="en-US" altLang="ko-KR" sz="1200" kern="0" spc="0" dirty="0">
                        <a:solidFill>
                          <a:srgbClr val="FF0000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당기순손익</a:t>
                      </a:r>
                      <a:r>
                        <a:rPr lang="en-US" altLang="ko-KR" sz="13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A-B)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△</a:t>
                      </a:r>
                      <a:r>
                        <a:rPr 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13,790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4,413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18,203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64771" marR="64771" marT="18995" marB="189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672198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879624"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>
                          <a:solidFill>
                            <a:schemeClr val="tx1"/>
                          </a:solidFill>
                          <a:latin typeface="Pretendard Medium"/>
                          <a:ea typeface="Pretendard Medium"/>
                          <a:cs typeface="Pretendard Medium"/>
                        </a:rPr>
                        <a:t>  </a:t>
                      </a: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/>
                          <a:ea typeface="Pretendard Medium"/>
                          <a:cs typeface="Pretendard Medium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</a:t>
                      </a:r>
                      <a:r>
                        <a:rPr lang="en-US" altLang="ko-KR" sz="1600" spc="0" dirty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’23</a:t>
                      </a:r>
                      <a:r>
                        <a:rPr lang="ko-KR" altLang="en-US" sz="1600" spc="0" dirty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년 </a:t>
                      </a:r>
                      <a:r>
                        <a:rPr lang="ko-KR" altLang="en-US" sz="1600" spc="0" dirty="0" err="1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당기손순실</a:t>
                      </a:r>
                      <a:r>
                        <a:rPr lang="en-US" altLang="ko-KR" sz="1600" spc="0" dirty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: </a:t>
                      </a:r>
                      <a:r>
                        <a:rPr lang="en-US" altLang="ko-KR" sz="1600" spc="0" dirty="0" smtClean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13,790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백만원</a:t>
                      </a:r>
                      <a:r>
                        <a:rPr lang="en-US" altLang="ko-KR" sz="1600" spc="0" dirty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(</a:t>
                      </a:r>
                      <a:r>
                        <a:rPr lang="ko-KR" altLang="en-US" sz="1600" spc="0" dirty="0" err="1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가결산</a:t>
                      </a:r>
                      <a:r>
                        <a:rPr lang="en-US" altLang="ko-KR" sz="1600" spc="0" dirty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)</a:t>
                      </a:r>
                    </a:p>
                    <a:p>
                      <a:pPr lvl="0"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100" b="0" spc="0" dirty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’22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년도 </a:t>
                      </a:r>
                      <a:r>
                        <a:rPr lang="ko-KR" altLang="en-US" sz="1200" b="0" spc="0" dirty="0" err="1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당기손순익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18,203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백만원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78203" marR="78203" marT="41476" marB="414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160763"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/>
                          <a:ea typeface="Pretendard Medium"/>
                          <a:cs typeface="Pretendard Medium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</a:t>
                      </a:r>
                      <a:r>
                        <a:rPr lang="ko-KR" altLang="en-US" sz="1600" b="1" spc="0" dirty="0" err="1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의료외수익</a:t>
                      </a:r>
                      <a:r>
                        <a:rPr lang="ko-KR" altLang="en-US" sz="1600" b="1" spc="0" dirty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감소에 따른 </a:t>
                      </a:r>
                      <a:r>
                        <a:rPr lang="ko-KR" altLang="en-US" sz="1600" b="1" spc="0" dirty="0" err="1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당기순이익</a:t>
                      </a:r>
                      <a:r>
                        <a:rPr lang="ko-KR" altLang="en-US" sz="1600" b="1" spc="0" dirty="0">
                          <a:solidFill>
                            <a:prstClr val="black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감소</a:t>
                      </a:r>
                    </a:p>
                    <a:p>
                      <a:pPr lvl="0"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>
                          <a:solidFill>
                            <a:prstClr val="black"/>
                          </a:solidFill>
                          <a:latin typeface="Pretendard"/>
                          <a:ea typeface="Pretendard"/>
                          <a:cs typeface="Pretendard"/>
                        </a:rPr>
                        <a:t> </a:t>
                      </a:r>
                      <a:r>
                        <a:rPr lang="en-US" altLang="ko-KR" sz="120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Pretendard"/>
                          <a:ea typeface="Pretendard"/>
                          <a:cs typeface="Pretendard"/>
                        </a:rPr>
                        <a:t>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-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’22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년도 대비 </a:t>
                      </a:r>
                      <a:r>
                        <a:rPr lang="ko-KR" altLang="en-US" sz="1200" spc="0" dirty="0" err="1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의료외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수익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17,391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백만원 감소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78203" marR="78203" marT="41476" marB="414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12. 31.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767060" y="4702825"/>
            <a:ext cx="3184966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766537" y="1162143"/>
            <a:ext cx="3400430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당기손순익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7" name="차트 36"/>
          <p:cNvGraphicFramePr/>
          <p:nvPr>
            <p:extLst>
              <p:ext uri="{D42A27DB-BD31-4B8C-83A1-F6EECF244321}">
                <p14:modId xmlns:p14="http://schemas.microsoft.com/office/powerpoint/2010/main" val="4101688090"/>
              </p:ext>
            </p:extLst>
          </p:nvPr>
        </p:nvGraphicFramePr>
        <p:xfrm>
          <a:off x="5777961" y="2174443"/>
          <a:ext cx="4392481" cy="2294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" name="자유형: 도형 1"/>
          <p:cNvSpPr/>
          <p:nvPr/>
        </p:nvSpPr>
        <p:spPr>
          <a:xfrm>
            <a:off x="6143069" y="1941946"/>
            <a:ext cx="2660799" cy="952830"/>
          </a:xfrm>
          <a:custGeom>
            <a:avLst/>
            <a:gdLst>
              <a:gd name="connsiteX0" fmla="*/ 0 w 3003082"/>
              <a:gd name="connsiteY0" fmla="*/ 979673 h 1050319"/>
              <a:gd name="connsiteX1" fmla="*/ 567890 w 3003082"/>
              <a:gd name="connsiteY1" fmla="*/ 960422 h 1050319"/>
              <a:gd name="connsiteX2" fmla="*/ 981777 w 3003082"/>
              <a:gd name="connsiteY2" fmla="*/ 94149 h 1050319"/>
              <a:gd name="connsiteX3" fmla="*/ 1559292 w 3003082"/>
              <a:gd name="connsiteY3" fmla="*/ 55647 h 1050319"/>
              <a:gd name="connsiteX4" fmla="*/ 1963553 w 3003082"/>
              <a:gd name="connsiteY4" fmla="*/ 382906 h 1050319"/>
              <a:gd name="connsiteX5" fmla="*/ 2637322 w 3003082"/>
              <a:gd name="connsiteY5" fmla="*/ 431033 h 1050319"/>
              <a:gd name="connsiteX6" fmla="*/ 3003082 w 3003082"/>
              <a:gd name="connsiteY6" fmla="*/ 816043 h 1050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3082" h="1050319">
                <a:moveTo>
                  <a:pt x="0" y="979673"/>
                </a:moveTo>
                <a:cubicBezTo>
                  <a:pt x="202130" y="1043841"/>
                  <a:pt x="404260" y="1108009"/>
                  <a:pt x="567890" y="960422"/>
                </a:cubicBezTo>
                <a:cubicBezTo>
                  <a:pt x="731520" y="812835"/>
                  <a:pt x="816543" y="244945"/>
                  <a:pt x="981777" y="94149"/>
                </a:cubicBezTo>
                <a:cubicBezTo>
                  <a:pt x="1147011" y="-56647"/>
                  <a:pt x="1395663" y="7521"/>
                  <a:pt x="1559292" y="55647"/>
                </a:cubicBezTo>
                <a:cubicBezTo>
                  <a:pt x="1722921" y="103773"/>
                  <a:pt x="1783881" y="320342"/>
                  <a:pt x="1963553" y="382906"/>
                </a:cubicBezTo>
                <a:cubicBezTo>
                  <a:pt x="2143225" y="445470"/>
                  <a:pt x="2464067" y="358844"/>
                  <a:pt x="2637322" y="431033"/>
                </a:cubicBezTo>
                <a:cubicBezTo>
                  <a:pt x="2810577" y="503222"/>
                  <a:pt x="2879558" y="719790"/>
                  <a:pt x="3003082" y="816043"/>
                </a:cubicBezTo>
              </a:path>
            </a:pathLst>
          </a:custGeom>
          <a:noFill/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39" name="사각형: 둥근 모서리 30"/>
          <p:cNvSpPr/>
          <p:nvPr/>
        </p:nvSpPr>
        <p:spPr>
          <a:xfrm>
            <a:off x="5777954" y="2650338"/>
            <a:ext cx="1115900" cy="30954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lvl="0" algn="ctr">
              <a:defRPr/>
            </a:pPr>
            <a:r>
              <a:rPr lang="ko-KR" altLang="en-US" sz="1400" dirty="0">
                <a:solidFill>
                  <a:srgbClr val="FF0000"/>
                </a:solidFill>
                <a:latin typeface="Pretendard SemiBold"/>
                <a:ea typeface="Pretendard SemiBold"/>
                <a:cs typeface="Pretendard SemiBold"/>
              </a:rPr>
              <a:t>△</a:t>
            </a:r>
            <a:r>
              <a:rPr lang="en-US" altLang="ko-KR" sz="1400" dirty="0">
                <a:solidFill>
                  <a:srgbClr val="FF0000"/>
                </a:solidFill>
                <a:latin typeface="Pretendard SemiBold"/>
                <a:ea typeface="Pretendard SemiBold"/>
                <a:cs typeface="Pretendard SemiBold"/>
              </a:rPr>
              <a:t>60</a:t>
            </a:r>
            <a:r>
              <a:rPr lang="ko-KR" altLang="en-US" sz="1400" dirty="0">
                <a:solidFill>
                  <a:schemeClr val="tx1"/>
                </a:solidFill>
                <a:latin typeface="Pretendard SemiBold"/>
                <a:ea typeface="Pretendard SemiBold"/>
                <a:cs typeface="Pretendard SemiBold"/>
              </a:rPr>
              <a:t>억원</a:t>
            </a:r>
          </a:p>
        </p:txBody>
      </p:sp>
      <p:sp>
        <p:nvSpPr>
          <p:cNvPr id="40" name="사각형: 둥근 모서리 31"/>
          <p:cNvSpPr/>
          <p:nvPr/>
        </p:nvSpPr>
        <p:spPr>
          <a:xfrm>
            <a:off x="6676530" y="1835999"/>
            <a:ext cx="1020698" cy="30954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lvl="0" algn="ctr">
              <a:defRPr/>
            </a:pPr>
            <a:r>
              <a:rPr lang="en-US" altLang="ko-KR" sz="1400">
                <a:solidFill>
                  <a:schemeClr val="bg1"/>
                </a:solidFill>
                <a:latin typeface="Pretendard SemiBold"/>
                <a:ea typeface="Pretendard SemiBold"/>
                <a:cs typeface="Pretendard SemiBold"/>
              </a:rPr>
              <a:t>131</a:t>
            </a:r>
            <a:r>
              <a:rPr lang="ko-KR" altLang="en-US" sz="1400">
                <a:solidFill>
                  <a:schemeClr val="bg1"/>
                </a:solidFill>
                <a:latin typeface="Pretendard SemiBold"/>
                <a:ea typeface="Pretendard SemiBold"/>
                <a:cs typeface="Pretendard SemiBold"/>
              </a:rPr>
              <a:t>억원</a:t>
            </a:r>
          </a:p>
        </p:txBody>
      </p:sp>
      <p:sp>
        <p:nvSpPr>
          <p:cNvPr id="41" name="사각형: 둥근 모서리 32"/>
          <p:cNvSpPr/>
          <p:nvPr/>
        </p:nvSpPr>
        <p:spPr>
          <a:xfrm>
            <a:off x="7506146" y="2193305"/>
            <a:ext cx="1020698" cy="30954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lvl="0" algn="ctr">
              <a:defRPr/>
            </a:pPr>
            <a:r>
              <a:rPr lang="en-US" altLang="ko-KR" sz="1400">
                <a:solidFill>
                  <a:schemeClr val="bg1"/>
                </a:solidFill>
                <a:latin typeface="Pretendard SemiBold"/>
                <a:ea typeface="Pretendard SemiBold"/>
                <a:cs typeface="Pretendard SemiBold"/>
              </a:rPr>
              <a:t>44</a:t>
            </a:r>
            <a:r>
              <a:rPr lang="ko-KR" altLang="en-US" sz="1400">
                <a:solidFill>
                  <a:schemeClr val="bg1"/>
                </a:solidFill>
                <a:latin typeface="Pretendard SemiBold"/>
                <a:ea typeface="Pretendard SemiBold"/>
                <a:cs typeface="Pretendard SemiBold"/>
              </a:rPr>
              <a:t>억원</a:t>
            </a:r>
          </a:p>
        </p:txBody>
      </p:sp>
      <p:sp>
        <p:nvSpPr>
          <p:cNvPr id="42" name="사각형: 둥근 모서리 33"/>
          <p:cNvSpPr/>
          <p:nvPr/>
        </p:nvSpPr>
        <p:spPr>
          <a:xfrm>
            <a:off x="8357906" y="2602298"/>
            <a:ext cx="1196251" cy="30954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lvl="0" algn="ctr">
              <a:defRPr/>
            </a:pPr>
            <a:r>
              <a:rPr lang="ko-KR" altLang="en-US" sz="1400" dirty="0">
                <a:solidFill>
                  <a:srgbClr val="FF0000"/>
                </a:solidFill>
                <a:latin typeface="Pretendard SemiBold"/>
                <a:ea typeface="Pretendard SemiBold"/>
                <a:cs typeface="Pretendard SemiBold"/>
              </a:rPr>
              <a:t>△</a:t>
            </a:r>
            <a:r>
              <a:rPr lang="en-US" altLang="ko-KR" sz="1400" dirty="0" smtClean="0">
                <a:solidFill>
                  <a:srgbClr val="FF0000"/>
                </a:solidFill>
                <a:latin typeface="Pretendard SemiBold"/>
                <a:ea typeface="Pretendard SemiBold"/>
                <a:cs typeface="Pretendard SemiBold"/>
              </a:rPr>
              <a:t>138</a:t>
            </a:r>
            <a:r>
              <a:rPr lang="ko-KR" altLang="en-US" sz="1400" dirty="0" smtClean="0">
                <a:solidFill>
                  <a:schemeClr val="tx1"/>
                </a:solidFill>
                <a:latin typeface="Pretendard SemiBold"/>
                <a:ea typeface="Pretendard SemiBold"/>
                <a:cs typeface="Pretendard SemiBold"/>
              </a:rPr>
              <a:t>억원</a:t>
            </a:r>
            <a:endParaRPr lang="ko-KR" altLang="en-US" sz="1400" dirty="0">
              <a:solidFill>
                <a:schemeClr val="tx1"/>
              </a:solidFill>
              <a:latin typeface="Pretendard SemiBold"/>
              <a:ea typeface="Pretendard SemiBold"/>
              <a:cs typeface="Pretendar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4"/>
    </mc:Choice>
    <mc:Fallback xmlns="">
      <p:transition spd="slow" advTm="239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713440"/>
              </p:ext>
            </p:extLst>
          </p:nvPr>
        </p:nvGraphicFramePr>
        <p:xfrm>
          <a:off x="5570209" y="4905269"/>
          <a:ext cx="4743312" cy="2332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204,000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장례식장 제외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 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전년대비  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6,057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(26.3%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</a:t>
                      </a:r>
                      <a:r>
                        <a:rPr lang="ko-KR" altLang="en-US" sz="1200" spc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전년대비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37,789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(17.8%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외래환자 감소요인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재택치료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 감소 </a:t>
                      </a:r>
                      <a:r>
                        <a:rPr lang="en-US" altLang="ko-KR" sz="1200" b="0" spc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47,221</a:t>
                      </a:r>
                      <a:r>
                        <a:rPr lang="ko-KR" altLang="en-US" sz="1200" b="0" spc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graphicFrame>
        <p:nvGraphicFramePr>
          <p:cNvPr id="63" name="차트 62"/>
          <p:cNvGraphicFramePr/>
          <p:nvPr>
            <p:extLst>
              <p:ext uri="{D42A27DB-BD31-4B8C-83A1-F6EECF244321}">
                <p14:modId xmlns:p14="http://schemas.microsoft.com/office/powerpoint/2010/main" val="2709685502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195437"/>
              </p:ext>
            </p:extLst>
          </p:nvPr>
        </p:nvGraphicFramePr>
        <p:xfrm>
          <a:off x="305346" y="1590451"/>
          <a:ext cx="10000032" cy="2568577"/>
        </p:xfrm>
        <a:graphic>
          <a:graphicData uri="http://schemas.openxmlformats.org/drawingml/2006/table">
            <a:tbl>
              <a:tblPr firstRow="1" bandRow="1"/>
              <a:tblGrid>
                <a:gridCol w="142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년도 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목표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실적</a:t>
                      </a:r>
                      <a:endParaRPr lang="en-US" sz="14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증감</a:t>
                      </a:r>
                      <a:endParaRPr lang="en-US" sz="14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달성도</a:t>
                      </a:r>
                      <a:endParaRPr lang="en-US" sz="14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실적</a:t>
                      </a:r>
                      <a:r>
                        <a:rPr lang="en-US" altLang="ko-KR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/</a:t>
                      </a: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목표</a:t>
                      </a:r>
                      <a:endParaRPr lang="en-US" sz="14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전년대비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합계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254,849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204,302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236,126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31,824</a:t>
                      </a:r>
                      <a:endParaRPr lang="en-US" altLang="ko-KR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72.1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86.5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입원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/>
                        <a:ea typeface="나눔스퀘어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53,783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29,070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23,013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6,057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54.1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126.3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외래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/>
                        <a:ea typeface="나눔스퀘어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172,133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146,730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183,961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37,231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85.2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79.8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28,501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28,200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28,758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558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98.9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98.1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432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394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92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69.9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76.6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12. 31.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130BC165-B103-FFAD-01D5-3D2A1E642F55}"/>
              </a:ext>
            </a:extLst>
          </p:cNvPr>
          <p:cNvGrpSpPr/>
          <p:nvPr/>
        </p:nvGrpSpPr>
        <p:grpSpPr>
          <a:xfrm>
            <a:off x="335183" y="5051641"/>
            <a:ext cx="3792967" cy="975400"/>
            <a:chOff x="5628502" y="1702483"/>
            <a:chExt cx="3792967" cy="975400"/>
          </a:xfrm>
        </p:grpSpPr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2B62A316-0125-4F1F-5E6D-B9D69B4A7021}"/>
                </a:ext>
              </a:extLst>
            </p:cNvPr>
            <p:cNvSpPr/>
            <p:nvPr/>
          </p:nvSpPr>
          <p:spPr>
            <a:xfrm>
              <a:off x="5628502" y="2086863"/>
              <a:ext cx="1023971" cy="36004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210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천명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D356F2BF-C29F-3DEC-47D2-7A650B121068}"/>
                </a:ext>
              </a:extLst>
            </p:cNvPr>
            <p:cNvSpPr/>
            <p:nvPr/>
          </p:nvSpPr>
          <p:spPr>
            <a:xfrm>
              <a:off x="6692779" y="2336663"/>
              <a:ext cx="913276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181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천명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9AFC3306-315C-5264-388C-5E09E67F2A9F}"/>
                </a:ext>
              </a:extLst>
            </p:cNvPr>
            <p:cNvSpPr/>
            <p:nvPr/>
          </p:nvSpPr>
          <p:spPr>
            <a:xfrm>
              <a:off x="7652697" y="1702483"/>
              <a:ext cx="970304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236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천명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D4208CD0-38F0-E2D0-B507-779998CD243E}"/>
                </a:ext>
              </a:extLst>
            </p:cNvPr>
            <p:cNvSpPr/>
            <p:nvPr/>
          </p:nvSpPr>
          <p:spPr>
            <a:xfrm>
              <a:off x="8476923" y="2154205"/>
              <a:ext cx="944546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204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천명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351019" y="246788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1241450" y="5503363"/>
            <a:ext cx="648072" cy="18245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endCxn id="61" idx="2"/>
          </p:cNvCxnSpPr>
          <p:nvPr/>
        </p:nvCxnSpPr>
        <p:spPr>
          <a:xfrm flipV="1">
            <a:off x="1961530" y="5392861"/>
            <a:ext cx="883000" cy="292960"/>
          </a:xfrm>
          <a:prstGeom prst="line">
            <a:avLst/>
          </a:prstGeom>
          <a:ln w="3175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>
            <a:stCxn id="61" idx="2"/>
          </p:cNvCxnSpPr>
          <p:nvPr/>
        </p:nvCxnSpPr>
        <p:spPr>
          <a:xfrm>
            <a:off x="2844530" y="5392861"/>
            <a:ext cx="845192" cy="115168"/>
          </a:xfrm>
          <a:prstGeom prst="line">
            <a:avLst/>
          </a:prstGeom>
          <a:ln w="3175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1"/>
    </mc:Choice>
    <mc:Fallback xmlns="">
      <p:transition spd="slow" advTm="176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551574"/>
              </p:ext>
            </p:extLst>
          </p:nvPr>
        </p:nvGraphicFramePr>
        <p:xfrm>
          <a:off x="353910" y="1594882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94559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08970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’</a:t>
                      </a:r>
                      <a:r>
                        <a:rPr lang="en-US" altLang="ko-KR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</a:t>
                      </a: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’</a:t>
                      </a:r>
                      <a:r>
                        <a:rPr lang="en-US" altLang="ko-KR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</a:t>
                      </a: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증감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175,800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206,974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31,174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입원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29,070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23,013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6,057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21,898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14,078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7,820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917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985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68</a:t>
                      </a:r>
                      <a:endParaRPr lang="en-US" sz="1300" b="0" kern="0" spc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889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795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94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910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591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319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577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168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1,116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481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</a:t>
                      </a:r>
                      <a:endParaRPr lang="ko-KR" altLang="en-US" sz="1300" b="0" kern="0" spc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2,007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4,743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2,736</a:t>
                      </a:r>
                      <a:endParaRPr lang="en-US" sz="1300" b="0" kern="0" spc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소계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146,730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183,961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37,231</a:t>
                      </a:r>
                      <a:endParaRPr lang="en-US" sz="1300" b="0" kern="0" spc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110,472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129,982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19,510</a:t>
                      </a:r>
                      <a:endParaRPr lang="en-US" sz="1300" b="0" kern="0" spc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2,972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3,369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397</a:t>
                      </a:r>
                      <a:endParaRPr lang="en-US" sz="1300" b="0" kern="0" spc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3,448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4,415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967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4,685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4,185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4,477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4,435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6,712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9,307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2,595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835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145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  <a:endParaRPr lang="ko-KR" altLang="en-US" sz="1300" b="0" kern="0" spc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13,129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27,578</a:t>
                      </a:r>
                      <a:endParaRPr lang="en-US" sz="1300" b="0" kern="0" spc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14,449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414199" y="1239614"/>
            <a:ext cx="2154992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12. 31.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245002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321513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415122"/>
              </p:ext>
            </p:extLst>
          </p:nvPr>
        </p:nvGraphicFramePr>
        <p:xfrm>
          <a:off x="5795393" y="5351014"/>
          <a:ext cx="457023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5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입원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 진료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지역별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175,800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31,174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(15.1%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외래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임실군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순창군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장수군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기타 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재택치료환자 감소 등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39" y="3853721"/>
            <a:ext cx="4080166" cy="770520"/>
            <a:chOff x="5795393" y="4070330"/>
            <a:chExt cx="4080166" cy="77052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9109316" y="457251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8029196" y="457251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9316" y="4088146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6877068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5796948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088146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순창군</a:t>
              </a: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6877068" y="4088146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961754" y="1712463"/>
            <a:ext cx="2120456" cy="1779342"/>
            <a:chOff x="5583635" y="2280096"/>
            <a:chExt cx="2249039" cy="1961395"/>
          </a:xfrm>
        </p:grpSpPr>
        <p:graphicFrame>
          <p:nvGraphicFramePr>
            <p:cNvPr id="44" name="차트 43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18655344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491948" y="3037719"/>
              <a:ext cx="729729" cy="4410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7977978" y="1712463"/>
            <a:ext cx="2120456" cy="1779342"/>
            <a:chOff x="5583635" y="2280096"/>
            <a:chExt cx="2249039" cy="1961395"/>
          </a:xfrm>
        </p:grpSpPr>
        <p:graphicFrame>
          <p:nvGraphicFramePr>
            <p:cNvPr id="52" name="차트 51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7522854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34306" y="3037719"/>
              <a:ext cx="729729" cy="4410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  <p:graphicFrame>
        <p:nvGraphicFramePr>
          <p:cNvPr id="59" name="차트 58"/>
          <p:cNvGraphicFramePr/>
          <p:nvPr>
            <p:extLst>
              <p:ext uri="{D42A27DB-BD31-4B8C-83A1-F6EECF244321}">
                <p14:modId xmlns:p14="http://schemas.microsoft.com/office/powerpoint/2010/main" val="2030362289"/>
              </p:ext>
            </p:extLst>
          </p:nvPr>
        </p:nvGraphicFramePr>
        <p:xfrm>
          <a:off x="5847835" y="1724445"/>
          <a:ext cx="2244062" cy="1775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0" name="차트 59"/>
          <p:cNvGraphicFramePr/>
          <p:nvPr>
            <p:extLst>
              <p:ext uri="{D42A27DB-BD31-4B8C-83A1-F6EECF244321}">
                <p14:modId xmlns:p14="http://schemas.microsoft.com/office/powerpoint/2010/main" val="920437865"/>
              </p:ext>
            </p:extLst>
          </p:nvPr>
        </p:nvGraphicFramePr>
        <p:xfrm>
          <a:off x="7918688" y="1738591"/>
          <a:ext cx="2236890" cy="1769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4292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8"/>
    </mc:Choice>
    <mc:Fallback xmlns="">
      <p:transition spd="slow" advTm="794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71431"/>
              </p:ext>
            </p:extLst>
          </p:nvPr>
        </p:nvGraphicFramePr>
        <p:xfrm>
          <a:off x="331979" y="1590451"/>
          <a:ext cx="9981538" cy="2568577"/>
        </p:xfrm>
        <a:graphic>
          <a:graphicData uri="http://schemas.openxmlformats.org/drawingml/2006/table">
            <a:tbl>
              <a:tblPr firstRow="1" bandRow="1"/>
              <a:tblGrid>
                <a:gridCol w="142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32,466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23,345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25,295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1,950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71.9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92.3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15,165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8,803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7,392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1,411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58.0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119.1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13,038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10,852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14,097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ko-KR" altLang="en-US" sz="1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3,245</a:t>
                      </a:r>
                      <a:endParaRPr lang="en-US" altLang="ko-KR" sz="1300" b="0" i="0" u="none" strike="noStrike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83.2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77.0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2,269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2,305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2,221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84</a:t>
                      </a:r>
                      <a:endParaRPr lang="en-US" altLang="ko-KR" sz="130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101.6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103.8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1,994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1,385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1,585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200</a:t>
                      </a:r>
                      <a:endParaRPr lang="en-US" altLang="ko-KR" sz="1300" b="0" i="0" u="none" strike="noStrike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87.4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12. 31.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64" name="차트 63">
            <a:extLst>
              <a:ext uri="{FF2B5EF4-FFF2-40B4-BE49-F238E27FC236}">
                <a16:creationId xmlns:a16="http://schemas.microsoft.com/office/drawing/2014/main" id="{7E6AF3F2-FD3A-0B16-12F5-A65063FB2F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5330339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11AD973E-4AE3-9F5F-CEAC-4E22E09B5CF3}"/>
              </a:ext>
            </a:extLst>
          </p:cNvPr>
          <p:cNvGrpSpPr/>
          <p:nvPr/>
        </p:nvGrpSpPr>
        <p:grpSpPr>
          <a:xfrm>
            <a:off x="504666" y="4963442"/>
            <a:ext cx="3849994" cy="975400"/>
            <a:chOff x="504666" y="4963442"/>
            <a:chExt cx="3849994" cy="975400"/>
          </a:xfrm>
        </p:grpSpPr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ECB1FFF4-2E7D-B5B9-6D54-B7F1CB8C0C59}"/>
                </a:ext>
              </a:extLst>
            </p:cNvPr>
            <p:cNvSpPr/>
            <p:nvPr/>
          </p:nvSpPr>
          <p:spPr>
            <a:xfrm>
              <a:off x="900602" y="5176325"/>
              <a:ext cx="2921000" cy="600081"/>
            </a:xfrm>
            <a:custGeom>
              <a:avLst/>
              <a:gdLst>
                <a:gd name="connsiteX0" fmla="*/ 0 w 2921000"/>
                <a:gd name="connsiteY0" fmla="*/ 389667 h 600081"/>
                <a:gd name="connsiteX1" fmla="*/ 364067 w 2921000"/>
                <a:gd name="connsiteY1" fmla="*/ 415067 h 600081"/>
                <a:gd name="connsiteX2" fmla="*/ 728133 w 2921000"/>
                <a:gd name="connsiteY2" fmla="*/ 559000 h 600081"/>
                <a:gd name="connsiteX3" fmla="*/ 1134533 w 2921000"/>
                <a:gd name="connsiteY3" fmla="*/ 559000 h 600081"/>
                <a:gd name="connsiteX4" fmla="*/ 1574800 w 2921000"/>
                <a:gd name="connsiteY4" fmla="*/ 84867 h 600081"/>
                <a:gd name="connsiteX5" fmla="*/ 1955800 w 2921000"/>
                <a:gd name="connsiteY5" fmla="*/ 200 h 600081"/>
                <a:gd name="connsiteX6" fmla="*/ 2269067 w 2921000"/>
                <a:gd name="connsiteY6" fmla="*/ 84867 h 600081"/>
                <a:gd name="connsiteX7" fmla="*/ 2540000 w 2921000"/>
                <a:gd name="connsiteY7" fmla="*/ 338867 h 600081"/>
                <a:gd name="connsiteX8" fmla="*/ 2921000 w 2921000"/>
                <a:gd name="connsiteY8" fmla="*/ 398134 h 60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1000" h="600081">
                  <a:moveTo>
                    <a:pt x="0" y="389667"/>
                  </a:moveTo>
                  <a:cubicBezTo>
                    <a:pt x="121356" y="388256"/>
                    <a:pt x="242712" y="386845"/>
                    <a:pt x="364067" y="415067"/>
                  </a:cubicBezTo>
                  <a:cubicBezTo>
                    <a:pt x="485422" y="443289"/>
                    <a:pt x="599722" y="535011"/>
                    <a:pt x="728133" y="559000"/>
                  </a:cubicBezTo>
                  <a:cubicBezTo>
                    <a:pt x="856544" y="582989"/>
                    <a:pt x="993422" y="638022"/>
                    <a:pt x="1134533" y="559000"/>
                  </a:cubicBezTo>
                  <a:cubicBezTo>
                    <a:pt x="1275644" y="479978"/>
                    <a:pt x="1437922" y="178000"/>
                    <a:pt x="1574800" y="84867"/>
                  </a:cubicBezTo>
                  <a:cubicBezTo>
                    <a:pt x="1711678" y="-8266"/>
                    <a:pt x="1840089" y="200"/>
                    <a:pt x="1955800" y="200"/>
                  </a:cubicBezTo>
                  <a:cubicBezTo>
                    <a:pt x="2071511" y="200"/>
                    <a:pt x="2171700" y="28422"/>
                    <a:pt x="2269067" y="84867"/>
                  </a:cubicBezTo>
                  <a:cubicBezTo>
                    <a:pt x="2366434" y="141311"/>
                    <a:pt x="2431345" y="286656"/>
                    <a:pt x="2540000" y="338867"/>
                  </a:cubicBezTo>
                  <a:cubicBezTo>
                    <a:pt x="2648655" y="391078"/>
                    <a:pt x="2921000" y="398134"/>
                    <a:pt x="2921000" y="398134"/>
                  </a:cubicBezTo>
                </a:path>
              </a:pathLst>
            </a:custGeom>
            <a:noFill/>
            <a:ln>
              <a:solidFill>
                <a:srgbClr val="FF96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8" name="사각형: 둥근 모서리 67">
              <a:extLst>
                <a:ext uri="{FF2B5EF4-FFF2-40B4-BE49-F238E27FC236}">
                  <a16:creationId xmlns:a16="http://schemas.microsoft.com/office/drawing/2014/main" id="{86DD1654-F040-6FEF-4FA7-7EEE5FA39C73}"/>
                </a:ext>
              </a:extLst>
            </p:cNvPr>
            <p:cNvSpPr/>
            <p:nvPr/>
          </p:nvSpPr>
          <p:spPr>
            <a:xfrm>
              <a:off x="504666" y="5238817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235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313B7576-25A1-3524-769D-5E7B253F0CF4}"/>
                </a:ext>
              </a:extLst>
            </p:cNvPr>
            <p:cNvSpPr/>
            <p:nvPr/>
          </p:nvSpPr>
          <p:spPr>
            <a:xfrm>
              <a:off x="1433660" y="5597622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191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BDDBA25A-3247-F05E-BEFA-38BB2B366476}"/>
                </a:ext>
              </a:extLst>
            </p:cNvPr>
            <p:cNvSpPr/>
            <p:nvPr/>
          </p:nvSpPr>
          <p:spPr>
            <a:xfrm>
              <a:off x="2268875" y="4963442"/>
              <a:ext cx="1060703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252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DFF8B6D7-E27B-A1D1-616B-011933634131}"/>
                </a:ext>
              </a:extLst>
            </p:cNvPr>
            <p:cNvSpPr/>
            <p:nvPr/>
          </p:nvSpPr>
          <p:spPr>
            <a:xfrm>
              <a:off x="3257674" y="5415164"/>
              <a:ext cx="1096986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233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1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785220"/>
              </p:ext>
            </p:extLst>
          </p:nvPr>
        </p:nvGraphicFramePr>
        <p:xfrm>
          <a:off x="5570209" y="4905267"/>
          <a:ext cx="4743312" cy="2334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547542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입원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</a:t>
                      </a:r>
                      <a:r>
                        <a:rPr lang="en-US" altLang="ko-KR" sz="16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감염 전담병원 해제로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인하여</a:t>
                      </a:r>
                      <a:r>
                        <a:rPr lang="ko-KR" altLang="en-US" sz="16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증가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547542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외래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재택치료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환자 수익 감소로 인하여 감소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633389"/>
                  </a:ext>
                </a:extLst>
              </a:tr>
              <a:tr h="619615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검진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감염 전담병원 해제로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인하여</a:t>
                      </a:r>
                      <a:r>
                        <a:rPr lang="ko-KR" altLang="en-US" sz="16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증가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619615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장례식장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병원 화재 사고로 인하여 감소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8"/>
    </mc:Choice>
    <mc:Fallback xmlns="">
      <p:transition spd="slow" advTm="1938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9731127"/>
              </p:ext>
            </p:extLst>
          </p:nvPr>
        </p:nvGraphicFramePr>
        <p:xfrm>
          <a:off x="4625826" y="2546225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975378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22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운영중단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미달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263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939491"/>
              </p:ext>
            </p:extLst>
          </p:nvPr>
        </p:nvGraphicFramePr>
        <p:xfrm>
          <a:off x="331979" y="1590454"/>
          <a:ext cx="9981538" cy="5525555"/>
        </p:xfrm>
        <a:graphic>
          <a:graphicData uri="http://schemas.openxmlformats.org/drawingml/2006/table">
            <a:tbl>
              <a:tblPr/>
              <a:tblGrid>
                <a:gridCol w="47742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9659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9058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39035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840270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256058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3897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3.46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95.1%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</a:t>
                      </a:r>
                      <a:r>
                        <a:rPr lang="ko-KR" altLang="en-US" sz="1100" kern="0" spc="-10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 </a:t>
                      </a:r>
                      <a:r>
                        <a:rPr lang="ko-KR" altLang="en-US" sz="1100" kern="0" spc="-10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100" kern="0" spc="-10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100" kern="0" spc="-10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endParaRPr lang="ko-KR" altLang="en-US" sz="1100" kern="0" spc="-17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3385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증가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2%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96%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97.6%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101.7%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99.4%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100.3%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296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내실화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유지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 ‘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A’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경영평가 ‘가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A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가등급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“A” </a:t>
                      </a:r>
                      <a:r>
                        <a:rPr lang="ko-KR" altLang="en-US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r>
                        <a:rPr lang="en-US" altLang="ko-KR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endParaRPr lang="en-US" altLang="ko-KR" sz="1100" kern="0" spc="-15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“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”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7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51813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사회적가치 실현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의무고용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사회적약자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생산품 구매비율 준수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구매비율준수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endParaRPr lang="en-US" altLang="ko-KR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개항목달성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en-US" altLang="ko-KR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31900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지역주민과 소통하는 홍보활동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지역주민과 소통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107.0</a:t>
                      </a: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25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「참여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협력적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노사관계」로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파트너십 구축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협력적 노사 관계 유지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r>
                        <a:rPr 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26676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1,620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2,315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142.9%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098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 건립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지리산권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건립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위수탁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계약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부지매각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3098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절감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효율화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‘탄소중립’ 친환경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신재생에너지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절감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미설치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</a:t>
                      </a:r>
                      <a:r>
                        <a:rPr lang="en-US" altLang="ko-KR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 예정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39058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62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6"/>
    </mc:Choice>
    <mc:Fallback xmlns="">
      <p:transition spd="slow" advTm="161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381828"/>
              </p:ext>
            </p:extLst>
          </p:nvPr>
        </p:nvGraphicFramePr>
        <p:xfrm>
          <a:off x="331980" y="1594059"/>
          <a:ext cx="9981538" cy="5754002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675418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34215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862352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46764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862352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240871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3697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2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</a:t>
                      </a:r>
                      <a:r>
                        <a:rPr lang="ko-KR" altLang="en-US" sz="12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 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예방접종실 인프라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400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669</a:t>
                      </a:r>
                      <a:r>
                        <a:rPr lang="ko-KR" altLang="en-US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167.3%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52307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실적</a:t>
                      </a:r>
                      <a:endParaRPr lang="en-US" altLang="ko-KR" sz="1100" kern="0" spc="0" baseline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1.75</a:t>
                      </a:r>
                      <a:r>
                        <a:rPr lang="ko-KR" altLang="en-US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625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 입원환자 영양관리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 영양관리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1,290</a:t>
                      </a:r>
                      <a:r>
                        <a:rPr lang="ko-KR" altLang="en-US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129.0%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 실적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460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470</a:t>
                      </a:r>
                      <a:r>
                        <a:rPr lang="ko-KR" altLang="en-US" sz="1100" spc="0" baseline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102.2%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3586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 홍보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확대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82</a:t>
                      </a:r>
                      <a:r>
                        <a:rPr lang="ko-KR" altLang="en-US" sz="1100" spc="0" baseline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164.0%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1386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2,305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감염병센터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 교육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교육 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1,000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2,687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268.7%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 질 및 환자안전 향상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spc="0" baseline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-15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3742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필수공공보건의료 제공 체계 확충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공공보건의료서비스 사업 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17,151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29,885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174.2%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239058"/>
                  </a:ext>
                </a:extLst>
              </a:tr>
              <a:tr h="4337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 강화</a:t>
                      </a:r>
                      <a:endParaRPr lang="ko-KR" altLang="en-US" sz="1100" kern="0" spc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지역책임의료기관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 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2,345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5,385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229.6%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07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 보호자 없는 안심병원 운영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 서비스 제공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276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"/>
    </mc:Choice>
    <mc:Fallback xmlns="">
      <p:transition spd="slow" advTm="76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2023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분기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1"/>
    </mc:Choice>
    <mc:Fallback xmlns="">
      <p:transition spd="slow" advTm="7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164932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3.46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800" b="0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3.64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품목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(95.1%)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품목 수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- 2023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3.74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4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약제급여 적정성 평가 항목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kern="12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평가 결과 </a:t>
                      </a:r>
                      <a:r>
                        <a:rPr kumimoji="1" lang="ko-KR" altLang="en-US" sz="1800" kern="12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1" name="모서리가 둥근 직사각형 31"/>
          <p:cNvSpPr/>
          <p:nvPr/>
        </p:nvSpPr>
        <p:spPr>
          <a:xfrm>
            <a:off x="4470751" y="1163092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94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smtClean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미달</a:t>
            </a:r>
            <a:endParaRPr lang="ko-KR" altLang="en-US" sz="1637" dirty="0">
              <a:solidFill>
                <a:schemeClr val="bg1"/>
              </a:solidFill>
              <a:latin typeface="Pretendard ExtraBold"/>
              <a:ea typeface="Pretendard ExtraBold"/>
              <a:cs typeface="Pretendard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62680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3"/>
    </mc:Choice>
    <mc:Fallback xmlns="">
      <p:transition spd="slow" advTm="803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164826"/>
              </p:ext>
            </p:extLst>
          </p:nvPr>
        </p:nvGraphicFramePr>
        <p:xfrm>
          <a:off x="331980" y="1725511"/>
          <a:ext cx="9982479" cy="5574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 유지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68.24%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86.48%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0%(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화재로 인한 운영 중단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82.24%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병동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재가동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en-US" altLang="ko-KR" sz="1800" b="1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kumimoji="1" lang="en-US" altLang="ko-KR" sz="1800" b="1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2023.11.01.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인력배치 기준 → 간호사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1:10,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간호조무사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1:25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직무교육 실시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 1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의료기기 관리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낙상예방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욕창예방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통증관리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수혈환자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  <a:endParaRPr kumimoji="1" lang="en-US" altLang="ko-KR" sz="14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 2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 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환자안전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안전한 투약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안전사고 예방을 위한 간호업무 일상 점검 확인 및 교육 지속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31"/>
          <p:cNvSpPr/>
          <p:nvPr/>
        </p:nvSpPr>
        <p:spPr>
          <a:xfrm>
            <a:off x="59650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"/>
    </mc:Choice>
    <mc:Fallback xmlns="">
      <p:transition spd="slow" advTm="465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451411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1,058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고가의료장비 검사 건수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1,058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증가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화질개선 노력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화질개선을 위한 지속적인 교육과 노력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 대해 직원 교육과 대 내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87300"/>
              </p:ext>
            </p:extLst>
          </p:nvPr>
        </p:nvGraphicFramePr>
        <p:xfrm>
          <a:off x="2949409" y="4209928"/>
          <a:ext cx="7148995" cy="1504788"/>
        </p:xfrm>
        <a:graphic>
          <a:graphicData uri="http://schemas.openxmlformats.org/drawingml/2006/table">
            <a:tbl>
              <a:tblPr/>
              <a:tblGrid>
                <a:gridCol w="1021285">
                  <a:extLst>
                    <a:ext uri="{9D8B030D-6E8A-4147-A177-3AD203B41FA5}">
                      <a16:colId xmlns:a16="http://schemas.microsoft.com/office/drawing/2014/main" val="1410421496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858178020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3399913784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1635432601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3741910887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1103686161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1276472120"/>
                    </a:ext>
                  </a:extLst>
                </a:gridCol>
              </a:tblGrid>
              <a:tr h="250798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검사건수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검사금액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2273"/>
                  </a:ext>
                </a:extLst>
              </a:tr>
              <a:tr h="2507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’23.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 12</a:t>
                      </a:r>
                      <a:r>
                        <a:rPr lang="ko-KR" altLang="en-US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’22.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 12</a:t>
                      </a:r>
                      <a:r>
                        <a:rPr lang="ko-KR" altLang="en-US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증감율</a:t>
                      </a:r>
                      <a:r>
                        <a:rPr lang="en-US" altLang="ko-KR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(%)</a:t>
                      </a:r>
                      <a:endParaRPr lang="ko-KR" altLang="en-US" sz="12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’23.</a:t>
                      </a:r>
                      <a:r>
                        <a:rPr lang="en-US" altLang="ko-KR" sz="1200" b="0" kern="0" spc="0" baseline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 12</a:t>
                      </a:r>
                      <a:r>
                        <a:rPr lang="ko-KR" altLang="en-US" sz="1200" b="0" kern="0" spc="0" baseline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2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’22.</a:t>
                      </a:r>
                      <a:r>
                        <a:rPr lang="en-US" altLang="ko-KR" sz="1200" b="0" kern="0" spc="0" baseline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 12</a:t>
                      </a:r>
                      <a:r>
                        <a:rPr lang="ko-KR" altLang="en-US" sz="1200" b="0" kern="0" spc="0" baseline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r>
                        <a:rPr lang="en-US" altLang="ko-KR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 </a:t>
                      </a:r>
                      <a:endParaRPr lang="ko-KR" altLang="en-US" sz="12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증감율</a:t>
                      </a:r>
                      <a:r>
                        <a:rPr lang="en-US" altLang="ko-KR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(%)</a:t>
                      </a:r>
                      <a:endParaRPr lang="ko-KR" altLang="en-US" sz="12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016523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22,424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21,366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5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2,140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1,997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7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912768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CT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11,439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11,388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804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778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3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818450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MRI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6,609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5,810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14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999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920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9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91458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SONO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4,376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4,168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5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338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300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13</a:t>
                      </a: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539820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8658274" y="3887409"/>
            <a:ext cx="1512141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건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%)</a:t>
            </a:r>
            <a:endParaRPr lang="ko-KR" altLang="en-US" sz="1169" dirty="0">
              <a:solidFill>
                <a:prstClr val="black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0" name="모서리가 둥근 직사각형 31"/>
          <p:cNvSpPr/>
          <p:nvPr/>
        </p:nvSpPr>
        <p:spPr>
          <a:xfrm>
            <a:off x="520189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155819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"/>
    </mc:Choice>
    <mc:Fallback xmlns="">
      <p:transition spd="slow" advTm="527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43005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향상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96%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97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.6%(101.7%)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97.6%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관리</a:t>
              </a: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E41543A-2CFC-46AB-3A44-9B10F824541C}"/>
              </a:ext>
            </a:extLst>
          </p:cNvPr>
          <p:cNvSpPr txBox="1"/>
          <p:nvPr/>
        </p:nvSpPr>
        <p:spPr>
          <a:xfrm>
            <a:off x="9138115" y="3907001"/>
            <a:ext cx="960318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건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%)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B55C1A36-EAE4-F37F-1AAC-7A2FBCB02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961896"/>
              </p:ext>
            </p:extLst>
          </p:nvPr>
        </p:nvGraphicFramePr>
        <p:xfrm>
          <a:off x="2982491" y="4211885"/>
          <a:ext cx="7115942" cy="1739170"/>
        </p:xfrm>
        <a:graphic>
          <a:graphicData uri="http://schemas.openxmlformats.org/drawingml/2006/table">
            <a:tbl>
              <a:tblPr/>
              <a:tblGrid>
                <a:gridCol w="2663906">
                  <a:extLst>
                    <a:ext uri="{9D8B030D-6E8A-4147-A177-3AD203B41FA5}">
                      <a16:colId xmlns:a16="http://schemas.microsoft.com/office/drawing/2014/main" val="979229824"/>
                    </a:ext>
                  </a:extLst>
                </a:gridCol>
                <a:gridCol w="1231536">
                  <a:extLst>
                    <a:ext uri="{9D8B030D-6E8A-4147-A177-3AD203B41FA5}">
                      <a16:colId xmlns:a16="http://schemas.microsoft.com/office/drawing/2014/main" val="1876426281"/>
                    </a:ext>
                  </a:extLst>
                </a:gridCol>
                <a:gridCol w="1073500">
                  <a:extLst>
                    <a:ext uri="{9D8B030D-6E8A-4147-A177-3AD203B41FA5}">
                      <a16:colId xmlns:a16="http://schemas.microsoft.com/office/drawing/2014/main" val="2658977403"/>
                    </a:ext>
                  </a:extLst>
                </a:gridCol>
                <a:gridCol w="1073500">
                  <a:extLst>
                    <a:ext uri="{9D8B030D-6E8A-4147-A177-3AD203B41FA5}">
                      <a16:colId xmlns:a16="http://schemas.microsoft.com/office/drawing/2014/main" val="3199887758"/>
                    </a:ext>
                  </a:extLst>
                </a:gridCol>
                <a:gridCol w="1073500">
                  <a:extLst>
                    <a:ext uri="{9D8B030D-6E8A-4147-A177-3AD203B41FA5}">
                      <a16:colId xmlns:a16="http://schemas.microsoft.com/office/drawing/2014/main" val="3085949977"/>
                    </a:ext>
                  </a:extLst>
                </a:gridCol>
              </a:tblGrid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87070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전체 처방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9,410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2,644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3,205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3,561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9251676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수행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B)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9,185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2,583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3,117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3,485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318625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미수행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A-B)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225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61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88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76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947186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수행율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97.6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97.7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97.3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97.9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206193"/>
                  </a:ext>
                </a:extLst>
              </a:tr>
            </a:tbl>
          </a:graphicData>
        </a:graphic>
      </p:graphicFrame>
      <p:sp>
        <p:nvSpPr>
          <p:cNvPr id="24" name="모서리가 둥근 직사각형 31"/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316929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"/>
    </mc:Choice>
    <mc:Fallback xmlns="">
      <p:transition spd="slow" advTm="519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487741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향상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99.4%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99.5%(100.3%)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분기기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99.5%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 0%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TLA System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trouble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발생시 직원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대처교육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실시</a:t>
                      </a:r>
                    </a:p>
                    <a:p>
                      <a:pPr lvl="0" algn="l" latinLnBrk="1">
                        <a:lnSpc>
                          <a:spcPct val="100000"/>
                        </a:lnSpc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병동, 응급실,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외래채혈실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검체용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기송관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 적극활용</a:t>
                      </a:r>
                    </a:p>
                    <a:p>
                      <a:pPr lvl="0" algn="l" latinLnBrk="1">
                        <a:lnSpc>
                          <a:spcPct val="100000"/>
                        </a:lnSpc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혈액관리점검- 수혈가이드라인 교육</a:t>
                      </a:r>
                      <a:endParaRPr kumimoji="1" lang="ko-KR" altLang="en-US" sz="1800" b="0" dirty="0">
                        <a:solidFill>
                          <a:schemeClr val="tx1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7030A0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효율성 향상</a:t>
                      </a:r>
                    </a:p>
                    <a:p>
                      <a:pPr lvl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/>
                          <a:ea typeface="Pretendard"/>
                          <a:cs typeface="Pretendard"/>
                        </a:rPr>
                        <a:t>정확성과 일관성 향상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/>
          <p:cNvSpPr/>
          <p:nvPr/>
        </p:nvSpPr>
        <p:spPr>
          <a:xfrm>
            <a:off x="462582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"/>
    </mc:Choice>
    <mc:Fallback xmlns="">
      <p:transition spd="slow" advTm="472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평가 내실화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526232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유지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‘A’ /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경영평가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경영평가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“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가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＂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등급 획득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,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운영평가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“A”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 등급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Pretendard ExtraBold"/>
                          <a:ea typeface="Pretendard ExtraBold"/>
                          <a:cs typeface="Pretendard ExtraBold"/>
                        </a:rPr>
                        <a:t>(100%)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ExtraBold"/>
                        <a:ea typeface="Pretendard ExtraBold"/>
                        <a:cs typeface="Pretendard ExtraBold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업무개선이 필요한 지표의 환류체계 구축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부서별 평가지표 확정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기관장 성과목표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보직자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직무성과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경영평가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사업계획 등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연중 목표관리 및 평가지표 회의 실시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자체평가단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지정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운영으로 업무 효율성 강화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각종 평가에 따른 지표 현행화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환류체계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구축으로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지속가능한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평가체계 유지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1" name="모서리가 둥근 직사각형 31"/>
          <p:cNvSpPr/>
          <p:nvPr/>
        </p:nvSpPr>
        <p:spPr>
          <a:xfrm>
            <a:off x="340928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5563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"/>
    </mc:Choice>
    <mc:Fallback xmlns="">
      <p:transition spd="slow" advTm="447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561038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의무고용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 약자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생산품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의무고용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 약자 생산품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항목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고용 인프라 구축 및 사회적약자 생산품 구매 준수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의무고용 인원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(3.8%)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신규직원 채용 시 채용공고문 장애인 우대 표기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물품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구매시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사전 모니터링 제도 활성화를 통한 사회적약자 생산품 구매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사회적가치 실현</a:t>
              </a:r>
            </a:p>
          </p:txBody>
        </p:sp>
      </p:grp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647BB9A0-8EE0-00E7-E349-08AB19DA1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685698"/>
              </p:ext>
            </p:extLst>
          </p:nvPr>
        </p:nvGraphicFramePr>
        <p:xfrm>
          <a:off x="2969640" y="4617778"/>
          <a:ext cx="7128793" cy="1394305"/>
        </p:xfrm>
        <a:graphic>
          <a:graphicData uri="http://schemas.openxmlformats.org/drawingml/2006/table">
            <a:tbl>
              <a:tblPr/>
              <a:tblGrid>
                <a:gridCol w="1438533">
                  <a:extLst>
                    <a:ext uri="{9D8B030D-6E8A-4147-A177-3AD203B41FA5}">
                      <a16:colId xmlns:a16="http://schemas.microsoft.com/office/drawing/2014/main" val="979229824"/>
                    </a:ext>
                  </a:extLst>
                </a:gridCol>
                <a:gridCol w="937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876426281"/>
                    </a:ext>
                  </a:extLst>
                </a:gridCol>
                <a:gridCol w="1411325">
                  <a:extLst>
                    <a:ext uri="{9D8B030D-6E8A-4147-A177-3AD203B41FA5}">
                      <a16:colId xmlns:a16="http://schemas.microsoft.com/office/drawing/2014/main" val="2658977403"/>
                    </a:ext>
                  </a:extLst>
                </a:gridCol>
                <a:gridCol w="964940">
                  <a:extLst>
                    <a:ext uri="{9D8B030D-6E8A-4147-A177-3AD203B41FA5}">
                      <a16:colId xmlns:a16="http://schemas.microsoft.com/office/drawing/2014/main" val="3199887758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3085949977"/>
                    </a:ext>
                  </a:extLst>
                </a:gridCol>
              </a:tblGrid>
              <a:tr h="278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87070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중증장애인 생산품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11.2%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장애인기업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12.4%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9251676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녹색제품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80%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81.3%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창업기업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13.2%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318625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사회적기업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 생산품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13.4%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중소기업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94.9%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947186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여성기업 제품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18.5%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기술개발 제품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7.9%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206193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8EE88851-16CB-67C3-45D7-7DF672C15D00}"/>
              </a:ext>
            </a:extLst>
          </p:cNvPr>
          <p:cNvSpPr txBox="1"/>
          <p:nvPr/>
        </p:nvSpPr>
        <p:spPr>
          <a:xfrm>
            <a:off x="8218279" y="4304085"/>
            <a:ext cx="1880154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</a:t>
            </a:r>
            <a:r>
              <a:rPr kumimoji="1"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kumimoji="1" lang="en-US" altLang="ko-KR" sz="1170" dirty="0" smtClean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12</a:t>
            </a:r>
            <a:r>
              <a:rPr kumimoji="1" lang="ko-KR" altLang="en-US" sz="1170" dirty="0" smtClean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kumimoji="1"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원인행위 기준</a:t>
            </a:r>
            <a:r>
              <a:rPr kumimoji="1"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22" name="모서리가 둥근 직사각형 31">
            <a:extLst>
              <a:ext uri="{FF2B5EF4-FFF2-40B4-BE49-F238E27FC236}">
                <a16:creationId xmlns:a16="http://schemas.microsoft.com/office/drawing/2014/main" id="{8F0F6F70-CF8F-D36B-F22C-4BACC29DEA74}"/>
              </a:ext>
            </a:extLst>
          </p:cNvPr>
          <p:cNvSpPr/>
          <p:nvPr/>
        </p:nvSpPr>
        <p:spPr>
          <a:xfrm>
            <a:off x="2969994" y="4253766"/>
            <a:ext cx="2224302" cy="288986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사회적약자 생산품 구매비율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3" name="모서리가 둥근 직사각형 31"/>
          <p:cNvSpPr/>
          <p:nvPr/>
        </p:nvSpPr>
        <p:spPr>
          <a:xfrm>
            <a:off x="390574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38493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"/>
    </mc:Choice>
    <mc:Fallback xmlns="">
      <p:transition spd="slow" advTm="466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지역주민과 소통하는 홍보활동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14634"/>
              </p:ext>
            </p:extLst>
          </p:nvPr>
        </p:nvGraphicFramePr>
        <p:xfrm>
          <a:off x="331979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107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(107%)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맞춤형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홍보활성화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미디어 홍보를 통한 지역주민과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소통강화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제작 및 맞춤형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홍보물품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제작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주민참여형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 시책 사업 전략적 홍보활동으로 지역주민 이미지 향상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핵심사업에 대해 홈페이지 게시 및 홍보용 모니터 활용을 통해 소통강화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/>
          <p:cNvSpPr/>
          <p:nvPr/>
        </p:nvSpPr>
        <p:spPr>
          <a:xfrm>
            <a:off x="643362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235923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2"/>
    </mc:Choice>
    <mc:Fallback xmlns="">
      <p:transition spd="slow" advTm="1382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「참여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협력적 노사관계」 로 파트너쉽 구축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35509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참여 협력적 노사관계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유지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(100%)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간담회 개최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제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노사협력을 위한 간담회 개최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일시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2023.11.28.(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참석자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사용자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노동조합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2)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의료원 현안 및 개선사항 등에 대한 노동조합의 의견 수렴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간담회 개최 예정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/>
          <p:cNvSpPr/>
          <p:nvPr/>
        </p:nvSpPr>
        <p:spPr>
          <a:xfrm>
            <a:off x="72257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"/>
    </mc:Choice>
    <mc:Fallback xmlns="">
      <p:transition spd="slow" advTm="617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비용절감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985851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1,620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2,315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(142.9%)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및 약품 성분 별 입찰 추진 등 원가절감 노력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2,315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추진을 통한 재료비 절감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품목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자본형성적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투자비용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자산취득비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절감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1,596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신재생에너지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활용으로 전기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연료비 절감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223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 비용할인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자체수리를 통한 수선비 절감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단축을 통한 할인율 적용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시설물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전산장비 등 자체수리 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1" name="모서리가 둥근 직사각형 31"/>
          <p:cNvSpPr/>
          <p:nvPr/>
        </p:nvSpPr>
        <p:spPr>
          <a:xfrm>
            <a:off x="296964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1"/>
    </mc:Choice>
    <mc:Fallback xmlns="">
      <p:transition spd="slow" advTm="242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886902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건립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공공산후조리원 건립 토지 및 건물 매각 완료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출산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산후조리 취약지역 산후조리 인프라 구축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고정자산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사용허가 계약 및 협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 체결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717426"/>
              </p:ext>
            </p:extLst>
          </p:nvPr>
        </p:nvGraphicFramePr>
        <p:xfrm>
          <a:off x="3007219" y="4320973"/>
          <a:ext cx="7091215" cy="899024"/>
        </p:xfrm>
        <a:graphic>
          <a:graphicData uri="http://schemas.openxmlformats.org/drawingml/2006/table">
            <a:tbl>
              <a:tblPr/>
              <a:tblGrid>
                <a:gridCol w="1836309">
                  <a:extLst>
                    <a:ext uri="{9D8B030D-6E8A-4147-A177-3AD203B41FA5}">
                      <a16:colId xmlns:a16="http://schemas.microsoft.com/office/drawing/2014/main" val="1004212535"/>
                    </a:ext>
                  </a:extLst>
                </a:gridCol>
                <a:gridCol w="4117859">
                  <a:extLst>
                    <a:ext uri="{9D8B030D-6E8A-4147-A177-3AD203B41FA5}">
                      <a16:colId xmlns:a16="http://schemas.microsoft.com/office/drawing/2014/main" val="2376833677"/>
                    </a:ext>
                  </a:extLst>
                </a:gridCol>
                <a:gridCol w="1137047">
                  <a:extLst>
                    <a:ext uri="{9D8B030D-6E8A-4147-A177-3AD203B41FA5}">
                      <a16:colId xmlns:a16="http://schemas.microsoft.com/office/drawing/2014/main" val="3550458509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주요사항</a:t>
                      </a: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비고</a:t>
                      </a:r>
                      <a:endParaRPr lang="ko-KR" altLang="en-US" sz="1200" kern="0" spc="0" dirty="0">
                        <a:solidFill>
                          <a:sysClr val="windowText" lastClr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60437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대부 계약해지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대한적십자사 계약 해지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13208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토지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건물 매각계약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 토지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건물 소유권 이전 및 전세권 설정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97159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소유권 이전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 매각대금 납부 후 소유권 이전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15390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공공산후조리원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건립</a:t>
              </a:r>
            </a:p>
          </p:txBody>
        </p:sp>
      </p:grpSp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B92932EB-1D19-6D28-6670-7EFE7803E818}"/>
              </a:ext>
            </a:extLst>
          </p:cNvPr>
          <p:cNvSpPr/>
          <p:nvPr/>
        </p:nvSpPr>
        <p:spPr>
          <a:xfrm>
            <a:off x="3007219" y="3945514"/>
            <a:ext cx="5112567" cy="328472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사업부지 선정 및 </a:t>
            </a:r>
            <a:r>
              <a:rPr lang="ko-KR" altLang="en-US" sz="1600" dirty="0" err="1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공공산후조리원</a:t>
            </a:r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건립을 위한 부지매입 협의 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2" name="모서리가 둥근 직사각형 31"/>
          <p:cNvSpPr/>
          <p:nvPr/>
        </p:nvSpPr>
        <p:spPr>
          <a:xfrm>
            <a:off x="3007219" y="5292005"/>
            <a:ext cx="5112567" cy="328472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00" dirty="0">
                <a:solidFill>
                  <a:schemeClr val="bg1"/>
                </a:solidFill>
                <a:latin typeface="Pretendard Light"/>
                <a:ea typeface="Pretendard Light"/>
                <a:cs typeface="Pretendard Light"/>
              </a:rPr>
              <a:t>공공산후조리원 건립을 위한 토지 사용 승낙 협의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4934" y="5581077"/>
            <a:ext cx="42819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069095">
              <a:lnSpc>
                <a:spcPct val="150000"/>
              </a:lnSpc>
              <a:defRPr/>
            </a:pPr>
            <a:r>
              <a:rPr lang="en-US" altLang="ko-KR" sz="1100" dirty="0" smtClean="0">
                <a:latin typeface="나눔스퀘어"/>
                <a:ea typeface="나눔스퀘어"/>
                <a:cs typeface="Pretendard"/>
              </a:rPr>
              <a:t>-  </a:t>
            </a:r>
            <a:r>
              <a:rPr kumimoji="1" lang="ko-KR" altLang="en-US" sz="1100" dirty="0" err="1" smtClean="0">
                <a:latin typeface="나눔스퀘어"/>
                <a:ea typeface="나눔스퀘어"/>
                <a:cs typeface="Pretendard ExtraBold"/>
              </a:rPr>
              <a:t>산모중심의</a:t>
            </a:r>
            <a:r>
              <a:rPr kumimoji="1" lang="ko-KR" altLang="en-US" sz="1100" dirty="0" smtClean="0">
                <a:solidFill>
                  <a:srgbClr val="7030A0"/>
                </a:solidFill>
                <a:latin typeface="나눔스퀘어"/>
                <a:ea typeface="나눔스퀘어"/>
                <a:cs typeface="Pretendard ExtraBold"/>
              </a:rPr>
              <a:t>  </a:t>
            </a:r>
            <a:r>
              <a:rPr kumimoji="1" lang="ko-KR" altLang="en-US" sz="1100" dirty="0" smtClean="0">
                <a:latin typeface="나눔스퀘어"/>
                <a:ea typeface="나눔스퀘어"/>
                <a:cs typeface="Pretendard ExtraBold"/>
              </a:rPr>
              <a:t>여유공간 확보를 위해  토지 </a:t>
            </a:r>
            <a:r>
              <a:rPr kumimoji="1" lang="en-US" altLang="ko-KR" sz="1100" dirty="0" smtClean="0">
                <a:latin typeface="나눔스퀘어"/>
                <a:ea typeface="나눔스퀘어"/>
                <a:cs typeface="Pretendard ExtraBold"/>
              </a:rPr>
              <a:t>2,000</a:t>
            </a:r>
            <a:r>
              <a:rPr lang="ko-KR" altLang="en-US" sz="1100" dirty="0" smtClean="0">
                <a:latin typeface="나눔스퀘어"/>
                <a:ea typeface="나눔스퀘어"/>
                <a:cs typeface="Pretendard ExtraLight"/>
              </a:rPr>
              <a:t>㎡</a:t>
            </a:r>
            <a:r>
              <a:rPr kumimoji="1" lang="ko-KR" altLang="en-US" sz="1100" dirty="0" smtClean="0">
                <a:latin typeface="나눔스퀘어"/>
                <a:ea typeface="나눔스퀘어"/>
                <a:cs typeface="Pretendard ExtraBold"/>
              </a:rPr>
              <a:t>이상  추가 사용 허가</a:t>
            </a:r>
          </a:p>
          <a:p>
            <a:pPr lvl="0" defTabSz="1069095">
              <a:lnSpc>
                <a:spcPct val="150000"/>
              </a:lnSpc>
              <a:defRPr/>
            </a:pPr>
            <a:r>
              <a:rPr lang="en-US" altLang="ko-KR" sz="1100" dirty="0" smtClean="0">
                <a:latin typeface="Pretendard"/>
                <a:ea typeface="Pretendard"/>
                <a:cs typeface="Pretendard"/>
              </a:rPr>
              <a:t>-  </a:t>
            </a:r>
            <a:r>
              <a:rPr lang="ko-KR" altLang="en-US" sz="1100" dirty="0" smtClean="0">
                <a:latin typeface="나눔스퀘어"/>
                <a:ea typeface="나눔스퀘어"/>
                <a:cs typeface="Pretendard"/>
              </a:rPr>
              <a:t>고정자산</a:t>
            </a:r>
            <a:r>
              <a:rPr lang="en-US" altLang="ko-KR" sz="1100" dirty="0" smtClean="0">
                <a:latin typeface="나눔스퀘어"/>
                <a:ea typeface="나눔스퀘어"/>
                <a:cs typeface="Pretendard"/>
              </a:rPr>
              <a:t>(</a:t>
            </a:r>
            <a:r>
              <a:rPr lang="ko-KR" altLang="en-US" sz="1100" dirty="0" smtClean="0">
                <a:latin typeface="나눔스퀘어"/>
                <a:ea typeface="나눔스퀘어"/>
                <a:cs typeface="Pretendard"/>
              </a:rPr>
              <a:t>토지</a:t>
            </a:r>
            <a:r>
              <a:rPr lang="en-US" altLang="ko-KR" sz="1100" dirty="0" smtClean="0">
                <a:latin typeface="나눔스퀘어"/>
                <a:ea typeface="나눔스퀘어"/>
                <a:cs typeface="Pretendard"/>
              </a:rPr>
              <a:t>) </a:t>
            </a:r>
            <a:r>
              <a:rPr lang="ko-KR" altLang="en-US" sz="1100" dirty="0" smtClean="0">
                <a:latin typeface="나눔스퀘어"/>
                <a:ea typeface="나눔스퀘어"/>
                <a:cs typeface="Pretendard"/>
              </a:rPr>
              <a:t>사용허가 </a:t>
            </a:r>
            <a:r>
              <a:rPr lang="ko-KR" altLang="en-US" sz="1100" dirty="0" err="1" smtClean="0">
                <a:latin typeface="나눔스퀘어"/>
                <a:ea typeface="나눔스퀘어"/>
                <a:cs typeface="Pretendard"/>
              </a:rPr>
              <a:t>의결안</a:t>
            </a:r>
            <a:r>
              <a:rPr lang="ko-KR" altLang="en-US" sz="1100" dirty="0" smtClean="0">
                <a:latin typeface="나눔스퀘어"/>
                <a:ea typeface="나눔스퀘어"/>
                <a:cs typeface="Pretendard"/>
              </a:rPr>
              <a:t> 이사회 상정</a:t>
            </a:r>
            <a:endParaRPr lang="en-US" altLang="ko-KR" sz="1100" dirty="0" smtClean="0">
              <a:latin typeface="나눔스퀘어"/>
              <a:ea typeface="나눔스퀘어"/>
              <a:cs typeface="Pretendard"/>
            </a:endParaRPr>
          </a:p>
          <a:p>
            <a:endParaRPr lang="ko-KR" altLang="en-US" sz="1100" dirty="0"/>
          </a:p>
        </p:txBody>
      </p:sp>
      <p:sp>
        <p:nvSpPr>
          <p:cNvPr id="23" name="모서리가 둥근 직사각형 31"/>
          <p:cNvSpPr/>
          <p:nvPr/>
        </p:nvSpPr>
        <p:spPr>
          <a:xfrm>
            <a:off x="4486811" y="115617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"/>
    </mc:Choice>
    <mc:Fallback xmlns="">
      <p:transition spd="slow" advTm="1018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416600"/>
              </p:ext>
            </p:extLst>
          </p:nvPr>
        </p:nvGraphicFramePr>
        <p:xfrm>
          <a:off x="331980" y="1725511"/>
          <a:ext cx="9982479" cy="5563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태양광설치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(‘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탄소중립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친환경 신재생에너지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태양광 설치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예정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지열원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사용으로 에너지 절감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224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예산절감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저탄소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녹색성장을 위한 중추적 대처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절감목표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/112%)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 태양광 설치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설계중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- 2024. 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설치 준공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에너지 절감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효율화</a:t>
              </a:r>
            </a:p>
          </p:txBody>
        </p:sp>
      </p:grpSp>
      <p:sp>
        <p:nvSpPr>
          <p:cNvPr id="56" name="모서리가 둥근 직사각형 31">
            <a:extLst>
              <a:ext uri="{FF2B5EF4-FFF2-40B4-BE49-F238E27FC236}">
                <a16:creationId xmlns:a16="http://schemas.microsoft.com/office/drawing/2014/main" id="{2A958C5E-B5AA-AFC5-5BB1-6E8B5135F564}"/>
              </a:ext>
            </a:extLst>
          </p:cNvPr>
          <p:cNvSpPr/>
          <p:nvPr/>
        </p:nvSpPr>
        <p:spPr>
          <a:xfrm>
            <a:off x="2968384" y="4789461"/>
            <a:ext cx="1656184" cy="3197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에너지 절감 금액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78819F6-5731-9E88-2C28-9BBC42945D86}"/>
              </a:ext>
            </a:extLst>
          </p:cNvPr>
          <p:cNvSpPr txBox="1"/>
          <p:nvPr/>
        </p:nvSpPr>
        <p:spPr>
          <a:xfrm>
            <a:off x="9018316" y="4897871"/>
            <a:ext cx="1080119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187980"/>
              </p:ext>
            </p:extLst>
          </p:nvPr>
        </p:nvGraphicFramePr>
        <p:xfrm>
          <a:off x="2968384" y="5219997"/>
          <a:ext cx="7130051" cy="772559"/>
        </p:xfrm>
        <a:graphic>
          <a:graphicData uri="http://schemas.openxmlformats.org/drawingml/2006/table">
            <a:tbl>
              <a:tblPr/>
              <a:tblGrid>
                <a:gridCol w="1391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34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34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7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비고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7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절감금액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79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모서리가 둥근 직사각형 31"/>
          <p:cNvSpPr/>
          <p:nvPr/>
        </p:nvSpPr>
        <p:spPr>
          <a:xfrm>
            <a:off x="4470751" y="1163092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94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 smtClean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미달</a:t>
            </a:r>
            <a:endParaRPr lang="ko-KR" altLang="en-US" sz="1637" dirty="0">
              <a:solidFill>
                <a:schemeClr val="bg1"/>
              </a:solidFill>
              <a:latin typeface="Pretendard ExtraBold"/>
              <a:ea typeface="Pretendard ExtraBold"/>
              <a:cs typeface="Pretendard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8019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2"/>
    </mc:Choice>
    <mc:Fallback xmlns="">
      <p:transition spd="slow" advTm="1712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09342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669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(167.3%)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예방접종 인원 확대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신청 현황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570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어르신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임산부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산부인과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가정의학과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협업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시기 등 사전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접종시기에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맞춰 홍보 강화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포스터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배너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홈페이지 등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예방접종실 인프라 강화</a:t>
              </a:r>
            </a:p>
          </p:txBody>
        </p:sp>
      </p:grpSp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18A2A309-038E-78DD-7B3E-653E64140C02}"/>
              </a:ext>
            </a:extLst>
          </p:cNvPr>
          <p:cNvSpPr/>
          <p:nvPr/>
        </p:nvSpPr>
        <p:spPr>
          <a:xfrm>
            <a:off x="2986956" y="4571925"/>
            <a:ext cx="1800200" cy="33112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예방접종 추진실적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2986956" y="5003973"/>
          <a:ext cx="7098452" cy="797934"/>
        </p:xfrm>
        <a:graphic>
          <a:graphicData uri="http://schemas.openxmlformats.org/drawingml/2006/table">
            <a:tbl>
              <a:tblPr/>
              <a:tblGrid>
                <a:gridCol w="1774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4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4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4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7961">
                <a:tc>
                  <a:txBody>
                    <a:bodyPr/>
                    <a:lstStyle/>
                    <a:p>
                      <a:pPr marL="0" marR="0" lv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어린이</a:t>
                      </a:r>
                      <a:endParaRPr lang="ko-KR" altLang="en-US" sz="1200" b="0" kern="0" spc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어르신</a:t>
                      </a:r>
                      <a:endParaRPr lang="ko-KR" altLang="en-US" sz="1200" b="0" kern="0" spc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임산부</a:t>
                      </a:r>
                      <a:endParaRPr lang="ko-KR" altLang="en-US" sz="1200" b="0" kern="0" spc="0">
                        <a:solidFill>
                          <a:schemeClr val="tx1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코로나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973">
                <a:tc>
                  <a:txBody>
                    <a:bodyPr/>
                    <a:lstStyle/>
                    <a:p>
                      <a:pPr marL="0" marR="0" lv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388</a:t>
                      </a: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명</a:t>
                      </a:r>
                      <a:endParaRPr lang="en-US" sz="1200" b="0" kern="0" spc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214</a:t>
                      </a: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명</a:t>
                      </a:r>
                      <a:endParaRPr lang="en-US" sz="1200" b="0" kern="0" spc="0">
                        <a:solidFill>
                          <a:schemeClr val="tx1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1</a:t>
                      </a:r>
                      <a:r>
                        <a:rPr lang="ko-KR" altLang="en-US" sz="12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명</a:t>
                      </a:r>
                      <a:endParaRPr lang="en-US" altLang="ko-KR" sz="1200" b="0" kern="0" spc="0">
                        <a:solidFill>
                          <a:schemeClr val="tx1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66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명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/>
                        <a:ea typeface="나눔스퀘어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모서리가 둥근 직사각형 31"/>
          <p:cNvSpPr/>
          <p:nvPr/>
        </p:nvSpPr>
        <p:spPr>
          <a:xfrm>
            <a:off x="4975118" y="115617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365255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7"/>
    </mc:Choice>
    <mc:Fallback xmlns="">
      <p:transition spd="slow" advTm="1777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754740"/>
              </p:ext>
            </p:extLst>
          </p:nvPr>
        </p:nvGraphicFramePr>
        <p:xfrm>
          <a:off x="331980" y="1725512"/>
          <a:ext cx="9982479" cy="568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467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1222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-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1.75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3368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도출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70409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폐질환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15318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적극적 설명 및 협의로 평가지표 향상을 위해 노력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맞춤형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QI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전문 컨설팅 결과 발표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456221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평가의 권고하는 예방적 항생제 투여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종료율이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5.4%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로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kumimoji="1"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저조하여 해당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진료과의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지속적 협조 요청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graphicFrame>
        <p:nvGraphicFramePr>
          <p:cNvPr id="18" name="표 18">
            <a:extLst>
              <a:ext uri="{FF2B5EF4-FFF2-40B4-BE49-F238E27FC236}">
                <a16:creationId xmlns:a16="http://schemas.microsoft.com/office/drawing/2014/main" id="{FCD2B10A-2758-0E36-5027-6801539DE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98589"/>
              </p:ext>
            </p:extLst>
          </p:nvPr>
        </p:nvGraphicFramePr>
        <p:xfrm>
          <a:off x="2910103" y="2447970"/>
          <a:ext cx="323549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007">
                  <a:extLst>
                    <a:ext uri="{9D8B030D-6E8A-4147-A177-3AD203B41FA5}">
                      <a16:colId xmlns:a16="http://schemas.microsoft.com/office/drawing/2014/main" val="3057845808"/>
                    </a:ext>
                  </a:extLst>
                </a:gridCol>
                <a:gridCol w="1056488">
                  <a:extLst>
                    <a:ext uri="{9D8B030D-6E8A-4147-A177-3AD203B41FA5}">
                      <a16:colId xmlns:a16="http://schemas.microsoft.com/office/drawing/2014/main" val="2908780279"/>
                    </a:ext>
                  </a:extLst>
                </a:gridCol>
              </a:tblGrid>
              <a:tr h="1529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만성폐쇄성 폐질환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589862"/>
                  </a:ext>
                </a:extLst>
              </a:tr>
              <a:tr h="1529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폐렴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en-US" altLang="ko-KR" sz="1600" b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168607"/>
                  </a:ext>
                </a:extLst>
              </a:tr>
              <a:tr h="1529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en-US" altLang="ko-KR" sz="1600" b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162610"/>
                  </a:ext>
                </a:extLst>
              </a:tr>
              <a:tr h="1529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수술의 예방적 항생제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FF9429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</a:t>
                      </a:r>
                      <a:r>
                        <a:rPr lang="ko-KR" altLang="en-US" sz="1600" b="0" dirty="0" smtClean="0">
                          <a:solidFill>
                            <a:srgbClr val="FF9429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en-US" altLang="ko-KR" sz="1600" b="0" dirty="0">
                        <a:solidFill>
                          <a:srgbClr val="FF9429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054164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31"/>
          <p:cNvSpPr/>
          <p:nvPr/>
        </p:nvSpPr>
        <p:spPr>
          <a:xfrm>
            <a:off x="3977754" y="115617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254832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2"/>
    </mc:Choice>
    <mc:Fallback xmlns="">
      <p:transition spd="slow" advTm="3592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43311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영양관리 </a:t>
                      </a:r>
                      <a:r>
                        <a:rPr kumimoji="1" lang="en-US" altLang="ko-KR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1,000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,290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(129.0%)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설명환자 누락사유 현황파악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감소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내 공공병원 역할강화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/>
          <p:cNvSpPr/>
          <p:nvPr/>
        </p:nvSpPr>
        <p:spPr>
          <a:xfrm>
            <a:off x="5849962" y="115617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3"/>
    </mc:Choice>
    <mc:Fallback xmlns="">
      <p:transition spd="slow" advTm="1903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757828"/>
              </p:ext>
            </p:extLst>
          </p:nvPr>
        </p:nvGraphicFramePr>
        <p:xfrm>
          <a:off x="331980" y="1725513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527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460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5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470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(102.2%)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527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9546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보고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138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11,112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10,199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▷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I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80302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외래진료과와 유기적 관계 형성을 통한 진료의뢰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관리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1" name="모서리가 둥근 직사각형 31"/>
          <p:cNvSpPr/>
          <p:nvPr/>
        </p:nvSpPr>
        <p:spPr>
          <a:xfrm>
            <a:off x="5345905" y="1146302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422614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3"/>
    </mc:Choice>
    <mc:Fallback xmlns="">
      <p:transition spd="slow" advTm="3423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적극적 홍보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972057"/>
              </p:ext>
            </p:extLst>
          </p:nvPr>
        </p:nvGraphicFramePr>
        <p:xfrm>
          <a:off x="331980" y="1789954"/>
          <a:ext cx="9982479" cy="5594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(164%)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 확대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마케팅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4138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선진 장례문화 도입을 위한 벤치마킹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- 12.11.(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아이리스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음식주문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전산화 등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프로그램 도입을 위한 시연회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장사프로그램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삼가 → 아이리스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도입 계획 보고 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201622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  <a:endParaRPr lang="ko-KR" altLang="en-US" sz="1800" b="0" dirty="0">
                        <a:solidFill>
                          <a:srgbClr val="7030A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장사프로그램 협약체결 및 시행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 ’24.1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중 장사프로그램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협약 및 설치 후 직원교육 예정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’24.1.9.(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장례식당 위생등급평가 시행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algn="l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 </a:t>
                      </a:r>
                      <a:r>
                        <a:rPr kumimoji="1" lang="ko-KR" altLang="en-US" sz="14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위생등급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</a:t>
                      </a:r>
                      <a:r>
                        <a:rPr kumimoji="1" lang="ko-KR" altLang="en-US" sz="14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매우우수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＇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기관으로 유효기간 만료에 따른 연장 신청</a:t>
                      </a:r>
                      <a:endParaRPr kumimoji="1" lang="en-US" altLang="ko-KR" sz="14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algn="l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평가항목 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분야 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기본분야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일반분야 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공동분야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고객만족도 결과 개선 노력</a:t>
                      </a:r>
                      <a:endParaRPr kumimoji="1"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4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음식메뉴와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4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표준레시피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개발을 통한 다양한 음식 제공으로 고객만족 향상 노력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/>
          <p:cNvSpPr/>
          <p:nvPr/>
        </p:nvSpPr>
        <p:spPr>
          <a:xfrm>
            <a:off x="397775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224407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4"/>
    </mc:Choice>
    <mc:Fallback xmlns="">
      <p:transition spd="slow" advTm="2384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활성화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857516"/>
              </p:ext>
            </p:extLst>
          </p:nvPr>
        </p:nvGraphicFramePr>
        <p:xfrm>
          <a:off x="331980" y="1725511"/>
          <a:ext cx="9982479" cy="5584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수익증대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2,305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(110.0%)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노인 검진 및 급식종사자 폐암검진 유치로 성과향상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사업장 검진협약을 통한 성과향상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상반기 종합검진 및 사업장검진 수검자 추가 검사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(Vitamin D)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시행으로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수검률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누적데이터를 반영한 맞춤형 검진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가이딩으로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만족도 향상 및 효율성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외국인 계절 근로자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마약검사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사업장 예방접종 사업 활성화를 위한 수익창출 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문진시스템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자동화 수행을 위한 시설 및 장비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친화 검진을 통한 공공의료기관으로서 역할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/>
          <p:cNvSpPr/>
          <p:nvPr/>
        </p:nvSpPr>
        <p:spPr>
          <a:xfrm>
            <a:off x="4625826" y="115617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120595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9"/>
    </mc:Choice>
    <mc:Fallback xmlns="">
      <p:transition spd="slow" advTm="1929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54591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(B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) : 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년도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중증상병 해당환자 구성비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목표값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3.0%,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응급의료센터급 기준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5.6%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최종 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제공율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상승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21.1%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→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25.2%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최종 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제공률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상승을 위해 배후 진료 강화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응급의학과 과장 공석 모집 추진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 친절 교육 강화</a:t>
                      </a:r>
                      <a:r>
                        <a:rPr kumimoji="1" lang="en-US" altLang="ko-KR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ko-KR" altLang="en-US" sz="1800" kern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불편감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최소화</a:t>
                      </a:r>
                      <a:r>
                        <a:rPr kumimoji="1" lang="en-US" altLang="ko-KR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1" name="모서리가 둥근 직사각형 31"/>
          <p:cNvSpPr/>
          <p:nvPr/>
        </p:nvSpPr>
        <p:spPr>
          <a:xfrm>
            <a:off x="4985866" y="1142424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4"/>
    </mc:Choice>
    <mc:Fallback xmlns="">
      <p:transition spd="slow" advTm="1504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감염예방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교육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7590A5D7-6B79-BED7-F06B-B13CF35B671C}"/>
              </a:ext>
            </a:extLst>
          </p:cNvPr>
          <p:cNvSpPr/>
          <p:nvPr/>
        </p:nvSpPr>
        <p:spPr>
          <a:xfrm>
            <a:off x="520189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481780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교육인원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1,000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2,687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(268.7%)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 교육 인원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접점부서 직원 손 위생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증진활동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953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관내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어린이집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 강화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670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 시점 및 올바른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수행에 대해 부서 방문을 통한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직접관찰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 모니터 현장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직접관찰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 주간 운영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매월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셋째주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금요일 오후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 모니터링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66367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의료 질 및 환자 안전 향상</a:t>
              </a:r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614155"/>
              </p:ext>
            </p:extLst>
          </p:nvPr>
        </p:nvGraphicFramePr>
        <p:xfrm>
          <a:off x="305346" y="1547589"/>
          <a:ext cx="9982479" cy="5879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</a:t>
                      </a:r>
                      <a:r>
                        <a:rPr kumimoji="1" lang="en-US" altLang="ko-KR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</a:t>
                      </a:r>
                      <a:r>
                        <a:rPr kumimoji="1" lang="en-US" altLang="ko-KR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건수 </a:t>
                      </a:r>
                      <a:r>
                        <a:rPr kumimoji="1" lang="en-US" altLang="ko-KR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kumimoji="1" lang="ko-KR" altLang="en-US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</a:t>
                      </a:r>
                      <a:r>
                        <a:rPr kumimoji="1" lang="ko-KR" altLang="en-US" sz="180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kumimoji="1" lang="en-US" altLang="ko-KR" sz="180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 표준진료지침 신규개발 참여</a:t>
                      </a:r>
                      <a:endParaRPr kumimoji="1" lang="en-US" altLang="ko-KR" sz="1400" b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 표준진료지침 적용 확대 질환 참여 개발</a:t>
                      </a:r>
                      <a:endParaRPr kumimoji="1" lang="en-US" altLang="ko-KR" sz="1400" b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자체개발</a:t>
                      </a:r>
                      <a:endParaRPr kumimoji="1" lang="en-US" altLang="ko-KR" sz="1400" b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주기적 갱신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135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표준화된 진료 절차를 통한 양질의 의료 제공과 적정진료 유지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081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연계 표준진료지침 개발</a:t>
                      </a:r>
                      <a:r>
                        <a:rPr lang="en-US" altLang="ko-KR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</a:t>
                      </a:r>
                      <a:endParaRPr lang="en-US" altLang="ko-KR" sz="1800" b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신규질환계획서 제출 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400" b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자체개발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비뇨기관 쇄석술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결과보고 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400" b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공공의료 표준진료지침 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적용 확대질환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정형외과 슬관절치환술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</a:t>
                      </a:r>
                      <a:endParaRPr lang="en-US" altLang="ko-KR" sz="1400" b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결과보고 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400" b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주기적 갱신을 위한 신경과 대상포진 갱신개발 결과보고 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표준진료지침 개발 교육자료 제작 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모니터링 요원 선정과 모니터링 요원을 통한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적용률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/>
          <p:cNvSpPr/>
          <p:nvPr/>
        </p:nvSpPr>
        <p:spPr>
          <a:xfrm>
            <a:off x="5129882" y="1156493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72655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"/>
    </mc:Choice>
    <mc:Fallback xmlns="">
      <p:transition spd="slow" advTm="904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411625"/>
              </p:ext>
            </p:extLst>
          </p:nvPr>
        </p:nvGraphicFramePr>
        <p:xfrm>
          <a:off x="331979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공공보건의료서비스 사업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17,151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29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,885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(174.2%)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의료안전망 구축 등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174400"/>
              </p:ext>
            </p:extLst>
          </p:nvPr>
        </p:nvGraphicFramePr>
        <p:xfrm>
          <a:off x="2969642" y="4101808"/>
          <a:ext cx="7151711" cy="1910279"/>
        </p:xfrm>
        <a:graphic>
          <a:graphicData uri="http://schemas.openxmlformats.org/drawingml/2006/table">
            <a:tbl>
              <a:tblPr/>
              <a:tblGrid>
                <a:gridCol w="2808874">
                  <a:extLst>
                    <a:ext uri="{9D8B030D-6E8A-4147-A177-3AD203B41FA5}">
                      <a16:colId xmlns:a16="http://schemas.microsoft.com/office/drawing/2014/main" val="3717080001"/>
                    </a:ext>
                  </a:extLst>
                </a:gridCol>
                <a:gridCol w="668780">
                  <a:extLst>
                    <a:ext uri="{9D8B030D-6E8A-4147-A177-3AD203B41FA5}">
                      <a16:colId xmlns:a16="http://schemas.microsoft.com/office/drawing/2014/main" val="1553004491"/>
                    </a:ext>
                  </a:extLst>
                </a:gridCol>
                <a:gridCol w="2931611">
                  <a:extLst>
                    <a:ext uri="{9D8B030D-6E8A-4147-A177-3AD203B41FA5}">
                      <a16:colId xmlns:a16="http://schemas.microsoft.com/office/drawing/2014/main" val="2291797079"/>
                    </a:ext>
                  </a:extLst>
                </a:gridCol>
                <a:gridCol w="742446">
                  <a:extLst>
                    <a:ext uri="{9D8B030D-6E8A-4147-A177-3AD203B41FA5}">
                      <a16:colId xmlns:a16="http://schemas.microsoft.com/office/drawing/2014/main" val="3509370478"/>
                    </a:ext>
                  </a:extLst>
                </a:gridCol>
              </a:tblGrid>
              <a:tr h="297409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25199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구축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4,538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치매노인 맞춤형 건강관리 서비스 지원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2,150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14672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취약계층 아동 건강관리 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113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노화 연구 지원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165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52941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호흡기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질환자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맞춤형 재활서비스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114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사회활동 공헌 강화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315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26906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운영 지원 활성화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19,063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호스피스 완화의료병동 운영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210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43242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재가장애인 복지프로그램</a:t>
                      </a:r>
                      <a:r>
                        <a:rPr lang="ko-KR" altLang="en-US" sz="1200" b="0" kern="0" spc="0" baseline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제공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211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연명의료결정제도 활성화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6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764191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523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정신건강 네트워크 구축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666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84929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  <a:cs typeface="Pretendard"/>
                        </a:rPr>
                        <a:t>1,811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합계</a:t>
                      </a:r>
                    </a:p>
                  </a:txBody>
                  <a:tcPr marL="20938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  <a:cs typeface="Pretendard"/>
                        </a:rPr>
                        <a:t>29,885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8891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sp>
        <p:nvSpPr>
          <p:cNvPr id="6" name="TextBox 5"/>
          <p:cNvSpPr txBox="1"/>
          <p:nvPr/>
        </p:nvSpPr>
        <p:spPr>
          <a:xfrm>
            <a:off x="9326336" y="3793240"/>
            <a:ext cx="808724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필수공공보건의료 제공 체계 확충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2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613799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425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"/>
    </mc:Choice>
    <mc:Fallback xmlns="">
      <p:transition spd="slow" advTm="623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391068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지역책임의료기관 사업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2,345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5,385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(229.6%)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지역책임의료기관 역할 강화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526379"/>
              </p:ext>
            </p:extLst>
          </p:nvPr>
        </p:nvGraphicFramePr>
        <p:xfrm>
          <a:off x="2969642" y="4101807"/>
          <a:ext cx="7151711" cy="1910278"/>
        </p:xfrm>
        <a:graphic>
          <a:graphicData uri="http://schemas.openxmlformats.org/drawingml/2006/table">
            <a:tbl>
              <a:tblPr/>
              <a:tblGrid>
                <a:gridCol w="2809512">
                  <a:extLst>
                    <a:ext uri="{9D8B030D-6E8A-4147-A177-3AD203B41FA5}">
                      <a16:colId xmlns:a16="http://schemas.microsoft.com/office/drawing/2014/main" val="3717080001"/>
                    </a:ext>
                  </a:extLst>
                </a:gridCol>
                <a:gridCol w="767157">
                  <a:extLst>
                    <a:ext uri="{9D8B030D-6E8A-4147-A177-3AD203B41FA5}">
                      <a16:colId xmlns:a16="http://schemas.microsoft.com/office/drawing/2014/main" val="1553004491"/>
                    </a:ext>
                  </a:extLst>
                </a:gridCol>
                <a:gridCol w="2809200">
                  <a:extLst>
                    <a:ext uri="{9D8B030D-6E8A-4147-A177-3AD203B41FA5}">
                      <a16:colId xmlns:a16="http://schemas.microsoft.com/office/drawing/2014/main" val="2291797079"/>
                    </a:ext>
                  </a:extLst>
                </a:gridCol>
                <a:gridCol w="765842">
                  <a:extLst>
                    <a:ext uri="{9D8B030D-6E8A-4147-A177-3AD203B41FA5}">
                      <a16:colId xmlns:a16="http://schemas.microsoft.com/office/drawing/2014/main" val="3509370478"/>
                    </a:ext>
                  </a:extLst>
                </a:gridCol>
              </a:tblGrid>
              <a:tr h="448478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251997"/>
                  </a:ext>
                </a:extLst>
              </a:tr>
              <a:tr h="365450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필수보건의료 네트워크 구축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193</a:t>
                      </a: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감염관리 및 환자안전 관리 강화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1,084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14672"/>
                  </a:ext>
                </a:extLst>
              </a:tr>
              <a:tr h="365450">
                <a:tc>
                  <a:txBody>
                    <a:bodyPr/>
                    <a:lstStyle/>
                    <a:p>
                      <a:pPr marL="0" marR="25400" lvl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퇴원환자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지역사회 연계 활성화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391</a:t>
                      </a: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남원권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맞춤형 재활 운동 구축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290</a:t>
                      </a: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52941"/>
                  </a:ext>
                </a:extLst>
              </a:tr>
              <a:tr h="365450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중증응급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이송〮전원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프로세스 구축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103</a:t>
                      </a: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만성질환 예방 및 관리서비스 강화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lvl="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3,324</a:t>
                      </a: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269067"/>
                  </a:ext>
                </a:extLst>
              </a:tr>
              <a:tr h="365450">
                <a:tc gridSpan="4">
                  <a:txBody>
                    <a:bodyPr/>
                    <a:lstStyle/>
                    <a:p>
                      <a:pPr marL="0" marR="2540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                         합계</a:t>
                      </a:r>
                      <a:r>
                        <a:rPr kumimoji="0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                                                   </a:t>
                      </a:r>
                      <a:r>
                        <a:rPr kumimoji="0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I </a:t>
                      </a:r>
                      <a:r>
                        <a:rPr kumimoji="0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                                                                      5,385</a:t>
                      </a:r>
                      <a:r>
                        <a:rPr kumimoji="0" lang="en-US" altLang="ko-KR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   </a:t>
                      </a:r>
                      <a:endParaRPr kumimoji="0" lang="en-US" altLang="ko-KR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20938" marR="20938" marT="0" marB="1800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254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3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 (본문)"/>
                        <a:ea typeface="+mn-ea"/>
                        <a:cs typeface="+mn-cs"/>
                      </a:endParaRPr>
                    </a:p>
                  </a:txBody>
                  <a:tcPr marL="20938" marR="20938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405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889100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3C8C5452-C40E-233B-9634-DFD502B3AB2C}"/>
              </a:ext>
            </a:extLst>
          </p:cNvPr>
          <p:cNvSpPr txBox="1"/>
          <p:nvPr/>
        </p:nvSpPr>
        <p:spPr>
          <a:xfrm>
            <a:off x="9326336" y="3793240"/>
            <a:ext cx="808724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필수공공보건의료 제도 기반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1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607358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609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"/>
    </mc:Choice>
    <mc:Fallback xmlns="">
      <p:transition spd="slow" advTm="692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안심병원 운영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892261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(100.0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 보호자 없는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이용현황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2,697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이용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확대 운영 검토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1" name="모서리가 둥근 직사각형 31"/>
          <p:cNvSpPr/>
          <p:nvPr/>
        </p:nvSpPr>
        <p:spPr>
          <a:xfrm>
            <a:off x="6065986" y="114982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ko-KR" altLang="en-US" sz="1637" dirty="0">
                <a:solidFill>
                  <a:schemeClr val="bg1"/>
                </a:solidFill>
                <a:latin typeface="Pretendard ExtraBold"/>
                <a:ea typeface="Pretendard ExtraBold"/>
                <a:cs typeface="Pretendard ExtraBold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380905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7"/>
    </mc:Choice>
    <mc:Fallback xmlns="">
      <p:transition spd="slow" advTm="1737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780233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신 비전 설명 및 선포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26268"/>
              </p:ext>
            </p:extLst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847260"/>
              </p:ext>
            </p:extLst>
          </p:nvPr>
        </p:nvGraphicFramePr>
        <p:xfrm>
          <a:off x="3663742" y="4746688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8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715879"/>
              </p:ext>
            </p:extLst>
          </p:nvPr>
        </p:nvGraphicFramePr>
        <p:xfrm>
          <a:off x="2226242" y="4746689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67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9"/>
    </mc:Choice>
    <mc:Fallback xmlns="">
      <p:transition spd="slow" advTm="1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 비전 설명 및 선포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703531"/>
              </p:ext>
            </p:extLst>
          </p:nvPr>
        </p:nvGraphicFramePr>
        <p:xfrm>
          <a:off x="330822" y="1763611"/>
          <a:ext cx="9982477" cy="5475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684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567793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173198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rgbClr val="7030A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신 비전 </a:t>
                      </a:r>
                      <a:endParaRPr lang="ko-KR" altLang="en-US" sz="2000" b="0" dirty="0">
                        <a:solidFill>
                          <a:srgbClr val="7030A0"/>
                        </a:solidFill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“</a:t>
                      </a:r>
                      <a:r>
                        <a:rPr kumimoji="1" lang="ko-KR" altLang="en-US" sz="2800" b="0" dirty="0" err="1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2800" b="0" dirty="0" err="1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en-US" altLang="ko-KR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”</a:t>
                      </a:r>
                      <a:endParaRPr kumimoji="1" lang="en-US" altLang="ko-KR" sz="2800" b="0" dirty="0" smtClean="0">
                        <a:gradFill flip="none" rotWithShape="1">
                          <a:gsLst>
                            <a:gs pos="61000">
                              <a:srgbClr val="7030A0"/>
                            </a:gs>
                            <a:gs pos="62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</a:gsLst>
                          <a:lin ang="16200000" scaled="1"/>
                          <a:tileRect/>
                        </a:gradFill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 </a:t>
                      </a:r>
                      <a:r>
                        <a:rPr kumimoji="1" lang="ko-KR" altLang="en-US" sz="2000" b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지역주민의 </a:t>
                      </a:r>
                      <a:r>
                        <a:rPr kumimoji="1" lang="ko-KR" altLang="en-US" sz="2000" b="0" dirty="0" err="1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골든타임은</a:t>
                      </a:r>
                      <a:r>
                        <a:rPr kumimoji="1" lang="ko-KR" altLang="en-US" sz="2000" b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2000" b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우리가 </a:t>
                      </a:r>
                      <a:r>
                        <a:rPr kumimoji="1" lang="ko-KR" altLang="en-US" sz="2000" b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지킨다 </a:t>
                      </a:r>
                      <a:r>
                        <a:rPr kumimoji="1" lang="en-US" altLang="ko-KR" sz="2000" b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 </a:t>
                      </a:r>
                      <a:endParaRPr lang="ko-KR" altLang="en-US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17319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“</a:t>
                      </a:r>
                      <a:r>
                        <a:rPr kumimoji="1" lang="ko-KR" altLang="en-US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따뜻한 공공의료</a:t>
                      </a:r>
                      <a:r>
                        <a:rPr kumimoji="1" lang="en-US" altLang="ko-KR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”</a:t>
                      </a:r>
                      <a:endParaRPr kumimoji="1" lang="en-US" altLang="ko-KR" sz="2800" b="0" dirty="0" smtClean="0">
                        <a:gradFill flip="none" rotWithShape="1">
                          <a:gsLst>
                            <a:gs pos="61000">
                              <a:srgbClr val="7030A0"/>
                            </a:gs>
                            <a:gs pos="62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</a:gsLst>
                          <a:lin ang="16200000" scaled="1"/>
                          <a:tileRect/>
                        </a:gradFill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 </a:t>
                      </a:r>
                      <a:r>
                        <a:rPr kumimoji="1" lang="ko-KR" altLang="en-US" sz="2000" b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사각지대 없이 취약계층을 더 알뜰이 배려하는</a:t>
                      </a:r>
                      <a:r>
                        <a:rPr kumimoji="1" lang="ko-KR" altLang="en-US" sz="2000" b="0" baseline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따뜻하는 공공의료 서비스 제공 </a:t>
                      </a:r>
                      <a:r>
                        <a:rPr kumimoji="1" lang="en-US" altLang="ko-KR" sz="2000" b="0" baseline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endParaRPr lang="ko-KR" altLang="en-US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9859654"/>
                  </a:ext>
                </a:extLst>
              </a:tr>
              <a:tr h="201200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“</a:t>
                      </a:r>
                      <a:r>
                        <a:rPr kumimoji="1" lang="ko-KR" altLang="en-US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함께하는 의료원</a:t>
                      </a:r>
                      <a:r>
                        <a:rPr kumimoji="1" lang="en-US" altLang="ko-KR" sz="2800" b="0" dirty="0" smtClean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Broadway" panose="04040905080B02020502" pitchFamily="82" charset="0"/>
                          <a:ea typeface="Rix열정도_Pro" panose="00000500000000000000" pitchFamily="50" charset="-127"/>
                          <a:cs typeface="Pretendard ExtraBold" panose="02000903000000020004" pitchFamily="2" charset="-127"/>
                        </a:rPr>
                        <a:t>”</a:t>
                      </a:r>
                      <a:endParaRPr kumimoji="1" lang="en-US" altLang="ko-KR" sz="2800" b="0" dirty="0" smtClean="0">
                        <a:gradFill flip="none" rotWithShape="1">
                          <a:gsLst>
                            <a:gs pos="61000">
                              <a:srgbClr val="7030A0"/>
                            </a:gs>
                            <a:gs pos="62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</a:gsLst>
                          <a:lin ang="16200000" scaled="1"/>
                          <a:tileRect/>
                        </a:gradFill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 </a:t>
                      </a:r>
                      <a:r>
                        <a:rPr kumimoji="1" lang="ko-KR" altLang="en-US" sz="2000" b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직원과 환자 모두가 만족하고 함께하는 병원 </a:t>
                      </a:r>
                      <a:r>
                        <a:rPr kumimoji="1" lang="en-US" altLang="ko-KR" sz="2000" b="0" dirty="0" smtClean="0">
                          <a:solidFill>
                            <a:srgbClr val="002060"/>
                          </a:solidFill>
                          <a:latin typeface="Broadway" panose="04040905080B02020502" pitchFamily="82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 </a:t>
                      </a:r>
                      <a:endParaRPr lang="ko-KR" altLang="en-US" sz="2000" dirty="0" smtClean="0"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ko-KR" sz="2000" b="0" dirty="0">
                        <a:solidFill>
                          <a:schemeClr val="tx1"/>
                        </a:solidFill>
                        <a:latin typeface="Broadway" panose="04040905080B02020502" pitchFamily="82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4409801" y="240986"/>
            <a:ext cx="5976665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33338" y="265163"/>
            <a:ext cx="7149412" cy="596189"/>
            <a:chOff x="2886352" y="946343"/>
            <a:chExt cx="6114420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신 비전 설명 및 선포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4609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368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"/>
    </mc:Choice>
    <mc:Fallback xmlns="">
      <p:transition spd="slow" advTm="68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230113"/>
              </p:ext>
            </p:extLst>
          </p:nvPr>
        </p:nvGraphicFramePr>
        <p:xfrm>
          <a:off x="330822" y="1763611"/>
          <a:ext cx="9982477" cy="5475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15012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34639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향후일정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endParaRPr lang="ko-KR" altLang="en-US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20120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 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회의자료 제출기한 준수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경영전략 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2024·02·15(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목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까지 제출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</a:tbl>
          </a:graphicData>
        </a:graphic>
      </p:graphicFrame>
      <p:graphicFrame>
        <p:nvGraphicFramePr>
          <p:cNvPr id="18" name="표 19">
            <a:extLst>
              <a:ext uri="{FF2B5EF4-FFF2-40B4-BE49-F238E27FC236}">
                <a16:creationId xmlns:a16="http://schemas.microsoft.com/office/drawing/2014/main" id="{13127F94-32F1-B0C3-E02D-0755EC366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161001"/>
              </p:ext>
            </p:extLst>
          </p:nvPr>
        </p:nvGraphicFramePr>
        <p:xfrm>
          <a:off x="2609602" y="1763611"/>
          <a:ext cx="7344816" cy="3456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699">
                  <a:extLst>
                    <a:ext uri="{9D8B030D-6E8A-4147-A177-3AD203B41FA5}">
                      <a16:colId xmlns:a16="http://schemas.microsoft.com/office/drawing/2014/main" val="956744368"/>
                    </a:ext>
                  </a:extLst>
                </a:gridCol>
                <a:gridCol w="5963117">
                  <a:extLst>
                    <a:ext uri="{9D8B030D-6E8A-4147-A177-3AD203B41FA5}">
                      <a16:colId xmlns:a16="http://schemas.microsoft.com/office/drawing/2014/main" val="324370156"/>
                    </a:ext>
                  </a:extLst>
                </a:gridCol>
              </a:tblGrid>
              <a:tr h="864097">
                <a:tc gridSpan="2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400" b="0" dirty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I</a:t>
                      </a:r>
                      <a:r>
                        <a:rPr kumimoji="1" lang="en-US" altLang="ko-KR" sz="24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r>
                        <a:rPr kumimoji="1" lang="en-US" altLang="ko-KR" sz="2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월 </a:t>
                      </a:r>
                      <a:r>
                        <a:rPr kumimoji="1" lang="ko-KR" altLang="en-US" sz="2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경영전략회의    </a:t>
                      </a:r>
                      <a:r>
                        <a:rPr kumimoji="1" lang="en-US" altLang="ko-KR" sz="2400" b="0" dirty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I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375396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일정</a:t>
                      </a:r>
                      <a:r>
                        <a:rPr lang="en-US" alt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2024·02·20(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대회의실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078061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 부서장 및 계장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183751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1" lang="ko-KR" altLang="en-US" sz="16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○ </a:t>
                      </a:r>
                      <a:r>
                        <a:rPr lang="en-US" altLang="ko-KR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2024·1</a:t>
                      </a:r>
                      <a:r>
                        <a:rPr lang="ko-KR" altLang="en-US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월 </a:t>
                      </a:r>
                      <a:r>
                        <a:rPr lang="ko-KR" altLang="en-US" sz="160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주요업무 추진실적 보고 및 </a:t>
                      </a:r>
                      <a:r>
                        <a:rPr lang="ko-KR" altLang="en-US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현안사항</a:t>
                      </a:r>
                      <a:endParaRPr lang="en-US" altLang="ko-KR" sz="160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243434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7149412" cy="596189"/>
            <a:chOff x="2886352" y="946343"/>
            <a:chExt cx="6114420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4609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4-2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5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"/>
    </mc:Choice>
    <mc:Fallback xmlns="">
      <p:transition spd="slow" advTm="68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3337193" cy="584775"/>
            <a:chOff x="465556" y="395461"/>
            <a:chExt cx="3337193" cy="58477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3280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불필요한 검사나 수술은 하지 않는 병원</a:t>
              </a:r>
              <a:endParaRPr lang="en-US" altLang="ko-KR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친절하고 설명 잘해주는 병원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1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193778" y="2023341"/>
            <a:ext cx="6339577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다가올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월에는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더욱 발전된 남원의료원이</a:t>
            </a:r>
            <a:endParaRPr lang="en-US" altLang="ko-KR" sz="2400" dirty="0">
              <a:solidFill>
                <a:schemeClr val="bg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될 수 있도록 목표 달성에 정진해 주시기 바랍니다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2024.01.17.(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346" y="6660157"/>
            <a:ext cx="4246575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"/>
    </mc:Choice>
    <mc:Fallback xmlns="">
      <p:transition spd="slow" advTm="104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23967</TotalTime>
  <Words>5010</Words>
  <Application>Microsoft Office PowerPoint</Application>
  <PresentationFormat>사용자 지정</PresentationFormat>
  <Paragraphs>1778</Paragraphs>
  <Slides>45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22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68" baseType="lpstr">
      <vt:lpstr>G마켓 산스 TTF Bold</vt:lpstr>
      <vt:lpstr>Pretendard Black</vt:lpstr>
      <vt:lpstr>Pretendard</vt:lpstr>
      <vt:lpstr>강원교육튼튼</vt:lpstr>
      <vt:lpstr>Rix열정도_Pro</vt:lpstr>
      <vt:lpstr>Pretendard SemiBold</vt:lpstr>
      <vt:lpstr>Arial</vt:lpstr>
      <vt:lpstr>Broadway</vt:lpstr>
      <vt:lpstr>KoPubWorld돋움체 Bold</vt:lpstr>
      <vt:lpstr>Pretendard ExtraLight</vt:lpstr>
      <vt:lpstr>Pretendard ExtraBold</vt:lpstr>
      <vt:lpstr>나눔스퀘어</vt:lpstr>
      <vt:lpstr>Pretendard Light</vt:lpstr>
      <vt:lpstr>나눔스퀘어 Bold</vt:lpstr>
      <vt:lpstr>KOHI배움</vt:lpstr>
      <vt:lpstr>HY헤드라인M</vt:lpstr>
      <vt:lpstr>KoPub돋움체 Bold</vt:lpstr>
      <vt:lpstr>맑은 고딕</vt:lpstr>
      <vt:lpstr>Pretendard Medium</vt:lpstr>
      <vt:lpstr>KoPubWorld돋움체 Light</vt:lpstr>
      <vt:lpstr>G마켓 산스 TTF Light</vt:lpstr>
      <vt:lpstr>한컴돋움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2431</cp:revision>
  <cp:lastPrinted>2024-01-16T23:02:32Z</cp:lastPrinted>
  <dcterms:created xsi:type="dcterms:W3CDTF">2019-08-13T02:34:25Z</dcterms:created>
  <dcterms:modified xsi:type="dcterms:W3CDTF">2024-01-17T01:12:38Z</dcterms:modified>
</cp:coreProperties>
</file>