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embeddings/Microsoft_Excel_____14.xlsx" ContentType="application/haansoftxlsx"/>
  <Override PartName="/ppt/charts/chart6.xml" ContentType="application/vnd.openxmlformats-officedocument.drawingml.chart+xml"/>
  <Override PartName="/ppt/embeddings/Microsoft_Excel_____25.xlsx" ContentType="application/haansoftxlsx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71" r:id="rId2"/>
    <p:sldId id="514" r:id="rId3"/>
    <p:sldId id="539" r:id="rId4"/>
    <p:sldId id="551" r:id="rId5"/>
    <p:sldId id="411" r:id="rId6"/>
    <p:sldId id="552" r:id="rId7"/>
    <p:sldId id="370" r:id="rId8"/>
    <p:sldId id="515" r:id="rId9"/>
    <p:sldId id="533" r:id="rId10"/>
    <p:sldId id="534" r:id="rId11"/>
    <p:sldId id="516" r:id="rId12"/>
    <p:sldId id="508" r:id="rId13"/>
    <p:sldId id="517" r:id="rId14"/>
    <p:sldId id="553" r:id="rId15"/>
    <p:sldId id="548" r:id="rId16"/>
    <p:sldId id="549" r:id="rId17"/>
    <p:sldId id="550" r:id="rId18"/>
    <p:sldId id="458" r:id="rId19"/>
    <p:sldId id="569" r:id="rId20"/>
    <p:sldId id="573" r:id="rId21"/>
    <p:sldId id="571" r:id="rId22"/>
    <p:sldId id="572" r:id="rId23"/>
    <p:sldId id="524" r:id="rId24"/>
    <p:sldId id="555" r:id="rId25"/>
    <p:sldId id="556" r:id="rId26"/>
    <p:sldId id="557" r:id="rId27"/>
    <p:sldId id="480" r:id="rId28"/>
    <p:sldId id="544" r:id="rId29"/>
    <p:sldId id="545" r:id="rId30"/>
    <p:sldId id="535" r:id="rId31"/>
    <p:sldId id="546" r:id="rId32"/>
    <p:sldId id="494" r:id="rId33"/>
    <p:sldId id="570" r:id="rId34"/>
    <p:sldId id="562" r:id="rId35"/>
    <p:sldId id="563" r:id="rId36"/>
    <p:sldId id="564" r:id="rId37"/>
    <p:sldId id="565" r:id="rId38"/>
    <p:sldId id="566" r:id="rId39"/>
    <p:sldId id="567" r:id="rId40"/>
    <p:sldId id="521" r:id="rId41"/>
    <p:sldId id="554" r:id="rId42"/>
    <p:sldId id="568" r:id="rId43"/>
    <p:sldId id="536" r:id="rId44"/>
    <p:sldId id="498" r:id="rId45"/>
    <p:sldId id="561" r:id="rId46"/>
    <p:sldId id="558" r:id="rId47"/>
    <p:sldId id="559" r:id="rId48"/>
    <p:sldId id="560" r:id="rId49"/>
    <p:sldId id="574" r:id="rId50"/>
    <p:sldId id="575" r:id="rId51"/>
    <p:sldId id="541" r:id="rId52"/>
  </p:sldIdLst>
  <p:sldSz cx="10691813" cy="7559675"/>
  <p:notesSz cx="9926638" cy="6797675"/>
  <p:embeddedFontLst>
    <p:embeddedFont>
      <p:font typeface="나눔스퀘어" panose="020B0600000101010101" pitchFamily="50" charset="-127"/>
      <p:regular r:id="rId55"/>
    </p:embeddedFont>
    <p:embeddedFont>
      <p:font typeface="맑은 고딕" panose="020B0503020000020004" pitchFamily="50" charset="-127"/>
      <p:regular r:id="rId56"/>
      <p:bold r:id="rId57"/>
    </p:embeddedFont>
    <p:embeddedFont>
      <p:font typeface="HY헤드라인M" panose="02030600000101010101" pitchFamily="18" charset="-127"/>
      <p:regular r:id="rId58"/>
    </p:embeddedFont>
    <p:embeddedFont>
      <p:font typeface="강원교육튼튼" panose="02020603020101020101" pitchFamily="18" charset="-127"/>
      <p:regular r:id="rId59"/>
    </p:embeddedFont>
    <p:embeddedFont>
      <p:font typeface="나눔스퀘어 Bold" panose="020B0600000101010101" pitchFamily="50" charset="-127"/>
      <p:bold r:id="rId60"/>
    </p:embeddedFont>
    <p:embeddedFont>
      <p:font typeface="Pretendard Light" panose="02000403000000020004" pitchFamily="2" charset="-127"/>
      <p:regular r:id="rId61"/>
    </p:embeddedFont>
    <p:embeddedFont>
      <p:font typeface="한컴돋움" panose="02030600000101010101" pitchFamily="18" charset="2"/>
      <p:regular r:id="rId62"/>
    </p:embeddedFont>
    <p:embeddedFont>
      <p:font typeface="Pretendard SemiBold" panose="02000703000000020004" pitchFamily="2" charset="-127"/>
      <p:bold r:id="rId63"/>
    </p:embeddedFont>
    <p:embeddedFont>
      <p:font typeface="G마켓 산스 TTF Bold" panose="02000000000000000000" pitchFamily="2" charset="-127"/>
      <p:bold r:id="rId64"/>
    </p:embeddedFont>
    <p:embeddedFont>
      <p:font typeface="KoPubWorld돋움체 Bold" panose="00000800000000000000" pitchFamily="2" charset="-127"/>
      <p:bold r:id="rId65"/>
    </p:embeddedFont>
    <p:embeddedFont>
      <p:font typeface="Pretendard Black" panose="02000A03000000020004" pitchFamily="2" charset="-127"/>
      <p:bold r:id="rId66"/>
    </p:embeddedFont>
    <p:embeddedFont>
      <p:font typeface="PMingLiU-ExtB" panose="02020500000000000000" pitchFamily="18" charset="-120"/>
      <p:regular r:id="rId67"/>
    </p:embeddedFont>
    <p:embeddedFont>
      <p:font typeface="KoPub돋움체 Bold" panose="00000800000000000000" pitchFamily="2" charset="-127"/>
      <p:bold r:id="rId68"/>
    </p:embeddedFont>
    <p:embeddedFont>
      <p:font typeface="G마켓 산스 TTF Light" panose="02000000000000000000" pitchFamily="2" charset="-127"/>
      <p:regular r:id="rId69"/>
    </p:embeddedFont>
    <p:embeddedFont>
      <p:font typeface="KOHI배움" panose="00000500000000000000" pitchFamily="2" charset="-127"/>
      <p:regular r:id="rId70"/>
    </p:embeddedFont>
    <p:embeddedFont>
      <p:font typeface="Pretendard Medium" panose="02000603000000020004" pitchFamily="2" charset="-127"/>
      <p:regular r:id="rId71"/>
    </p:embeddedFont>
    <p:embeddedFont>
      <p:font typeface="Pretendard" panose="02000503000000020004" pitchFamily="2" charset="-127"/>
      <p:regular r:id="rId72"/>
      <p:bold r:id="rId73"/>
    </p:embeddedFont>
    <p:embeddedFont>
      <p:font typeface="KoPubWorld돋움체 Light" panose="00000300000000000000" pitchFamily="2" charset="-127"/>
      <p:regular r:id="rId74"/>
    </p:embeddedFont>
    <p:embeddedFont>
      <p:font typeface="Pretendard ExtraBold" panose="02000903000000020004" pitchFamily="2" charset="-127"/>
      <p:bold r:id="rId75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B050"/>
    <a:srgbClr val="00B0F0"/>
    <a:srgbClr val="36C1F3"/>
    <a:srgbClr val="F8FAFD"/>
    <a:srgbClr val="FF962D"/>
    <a:srgbClr val="F0F0F0"/>
    <a:srgbClr val="01C4D9"/>
    <a:srgbClr val="FDE8D7"/>
    <a:srgbClr val="FCD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95394" autoAdjust="0"/>
  </p:normalViewPr>
  <p:slideViewPr>
    <p:cSldViewPr>
      <p:cViewPr varScale="1">
        <p:scale>
          <a:sx n="100" d="100"/>
          <a:sy n="100" d="100"/>
        </p:scale>
        <p:origin x="1674" y="78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font" Target="fonts/font20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1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93267500873893E-2"/>
          <c:y val="1.945635166035881E-2"/>
          <c:w val="0.72719341012020189"/>
          <c:h val="0.782887537647970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solidFill>
              <a:srgbClr val="FF9429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Sheet1!$B$2:$B$7</c:f>
              <c:numCache>
                <c:formatCode>0_ </c:formatCode>
                <c:ptCount val="6"/>
                <c:pt idx="0" formatCode="General">
                  <c:v>36855</c:v>
                </c:pt>
                <c:pt idx="1">
                  <c:v>37042</c:v>
                </c:pt>
                <c:pt idx="2">
                  <c:v>37741</c:v>
                </c:pt>
                <c:pt idx="3">
                  <c:v>36495</c:v>
                </c:pt>
                <c:pt idx="4">
                  <c:v>46840</c:v>
                </c:pt>
                <c:pt idx="5">
                  <c:v>39777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B-4696-A2F3-EABAE92A0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Sheet1!$C$2:$C$7</c:f>
              <c:numCache>
                <c:formatCode>0_ </c:formatCode>
                <c:ptCount val="6"/>
                <c:pt idx="0" formatCode="General">
                  <c:v>9082</c:v>
                </c:pt>
                <c:pt idx="1">
                  <c:v>17260</c:v>
                </c:pt>
                <c:pt idx="2">
                  <c:v>7061</c:v>
                </c:pt>
                <c:pt idx="3">
                  <c:v>4484</c:v>
                </c:pt>
                <c:pt idx="4">
                  <c:v>4664</c:v>
                </c:pt>
                <c:pt idx="5">
                  <c:v>5425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AB-4696-A2F3-EABAE92A0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Sheet1!$D$2:$D$7</c:f>
              <c:numCache>
                <c:formatCode>0_ </c:formatCode>
                <c:ptCount val="6"/>
                <c:pt idx="0" formatCode="General">
                  <c:v>6519</c:v>
                </c:pt>
                <c:pt idx="1">
                  <c:v>5921</c:v>
                </c:pt>
                <c:pt idx="2">
                  <c:v>7093</c:v>
                </c:pt>
                <c:pt idx="3">
                  <c:v>17597</c:v>
                </c:pt>
                <c:pt idx="4">
                  <c:v>24893</c:v>
                </c:pt>
                <c:pt idx="5">
                  <c:v>12622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AB-4696-A2F3-EABAE92A00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48304896"/>
        <c:axId val="348306432"/>
      </c:barChart>
      <c:catAx>
        <c:axId val="34830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48306432"/>
        <c:crosses val="autoZero"/>
        <c:auto val="1"/>
        <c:lblAlgn val="ctr"/>
        <c:lblOffset val="100"/>
        <c:noMultiLvlLbl val="0"/>
      </c:catAx>
      <c:valAx>
        <c:axId val="3483064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4830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086936256749294"/>
          <c:y val="0.32467798816525373"/>
          <c:w val="0.22712757566473499"/>
          <c:h val="0.3723876766683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3.6083252872099077E-2"/>
          <c:w val="0.8225027687909523"/>
          <c:h val="0.74068298365720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41761</c:v>
                </c:pt>
                <c:pt idx="1">
                  <c:v>43032</c:v>
                </c:pt>
                <c:pt idx="2">
                  <c:v>52429</c:v>
                </c:pt>
                <c:pt idx="3">
                  <c:v>58839</c:v>
                </c:pt>
                <c:pt idx="4">
                  <c:v>46321</c:v>
                </c:pt>
                <c:pt idx="5">
                  <c:v>43986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30870</c:v>
                </c:pt>
                <c:pt idx="1">
                  <c:v>38158</c:v>
                </c:pt>
                <c:pt idx="2">
                  <c:v>34497</c:v>
                </c:pt>
                <c:pt idx="3">
                  <c:v>36494</c:v>
                </c:pt>
                <c:pt idx="4">
                  <c:v>37903</c:v>
                </c:pt>
                <c:pt idx="5">
                  <c:v>36760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10891</c:v>
                </c:pt>
                <c:pt idx="1">
                  <c:v>4874</c:v>
                </c:pt>
                <c:pt idx="2">
                  <c:v>17932</c:v>
                </c:pt>
                <c:pt idx="3">
                  <c:v>22345</c:v>
                </c:pt>
                <c:pt idx="4">
                  <c:v>8418</c:v>
                </c:pt>
                <c:pt idx="5">
                  <c:v>7226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350272"/>
        <c:axId val="321364352"/>
      </c:barChart>
      <c:catAx>
        <c:axId val="3213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364352"/>
        <c:crosses val="autoZero"/>
        <c:auto val="1"/>
        <c:lblAlgn val="ctr"/>
        <c:lblOffset val="100"/>
        <c:noMultiLvlLbl val="0"/>
      </c:catAx>
      <c:valAx>
        <c:axId val="3213643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13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80693962178979"/>
          <c:y val="0.30844456781863361"/>
          <c:w val="0.12647319898113951"/>
          <c:h val="0.28597978877706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0.16665440833376829"/>
          <c:w val="0.79944690142762764"/>
          <c:h val="0.79428500703074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 formatCode="General">
                  <c:v>2737</c:v>
                </c:pt>
                <c:pt idx="1">
                  <c:v>3027</c:v>
                </c:pt>
                <c:pt idx="2">
                  <c:v>1254</c:v>
                </c:pt>
                <c:pt idx="3">
                  <c:v>4346</c:v>
                </c:pt>
                <c:pt idx="4">
                  <c:v>1804</c:v>
                </c:pt>
                <c:pt idx="5">
                  <c:v>2297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9-4A84-B537-FAEAAC233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 formatCode="General">
                  <c:v>2988</c:v>
                </c:pt>
                <c:pt idx="1">
                  <c:v>3506</c:v>
                </c:pt>
                <c:pt idx="2">
                  <c:v>3052</c:v>
                </c:pt>
                <c:pt idx="3">
                  <c:v>3703</c:v>
                </c:pt>
                <c:pt idx="4">
                  <c:v>3962</c:v>
                </c:pt>
                <c:pt idx="5">
                  <c:v>3491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29-4A84-B537-FAEAAC2337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당기순손익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-251</c:v>
                </c:pt>
                <c:pt idx="1">
                  <c:v>-479</c:v>
                </c:pt>
                <c:pt idx="2">
                  <c:v>-1798</c:v>
                </c:pt>
                <c:pt idx="3">
                  <c:v>643</c:v>
                </c:pt>
                <c:pt idx="4">
                  <c:v>-2158</c:v>
                </c:pt>
                <c:pt idx="5">
                  <c:v>-1194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29-4A84-B537-FAEAAC233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662976"/>
        <c:axId val="321664512"/>
      </c:barChart>
      <c:catAx>
        <c:axId val="32166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664512"/>
        <c:crosses val="autoZero"/>
        <c:auto val="1"/>
        <c:lblAlgn val="ctr"/>
        <c:lblOffset val="450"/>
        <c:noMultiLvlLbl val="0"/>
      </c:catAx>
      <c:valAx>
        <c:axId val="3216645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166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642813057749861"/>
          <c:y val="0.17804763180408054"/>
          <c:w val="0.21357182803658761"/>
          <c:h val="0.459247673283155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19. 3월</c:v>
                </c:pt>
                <c:pt idx="1">
                  <c:v>20. 3월</c:v>
                </c:pt>
                <c:pt idx="2">
                  <c:v>21. 3월</c:v>
                </c:pt>
                <c:pt idx="3">
                  <c:v>22. 3월</c:v>
                </c:pt>
                <c:pt idx="4">
                  <c:v>23. 3월</c:v>
                </c:pt>
                <c:pt idx="5">
                  <c:v>24. 3월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17544</c:v>
                </c:pt>
                <c:pt idx="1">
                  <c:v>11598</c:v>
                </c:pt>
                <c:pt idx="2">
                  <c:v>2977</c:v>
                </c:pt>
                <c:pt idx="3">
                  <c:v>5304</c:v>
                </c:pt>
                <c:pt idx="4">
                  <c:v>6018</c:v>
                </c:pt>
                <c:pt idx="5">
                  <c:v>9327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3A-4D81-A80A-8513773D0A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19. 3월</c:v>
                </c:pt>
                <c:pt idx="1">
                  <c:v>20. 3월</c:v>
                </c:pt>
                <c:pt idx="2">
                  <c:v>21. 3월</c:v>
                </c:pt>
                <c:pt idx="3">
                  <c:v>22. 3월</c:v>
                </c:pt>
                <c:pt idx="4">
                  <c:v>23. 3월</c:v>
                </c:pt>
                <c:pt idx="5">
                  <c:v>24. 3월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42655</c:v>
                </c:pt>
                <c:pt idx="1">
                  <c:v>33452</c:v>
                </c:pt>
                <c:pt idx="2">
                  <c:v>27432</c:v>
                </c:pt>
                <c:pt idx="3">
                  <c:v>62411</c:v>
                </c:pt>
                <c:pt idx="4">
                  <c:v>34447</c:v>
                </c:pt>
                <c:pt idx="5">
                  <c:v>33929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3A-4D81-A80A-8513773D0A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검진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19. 3월</c:v>
                </c:pt>
                <c:pt idx="1">
                  <c:v>20. 3월</c:v>
                </c:pt>
                <c:pt idx="2">
                  <c:v>21. 3월</c:v>
                </c:pt>
                <c:pt idx="3">
                  <c:v>22. 3월</c:v>
                </c:pt>
                <c:pt idx="4">
                  <c:v>23. 3월</c:v>
                </c:pt>
                <c:pt idx="5">
                  <c:v>24. 3월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4582</c:v>
                </c:pt>
                <c:pt idx="1">
                  <c:v>1496</c:v>
                </c:pt>
                <c:pt idx="2">
                  <c:v>3264</c:v>
                </c:pt>
                <c:pt idx="3">
                  <c:v>2451</c:v>
                </c:pt>
                <c:pt idx="4">
                  <c:v>3473</c:v>
                </c:pt>
                <c:pt idx="5">
                  <c:v>3488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3A-4D81-A80A-8513773D0A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장례식장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19. 3월</c:v>
                </c:pt>
                <c:pt idx="1">
                  <c:v>20. 3월</c:v>
                </c:pt>
                <c:pt idx="2">
                  <c:v>21. 3월</c:v>
                </c:pt>
                <c:pt idx="3">
                  <c:v>22. 3월</c:v>
                </c:pt>
                <c:pt idx="4">
                  <c:v>23. 3월</c:v>
                </c:pt>
                <c:pt idx="5">
                  <c:v>24. 3월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77</c:v>
                </c:pt>
                <c:pt idx="1">
                  <c:v>75</c:v>
                </c:pt>
                <c:pt idx="2">
                  <c:v>81</c:v>
                </c:pt>
                <c:pt idx="3">
                  <c:v>117</c:v>
                </c:pt>
                <c:pt idx="4">
                  <c:v>111</c:v>
                </c:pt>
                <c:pt idx="5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9-4F5B-9BEE-D13DA28F6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2431232"/>
        <c:axId val="322306048"/>
      </c:barChart>
      <c:catAx>
        <c:axId val="3224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2306048"/>
        <c:crossesAt val="0"/>
        <c:auto val="0"/>
        <c:lblAlgn val="ctr"/>
        <c:lblOffset val="100"/>
        <c:tickMarkSkip val="1"/>
        <c:noMultiLvlLbl val="0"/>
      </c:catAx>
      <c:valAx>
        <c:axId val="3223060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2431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5387171625377685"/>
          <c:h val="0.46011118481128627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1A-4109-B82E-774C626BE675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1A-4109-B82E-774C626BE675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1A-4109-B82E-774C626BE675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1A-4109-B82E-774C626BE675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31A-4109-B82E-774C626BE675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31A-4109-B82E-774C626BE675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31A-4109-B82E-774C626BE675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31A-4109-B82E-774C626BE675}"/>
              </c:ext>
            </c:extLst>
          </c:dPt>
          <c:dLbls>
            <c:dLbl>
              <c:idx val="0"/>
              <c:layout>
                <c:manualLayout>
                  <c:x val="-8.8354108738875031E-2"/>
                  <c:y val="0.1954829369508503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78.0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31A-4109-B82E-774C626BE675}"/>
                </c:ext>
              </c:extLst>
            </c:dLbl>
            <c:dLbl>
              <c:idx val="1"/>
              <c:layout>
                <c:manualLayout>
                  <c:x val="-0.25303613939643171"/>
                  <c:y val="0.2344962351251192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4.8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31A-4109-B82E-774C626BE675}"/>
                </c:ext>
              </c:extLst>
            </c:dLbl>
            <c:dLbl>
              <c:idx val="2"/>
              <c:layout>
                <c:manualLayout>
                  <c:x val="-0.24064022078269956"/>
                  <c:y val="0.1791903973491324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531A-4109-B82E-774C626BE675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4.9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31A-4109-B82E-774C626BE675}"/>
                </c:ext>
              </c:extLst>
            </c:dLbl>
            <c:dLbl>
              <c:idx val="4"/>
              <c:layout>
                <c:manualLayout>
                  <c:x val="-0.23428875675798036"/>
                  <c:y val="8.9363371403586328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31A-4109-B82E-774C626BE675}"/>
                </c:ext>
              </c:extLst>
            </c:dLbl>
            <c:dLbl>
              <c:idx val="5"/>
              <c:layout>
                <c:manualLayout>
                  <c:x val="-0.2486710405686324"/>
                  <c:y val="5.9443322306785319E-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1.4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531A-4109-B82E-774C626BE675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531A-4109-B82E-774C626BE675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531A-4109-B82E-774C626BE6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0.77977913584217862</c:v>
                </c:pt>
                <c:pt idx="1">
                  <c:v>4.8354240377398952E-2</c:v>
                </c:pt>
                <c:pt idx="2">
                  <c:v>4.6102712554947998E-3</c:v>
                </c:pt>
                <c:pt idx="3">
                  <c:v>4.8675887209177655E-2</c:v>
                </c:pt>
                <c:pt idx="4">
                  <c:v>2.4766806046960438E-2</c:v>
                </c:pt>
                <c:pt idx="5">
                  <c:v>1.3616382545298596E-2</c:v>
                </c:pt>
                <c:pt idx="6">
                  <c:v>4.4494478396054464E-2</c:v>
                </c:pt>
                <c:pt idx="7">
                  <c:v>3.5702798327436475E-2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31A-4109-B82E-774C626BE6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3B-42D5-9E05-78880D077AE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3B-42D5-9E05-78880D077AE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23B-42D5-9E05-78880D077AE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23B-42D5-9E05-78880D077AE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23B-42D5-9E05-78880D077AE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23B-42D5-9E05-78880D077AE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23B-42D5-9E05-78880D077AE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23B-42D5-9E05-78880D077AE4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74.5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23B-42D5-9E05-78880D077AE4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8.5</a:t>
                    </a:r>
                    <a:endParaRPr lang="en-US" altLang="en-US" b="0" dirty="0">
                      <a:latin typeface="HY헤드라인M" panose="02030600000101010101" pitchFamily="18" charset="-127"/>
                      <a:ea typeface="HY헤드라인M" panose="0203060000010101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23B-42D5-9E05-78880D077AE4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23B-42D5-9E05-78880D077AE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23B-42D5-9E05-78880D077AE4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623B-42D5-9E05-78880D077AE4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623B-42D5-9E05-78880D077AE4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623B-42D5-9E05-78880D077AE4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623B-42D5-9E05-78880D077A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0.74523269179757734</c:v>
                </c:pt>
                <c:pt idx="1">
                  <c:v>8.5413657932741902E-2</c:v>
                </c:pt>
                <c:pt idx="2">
                  <c:v>5.9830823189601819E-3</c:v>
                </c:pt>
                <c:pt idx="3">
                  <c:v>5.3110908072740132E-2</c:v>
                </c:pt>
                <c:pt idx="4">
                  <c:v>3.1772230245512685E-2</c:v>
                </c:pt>
                <c:pt idx="5">
                  <c:v>3.271537622682661E-2</c:v>
                </c:pt>
                <c:pt idx="6">
                  <c:v>2.3048129918358928E-2</c:v>
                </c:pt>
                <c:pt idx="7">
                  <c:v>2.2723923487282267E-2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23B-42D5-9E05-78880D077A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19. 3월</c:v>
                </c:pt>
                <c:pt idx="1">
                  <c:v>20. 3월</c:v>
                </c:pt>
                <c:pt idx="2">
                  <c:v>21. 3월</c:v>
                </c:pt>
                <c:pt idx="3">
                  <c:v>22. 3월</c:v>
                </c:pt>
                <c:pt idx="4">
                  <c:v>23. 3월</c:v>
                </c:pt>
                <c:pt idx="5">
                  <c:v>24. 3월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3931</c:v>
                </c:pt>
                <c:pt idx="1">
                  <c:v>3368</c:v>
                </c:pt>
                <c:pt idx="2">
                  <c:v>784</c:v>
                </c:pt>
                <c:pt idx="3">
                  <c:v>1668</c:v>
                </c:pt>
                <c:pt idx="4">
                  <c:v>1931</c:v>
                </c:pt>
                <c:pt idx="5">
                  <c:v>2719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E-460C-A5D5-C9CDB790AA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19. 3월</c:v>
                </c:pt>
                <c:pt idx="1">
                  <c:v>20. 3월</c:v>
                </c:pt>
                <c:pt idx="2">
                  <c:v>21. 3월</c:v>
                </c:pt>
                <c:pt idx="3">
                  <c:v>22. 3월</c:v>
                </c:pt>
                <c:pt idx="4">
                  <c:v>23. 3월</c:v>
                </c:pt>
                <c:pt idx="5">
                  <c:v>24. 3월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2477</c:v>
                </c:pt>
                <c:pt idx="1">
                  <c:v>2043</c:v>
                </c:pt>
                <c:pt idx="2">
                  <c:v>2063</c:v>
                </c:pt>
                <c:pt idx="3">
                  <c:v>5074</c:v>
                </c:pt>
                <c:pt idx="4">
                  <c:v>2582</c:v>
                </c:pt>
                <c:pt idx="5">
                  <c:v>2553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0E-460C-A5D5-C9CDB790AA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검진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19. 3월</c:v>
                </c:pt>
                <c:pt idx="1">
                  <c:v>20. 3월</c:v>
                </c:pt>
                <c:pt idx="2">
                  <c:v>21. 3월</c:v>
                </c:pt>
                <c:pt idx="3">
                  <c:v>22. 3월</c:v>
                </c:pt>
                <c:pt idx="4">
                  <c:v>23. 3월</c:v>
                </c:pt>
                <c:pt idx="5">
                  <c:v>24. 3월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350</c:v>
                </c:pt>
                <c:pt idx="1">
                  <c:v>90</c:v>
                </c:pt>
                <c:pt idx="2">
                  <c:v>253</c:v>
                </c:pt>
                <c:pt idx="3">
                  <c:v>186</c:v>
                </c:pt>
                <c:pt idx="4">
                  <c:v>312</c:v>
                </c:pt>
                <c:pt idx="5">
                  <c:v>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0E-460C-A5D5-C9CDB790AA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기타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19. 3월</c:v>
                </c:pt>
                <c:pt idx="1">
                  <c:v>20. 3월</c:v>
                </c:pt>
                <c:pt idx="2">
                  <c:v>21. 3월</c:v>
                </c:pt>
                <c:pt idx="3">
                  <c:v>22. 3월</c:v>
                </c:pt>
                <c:pt idx="4">
                  <c:v>23. 3월</c:v>
                </c:pt>
                <c:pt idx="5">
                  <c:v>24. 3월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394</c:v>
                </c:pt>
                <c:pt idx="1">
                  <c:v>335</c:v>
                </c:pt>
                <c:pt idx="2">
                  <c:v>250</c:v>
                </c:pt>
                <c:pt idx="3">
                  <c:v>394</c:v>
                </c:pt>
                <c:pt idx="4">
                  <c:v>529</c:v>
                </c:pt>
                <c:pt idx="5">
                  <c:v>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CD-432C-8A05-A397200B8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3991424"/>
        <c:axId val="323992960"/>
      </c:barChart>
      <c:catAx>
        <c:axId val="32399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3992960"/>
        <c:crossesAt val="0"/>
        <c:auto val="1"/>
        <c:lblAlgn val="ctr"/>
        <c:lblOffset val="100"/>
        <c:tickMarkSkip val="1"/>
        <c:noMultiLvlLbl val="0"/>
      </c:catAx>
      <c:valAx>
        <c:axId val="3239929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3991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46011118481128627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14960295710876E-3"/>
          <c:y val="1.0088693492240565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0"/>
                  <c:y val="-9.4661356172308982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43.3%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TTF Bold" panose="02000000000000000000" pitchFamily="2" charset="-127"/>
                      <a:ea typeface="G마켓 산스 TTF Bold" panose="02000000000000000000" pitchFamily="2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3.3333333333333333E-2</c:v>
                </c:pt>
                <c:pt idx="1">
                  <c:v>0.43333333333333335</c:v>
                </c:pt>
                <c:pt idx="2">
                  <c:v>0.43333333333333335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0.15628</cdr:x>
      <cdr:y>0.17221</cdr:y>
    </cdr:from>
    <cdr:to>
      <cdr:x>0.27373</cdr:x>
      <cdr:y>0.25715</cdr:y>
    </cdr:to>
    <cdr:sp macro="" textlink="">
      <cdr:nvSpPr>
        <cdr:cNvPr id="2" name="사각형: 둥근 모서리 69">
          <a:extLst xmlns:a="http://schemas.openxmlformats.org/drawingml/2006/main">
            <a:ext uri="{FF2B5EF4-FFF2-40B4-BE49-F238E27FC236}">
              <a16:creationId xmlns:a16="http://schemas.microsoft.com/office/drawing/2014/main" id="{CA0CC3B8-F852-77C7-406F-F0C94C12F140}"/>
            </a:ext>
          </a:extLst>
        </cdr:cNvPr>
        <cdr:cNvSpPr/>
      </cdr:nvSpPr>
      <cdr:spPr>
        <a:xfrm xmlns:a="http://schemas.openxmlformats.org/drawingml/2006/main">
          <a:off x="766490" y="382059"/>
          <a:ext cx="576063" cy="188446"/>
        </a:xfrm>
        <a:prstGeom xmlns:a="http://schemas.openxmlformats.org/drawingml/2006/main" prst="roundRect">
          <a:avLst>
            <a:gd name="adj" fmla="val 50000"/>
          </a:avLst>
        </a:prstGeom>
        <a:solidFill xmlns:a="http://schemas.openxmlformats.org/drawingml/2006/main">
          <a:srgbClr val="FF962D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700" dirty="0" smtClean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60,223</a:t>
          </a:r>
          <a:endParaRPr lang="ko-KR" altLang="en-US" sz="700" dirty="0">
            <a:solidFill>
              <a:schemeClr val="bg1"/>
            </a:solidFill>
            <a:latin typeface="Pretendard SemiBold" panose="02000703000000020004" pitchFamily="2" charset="-127"/>
            <a:ea typeface="Pretendard SemiBold" panose="02000703000000020004" pitchFamily="2" charset="-127"/>
            <a:cs typeface="Pretendard SemiBold" panose="02000703000000020004" pitchFamily="2" charset="-127"/>
          </a:endParaRPr>
        </a:p>
      </cdr:txBody>
    </cdr:sp>
  </cdr:relSizeAnchor>
  <cdr:relSizeAnchor xmlns:cdr="http://schemas.openxmlformats.org/drawingml/2006/chartDrawing">
    <cdr:from>
      <cdr:x>0.28228</cdr:x>
      <cdr:y>0.25031</cdr:y>
    </cdr:from>
    <cdr:to>
      <cdr:x>0.39974</cdr:x>
      <cdr:y>0.33525</cdr:y>
    </cdr:to>
    <cdr:sp macro="" textlink="">
      <cdr:nvSpPr>
        <cdr:cNvPr id="3" name="사각형: 둥근 모서리 69">
          <a:extLst xmlns:a="http://schemas.openxmlformats.org/drawingml/2006/main">
            <a:ext uri="{FF2B5EF4-FFF2-40B4-BE49-F238E27FC236}">
              <a16:creationId xmlns:a16="http://schemas.microsoft.com/office/drawing/2014/main" id="{CA0CC3B8-F852-77C7-406F-F0C94C12F140}"/>
            </a:ext>
          </a:extLst>
        </cdr:cNvPr>
        <cdr:cNvSpPr/>
      </cdr:nvSpPr>
      <cdr:spPr>
        <a:xfrm xmlns:a="http://schemas.openxmlformats.org/drawingml/2006/main">
          <a:off x="1384486" y="555328"/>
          <a:ext cx="576063" cy="188446"/>
        </a:xfrm>
        <a:prstGeom xmlns:a="http://schemas.openxmlformats.org/drawingml/2006/main" prst="roundRect">
          <a:avLst>
            <a:gd name="adj" fmla="val 50000"/>
          </a:avLst>
        </a:prstGeom>
        <a:solidFill xmlns:a="http://schemas.openxmlformats.org/drawingml/2006/main">
          <a:srgbClr val="FF962D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700" dirty="0" smtClean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51,895</a:t>
          </a:r>
          <a:endParaRPr lang="ko-KR" altLang="en-US" sz="700" dirty="0">
            <a:solidFill>
              <a:schemeClr val="bg1"/>
            </a:solidFill>
            <a:latin typeface="Pretendard SemiBold" panose="02000703000000020004" pitchFamily="2" charset="-127"/>
            <a:ea typeface="Pretendard SemiBold" panose="02000703000000020004" pitchFamily="2" charset="-127"/>
            <a:cs typeface="Pretendard SemiBold" panose="02000703000000020004" pitchFamily="2" charset="-127"/>
          </a:endParaRPr>
        </a:p>
      </cdr:txBody>
    </cdr:sp>
  </cdr:relSizeAnchor>
  <cdr:relSizeAnchor xmlns:cdr="http://schemas.openxmlformats.org/drawingml/2006/chartDrawing">
    <cdr:from>
      <cdr:x>0.40494</cdr:x>
      <cdr:y>0.19967</cdr:y>
    </cdr:from>
    <cdr:to>
      <cdr:x>0.52239</cdr:x>
      <cdr:y>0.28461</cdr:y>
    </cdr:to>
    <cdr:sp macro="" textlink="">
      <cdr:nvSpPr>
        <cdr:cNvPr id="4" name="사각형: 둥근 모서리 69">
          <a:extLst xmlns:a="http://schemas.openxmlformats.org/drawingml/2006/main">
            <a:ext uri="{FF2B5EF4-FFF2-40B4-BE49-F238E27FC236}">
              <a16:creationId xmlns:a16="http://schemas.microsoft.com/office/drawing/2014/main" id="{CA0CC3B8-F852-77C7-406F-F0C94C12F140}"/>
            </a:ext>
          </a:extLst>
        </cdr:cNvPr>
        <cdr:cNvSpPr/>
      </cdr:nvSpPr>
      <cdr:spPr>
        <a:xfrm xmlns:a="http://schemas.openxmlformats.org/drawingml/2006/main">
          <a:off x="1986049" y="442970"/>
          <a:ext cx="576063" cy="188446"/>
        </a:xfrm>
        <a:prstGeom xmlns:a="http://schemas.openxmlformats.org/drawingml/2006/main" prst="roundRect">
          <a:avLst>
            <a:gd name="adj" fmla="val 50000"/>
          </a:avLst>
        </a:prstGeom>
        <a:solidFill xmlns:a="http://schemas.openxmlformats.org/drawingml/2006/main">
          <a:srgbClr val="FF962D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700" dirty="0" smtClean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58,576</a:t>
          </a:r>
          <a:endParaRPr lang="ko-KR" altLang="en-US" sz="700" dirty="0">
            <a:solidFill>
              <a:schemeClr val="bg1"/>
            </a:solidFill>
            <a:latin typeface="Pretendard SemiBold" panose="02000703000000020004" pitchFamily="2" charset="-127"/>
            <a:ea typeface="Pretendard SemiBold" panose="02000703000000020004" pitchFamily="2" charset="-127"/>
            <a:cs typeface="Pretendard SemiBold" panose="02000703000000020004" pitchFamily="2" charset="-127"/>
          </a:endParaRPr>
        </a:p>
      </cdr:txBody>
    </cdr:sp>
  </cdr:relSizeAnchor>
  <cdr:relSizeAnchor xmlns:cdr="http://schemas.openxmlformats.org/drawingml/2006/chartDrawing">
    <cdr:from>
      <cdr:x>0.5254</cdr:x>
      <cdr:y>0.03729</cdr:y>
    </cdr:from>
    <cdr:to>
      <cdr:x>0.64286</cdr:x>
      <cdr:y>0.12223</cdr:y>
    </cdr:to>
    <cdr:sp macro="" textlink="">
      <cdr:nvSpPr>
        <cdr:cNvPr id="5" name="사각형: 둥근 모서리 69">
          <a:extLst xmlns:a="http://schemas.openxmlformats.org/drawingml/2006/main">
            <a:ext uri="{FF2B5EF4-FFF2-40B4-BE49-F238E27FC236}">
              <a16:creationId xmlns:a16="http://schemas.microsoft.com/office/drawing/2014/main" id="{CA0CC3B8-F852-77C7-406F-F0C94C12F140}"/>
            </a:ext>
          </a:extLst>
        </cdr:cNvPr>
        <cdr:cNvSpPr/>
      </cdr:nvSpPr>
      <cdr:spPr>
        <a:xfrm xmlns:a="http://schemas.openxmlformats.org/drawingml/2006/main">
          <a:off x="2576885" y="82734"/>
          <a:ext cx="576063" cy="188446"/>
        </a:xfrm>
        <a:prstGeom xmlns:a="http://schemas.openxmlformats.org/drawingml/2006/main" prst="roundRect">
          <a:avLst>
            <a:gd name="adj" fmla="val 50000"/>
          </a:avLst>
        </a:prstGeom>
        <a:solidFill xmlns:a="http://schemas.openxmlformats.org/drawingml/2006/main">
          <a:srgbClr val="FF962D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700" dirty="0" smtClean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76,397</a:t>
          </a:r>
          <a:endParaRPr lang="ko-KR" altLang="en-US" sz="700" dirty="0">
            <a:solidFill>
              <a:schemeClr val="bg1"/>
            </a:solidFill>
            <a:latin typeface="Pretendard SemiBold" panose="02000703000000020004" pitchFamily="2" charset="-127"/>
            <a:ea typeface="Pretendard SemiBold" panose="02000703000000020004" pitchFamily="2" charset="-127"/>
            <a:cs typeface="Pretendard SemiBold" panose="02000703000000020004" pitchFamily="2" charset="-12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0.15854</cdr:x>
      <cdr:y>0</cdr:y>
    </cdr:from>
    <cdr:to>
      <cdr:x>0.31382</cdr:x>
      <cdr:y>0.0645</cdr:y>
    </cdr:to>
    <cdr:sp macro="" textlink="">
      <cdr:nvSpPr>
        <cdr:cNvPr id="2" name="사각형: 둥근 모서리 30">
          <a:extLst xmlns:a="http://schemas.openxmlformats.org/drawingml/2006/main">
            <a:ext uri="{FF2B5EF4-FFF2-40B4-BE49-F238E27FC236}">
              <a16:creationId xmlns:a16="http://schemas.microsoft.com/office/drawing/2014/main" id="{86063E71-2F7A-A66F-6CE5-6EB8F0B41B63}"/>
            </a:ext>
          </a:extLst>
        </cdr:cNvPr>
        <cdr:cNvSpPr/>
      </cdr:nvSpPr>
      <cdr:spPr>
        <a:xfrm xmlns:a="http://schemas.openxmlformats.org/drawingml/2006/main">
          <a:off x="664796" y="-2242429"/>
          <a:ext cx="651125" cy="149277"/>
        </a:xfrm>
        <a:prstGeom xmlns:a="http://schemas.openxmlformats.org/drawingml/2006/main" prst="roundRect">
          <a:avLst>
            <a:gd name="adj" fmla="val 50000"/>
          </a:avLst>
        </a:prstGeom>
        <a:solidFill xmlns:a="http://schemas.openxmlformats.org/drawingml/2006/main">
          <a:srgbClr val="FF962D"/>
        </a:solidFill>
        <a:ln xmlns:a="http://schemas.openxmlformats.org/drawingml/2006/main">
          <a:solidFill>
            <a:srgbClr val="FF962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o-KR" altLang="en-US" sz="800" dirty="0" smtClean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△</a:t>
          </a:r>
          <a:r>
            <a:rPr lang="en-US" altLang="ko-KR" sz="800" dirty="0" smtClean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479</a:t>
          </a:r>
          <a:endParaRPr lang="ko-KR" altLang="en-US" sz="800" dirty="0">
            <a:solidFill>
              <a:schemeClr val="bg1"/>
            </a:solidFill>
            <a:latin typeface="Pretendard SemiBold" panose="02000703000000020004" pitchFamily="2" charset="-127"/>
            <a:ea typeface="Pretendard SemiBold" panose="02000703000000020004" pitchFamily="2" charset="-127"/>
            <a:cs typeface="Pretendard SemiBold" panose="02000703000000020004" pitchFamily="2" charset="-127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0.54711</cdr:x>
      <cdr:y>0.78448</cdr:y>
    </cdr:from>
    <cdr:to>
      <cdr:x>0.70876</cdr:x>
      <cdr:y>0.84835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3537868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0.56104</cdr:x>
      <cdr:y>0.76008</cdr:y>
    </cdr:from>
    <cdr:to>
      <cdr:x>0.71754</cdr:x>
      <cdr:y>0.82395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49039" y="3427796"/>
          <a:ext cx="906301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en-US" altLang="en-US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</a:p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0.06308</cdr:x>
      <cdr:y>0.76852</cdr:y>
    </cdr:from>
    <cdr:to>
      <cdr:x>0.20194</cdr:x>
      <cdr:y>0.83239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5302" y="3465860"/>
          <a:ext cx="80414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00B05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  <a:endParaRPr lang="ko-KR" altLang="en-US" sz="1800" dirty="0">
            <a:solidFill>
              <a:srgbClr val="00B05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0.54711</cdr:x>
      <cdr:y>0.03404</cdr:y>
    </cdr:from>
    <cdr:to>
      <cdr:x>0.70876</cdr:x>
      <cdr:y>0.0979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68352" y="153492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43.3%</a:t>
          </a:r>
          <a:endParaRPr lang="ko-KR" altLang="en-US" sz="1800" dirty="0">
            <a:solidFill>
              <a:srgbClr val="FF000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0.80823</cdr:x>
      <cdr:y>0.64078</cdr:y>
    </cdr:from>
    <cdr:to>
      <cdr:x>0.94501</cdr:x>
      <cdr:y>0.70465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2889796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0.79035</cdr:x>
      <cdr:y>0.60885</cdr:y>
    </cdr:from>
    <cdr:to>
      <cdr:x>0.95744</cdr:x>
      <cdr:y>0.68868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76994" y="2745780"/>
          <a:ext cx="96762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C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10.0</a:t>
          </a:r>
          <a:r>
            <a:rPr lang="en-US" altLang="ko-KR" sz="1100" dirty="0" smtClean="0">
              <a:solidFill>
                <a:srgbClr val="FFC000"/>
              </a:solidFill>
            </a:rPr>
            <a:t>%</a:t>
          </a:r>
          <a:endParaRPr lang="ko-KR" altLang="en-US" sz="1100" dirty="0">
            <a:solidFill>
              <a:srgbClr val="FFC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98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5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18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57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714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678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56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07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22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31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2024.04.17.(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주요업무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479008"/>
              </p:ext>
            </p:extLst>
          </p:nvPr>
        </p:nvGraphicFramePr>
        <p:xfrm>
          <a:off x="5939134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9977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8064" y="2211505"/>
          <a:ext cx="4693666" cy="5075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남원출장소</a:t>
                      </a:r>
                      <a:r>
                        <a:rPr lang="en-US" altLang="ko-KR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66222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30</a:t>
                      </a:r>
                      <a:endParaRPr lang="ko-KR" altLang="en-US" sz="1300" b="0" spc="-15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237023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45,114m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224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214,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160,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238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2024.03.31.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76,350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24,272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31.8%)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76,350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(24,196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(26,768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(26,805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(25,838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(20,843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(36,645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351862" y="1310499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2024.03.31.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:9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4)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83887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354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43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157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7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7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8005342" cy="2251386"/>
            <a:chOff x="800410" y="603803"/>
            <a:chExt cx="6846442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184392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3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월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9" name="차트 48"/>
          <p:cNvGraphicFramePr/>
          <p:nvPr>
            <p:extLst>
              <p:ext uri="{D42A27DB-BD31-4B8C-83A1-F6EECF244321}">
                <p14:modId xmlns:p14="http://schemas.microsoft.com/office/powerpoint/2010/main" val="176946567"/>
              </p:ext>
            </p:extLst>
          </p:nvPr>
        </p:nvGraphicFramePr>
        <p:xfrm>
          <a:off x="5577333" y="1624398"/>
          <a:ext cx="4904582" cy="221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직사각형 30"/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(2024.03.31.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062885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57,824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18,573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39,777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7,063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4,664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761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12,622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12,271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57,824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18,573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44,874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1,951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28,138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11,716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16,422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200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172080"/>
              </p:ext>
            </p:extLst>
          </p:nvPr>
        </p:nvGraphicFramePr>
        <p:xfrm>
          <a:off x="5705947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71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72, </a:t>
                      </a:r>
                      <a:r>
                        <a:rPr lang="ko-KR" altLang="en-US" sz="1000" b="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수익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 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127,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20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164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178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등 증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14)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05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5747350" y="2128466"/>
            <a:ext cx="576063" cy="188446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52,456</a:t>
            </a:r>
            <a:endParaRPr lang="ko-KR" altLang="en-US" sz="7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9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8723507" y="2055635"/>
            <a:ext cx="576063" cy="188446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57,824</a:t>
            </a:r>
            <a:endParaRPr lang="ko-KR" altLang="en-US" sz="7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04013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963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코로나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19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이전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283%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였으나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감염병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전담병원 해제에 따른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당기순손실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증가로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2024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월말 현재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509%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로 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부채 중점관리 필요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917328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12218"/>
              </p:ext>
            </p:extLst>
          </p:nvPr>
        </p:nvGraphicFramePr>
        <p:xfrm>
          <a:off x="335969" y="1597418"/>
          <a:ext cx="5332730" cy="5642168"/>
        </p:xfrm>
        <a:graphic>
          <a:graphicData uri="http://schemas.openxmlformats.org/drawingml/2006/table">
            <a:tbl>
              <a:tblPr lastCol="1"/>
              <a:tblGrid>
                <a:gridCol w="419038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902008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59895058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23724652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033401841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41,761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43,032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52,429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58,839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46,321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43,986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18,161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25,592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11,089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35,404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35,364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34,268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33,247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32,987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32,897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30,870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38,158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34,497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36,494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37,903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6,077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5,682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1,712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2,278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24,793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32,476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32,785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34,587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35,525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9,674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15,204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14,804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15,030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17,183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17,692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19,323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21,250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22,189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10,891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4,874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17,932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22,345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8,418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7,226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4255643718"/>
              </p:ext>
            </p:extLst>
          </p:nvPr>
        </p:nvGraphicFramePr>
        <p:xfrm>
          <a:off x="5851092" y="2218222"/>
          <a:ext cx="4559211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6012202" y="2021833"/>
            <a:ext cx="649697" cy="25785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283%</a:t>
            </a:r>
            <a:endParaRPr lang="ko-KR" altLang="en-US" sz="10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269740" y="1241360"/>
            <a:ext cx="2436206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   (2024.01.31.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911076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34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6655472" y="1739494"/>
            <a:ext cx="649697" cy="25785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783%</a:t>
            </a:r>
            <a:endParaRPr lang="ko-KR" altLang="en-US" sz="10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5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7155514" y="2158325"/>
            <a:ext cx="666576" cy="25785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192%</a:t>
            </a:r>
            <a:endParaRPr lang="ko-KR" altLang="en-US" sz="10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7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7805848" y="2349287"/>
            <a:ext cx="649697" cy="25785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163%</a:t>
            </a:r>
            <a:endParaRPr lang="ko-KR" altLang="en-US" sz="10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8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8409938" y="1938553"/>
            <a:ext cx="649697" cy="25785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450%</a:t>
            </a:r>
            <a:endParaRPr lang="ko-KR" altLang="en-US" sz="10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9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9092452" y="1819064"/>
            <a:ext cx="649697" cy="257859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509%</a:t>
            </a:r>
            <a:endParaRPr lang="ko-KR" altLang="en-US" sz="10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C88367A9-0263-B04B-ADC0-9D717C8BE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1233509"/>
              </p:ext>
            </p:extLst>
          </p:nvPr>
        </p:nvGraphicFramePr>
        <p:xfrm>
          <a:off x="5977254" y="2242429"/>
          <a:ext cx="4193188" cy="2314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650022"/>
              </p:ext>
            </p:extLst>
          </p:nvPr>
        </p:nvGraphicFramePr>
        <p:xfrm>
          <a:off x="331980" y="1597417"/>
          <a:ext cx="5242878" cy="5642169"/>
        </p:xfrm>
        <a:graphic>
          <a:graphicData uri="http://schemas.openxmlformats.org/drawingml/2006/table">
            <a:tbl>
              <a:tblPr/>
              <a:tblGrid>
                <a:gridCol w="416071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886811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67250355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4041043151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382988201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1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1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1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2,737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3,027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1,254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4,346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1,804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2,297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2,548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2,701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2,988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3,506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3,052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3,703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3,962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3,489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2,480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251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479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1,798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643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2,158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1,192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796873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40387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2024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당기순손실은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1,192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백만원이고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 수익은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2019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대비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440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백만원이 감소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비용은 인건비 상승으로 인하여 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501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증가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418070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2024.01. 31.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6125293" y="1898357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251</a:t>
            </a:r>
            <a:endParaRPr lang="ko-KR" altLang="en-US" sz="8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821514" y="4702825"/>
            <a:ext cx="3130511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821515" y="1162143"/>
            <a:ext cx="3345451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당기순손익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35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7705008" y="1726706"/>
            <a:ext cx="651125" cy="149277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643</a:t>
            </a:r>
            <a:endParaRPr lang="ko-KR" altLang="en-US" sz="8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6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8291846" y="2686209"/>
            <a:ext cx="651125" cy="149277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2,158</a:t>
            </a:r>
            <a:endParaRPr lang="ko-KR" altLang="en-US" sz="8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7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7184969" y="2541977"/>
            <a:ext cx="651125" cy="149277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1,798</a:t>
            </a:r>
            <a:endParaRPr lang="ko-KR" altLang="en-US" sz="8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8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8841403" y="2410822"/>
            <a:ext cx="651125" cy="149277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8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1,194</a:t>
            </a:r>
            <a:endParaRPr lang="ko-KR" altLang="en-US" sz="8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400668"/>
              </p:ext>
            </p:extLst>
          </p:nvPr>
        </p:nvGraphicFramePr>
        <p:xfrm>
          <a:off x="5570209" y="4905269"/>
          <a:ext cx="4743312" cy="237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46,848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18,010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72.2%)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8,217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8,726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1,094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전년대비 환자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감소요인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휴진에 따른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-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관내 사망자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graphicFrame>
        <p:nvGraphicFramePr>
          <p:cNvPr id="63" name="차트 62"/>
          <p:cNvGraphicFramePr/>
          <p:nvPr>
            <p:extLst>
              <p:ext uri="{D42A27DB-BD31-4B8C-83A1-F6EECF244321}">
                <p14:modId xmlns:p14="http://schemas.microsoft.com/office/powerpoint/2010/main" val="360152067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2024.03.31.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750092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3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3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3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(A-B)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회복률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(A/B)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64,858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46,621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33,754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70,283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44,049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46,848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18,010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72.2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17,544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11,598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2,977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5,304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6,018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9,327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8,217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53.2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42,655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33,452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27,432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62,411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34,447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33,929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8,726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79.5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4,582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1,496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3,264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2,451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3,473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3,488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1,094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76.1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111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104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135.1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94035"/>
                  </a:ext>
                </a:extLst>
              </a:tr>
            </a:tbl>
          </a:graphicData>
        </a:graphic>
      </p:graphicFrame>
      <p:sp>
        <p:nvSpPr>
          <p:cNvPr id="37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377354" y="5219997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64,858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8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1022373" y="5580037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46,621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9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1670445" y="5923083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33,754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1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2246509" y="5003973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70,283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2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2894581" y="5707059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44,049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3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3470645" y="5508029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46,848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180461"/>
              </p:ext>
            </p:extLst>
          </p:nvPr>
        </p:nvGraphicFramePr>
        <p:xfrm>
          <a:off x="353910" y="1594882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94559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08970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kumimoji="0" lang="en-US" altLang="ko-KR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19. 3</a:t>
                      </a:r>
                      <a:r>
                        <a:rPr kumimoji="0" lang="ko-KR" altLang="en-US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kumimoji="0" lang="en-US" altLang="ko-KR" sz="13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24.3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60,199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43,256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16,943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17,544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9,327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8,217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13,155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7,273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5,882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461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333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128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670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415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255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525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398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566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725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454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271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54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1,114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451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663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42,655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33,929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8,726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32,605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25,285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7,320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991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771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220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1,297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782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515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1,298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1,110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188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1,515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1,078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437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2,013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1,802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341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203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138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2,595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2,898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414199" y="1239614"/>
            <a:ext cx="2154992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2024.03.31.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245002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321513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951064"/>
              </p:ext>
            </p:extLst>
          </p:nvPr>
        </p:nvGraphicFramePr>
        <p:xfrm>
          <a:off x="5795393" y="5351014"/>
          <a:ext cx="457023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5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입원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대비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8,217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(46.8%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증가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관내 지역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외래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8,726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(22.5%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증가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39" y="3853721"/>
            <a:ext cx="4078403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순창군</a:t>
              </a:r>
              <a:endParaRPr lang="ko-KR" altLang="en-US" sz="12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705946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44" name="차트 43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8123103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2" name="차트 51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29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826755"/>
              </p:ext>
            </p:extLst>
          </p:nvPr>
        </p:nvGraphicFramePr>
        <p:xfrm>
          <a:off x="5570209" y="4905267"/>
          <a:ext cx="4743312" cy="2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124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진료수입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 6,046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1,106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84.5%)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1,212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※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외래환자 수익 증가 요인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▶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~2024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수가인상율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108.5%    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309411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3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3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3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3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(A-B)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회복률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(A/B)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7,152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5,836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3,350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7,322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5,354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6,046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1,106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84.5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3,931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3,368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1,668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1,931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2,719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1,212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69.2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2,477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2,043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2,063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5,074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2,582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2,553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103.1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350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312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315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90.0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529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116.5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04233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2024.03. 31.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64" name="차트 63">
            <a:extLst>
              <a:ext uri="{FF2B5EF4-FFF2-40B4-BE49-F238E27FC236}">
                <a16:creationId xmlns:a16="http://schemas.microsoft.com/office/drawing/2014/main" id="{7E6AF3F2-FD3A-0B16-12F5-A65063FB2F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773162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377354" y="5219997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7,152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9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1022373" y="5580037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5,836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1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1670445" y="5923083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3,350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6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2246509" y="5003973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7,322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8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2894581" y="5707059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5,354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9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3470645" y="5508029"/>
            <a:ext cx="651125" cy="16101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6,046</a:t>
            </a:r>
            <a:endParaRPr lang="ko-KR" altLang="en-US" sz="9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7624167"/>
              </p:ext>
            </p:extLst>
          </p:nvPr>
        </p:nvGraphicFramePr>
        <p:xfrm>
          <a:off x="4625826" y="2546225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244604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13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부진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13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3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9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784539"/>
              </p:ext>
            </p:extLst>
          </p:nvPr>
        </p:nvGraphicFramePr>
        <p:xfrm>
          <a:off x="331978" y="1535954"/>
          <a:ext cx="10000241" cy="5537393"/>
        </p:xfrm>
        <a:graphic>
          <a:graphicData uri="http://schemas.openxmlformats.org/drawingml/2006/table">
            <a:tbl>
              <a:tblPr/>
              <a:tblGrid>
                <a:gridCol w="47394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4057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34646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711589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774015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605375468"/>
                    </a:ext>
                  </a:extLst>
                </a:gridCol>
                <a:gridCol w="737841">
                  <a:extLst>
                    <a:ext uri="{9D8B030D-6E8A-4147-A177-3AD203B41FA5}">
                      <a16:colId xmlns:a16="http://schemas.microsoft.com/office/drawing/2014/main" val="3682736275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66.7%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3904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07187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227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151.3%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대상환자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협조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21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9104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9,033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19.8%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휴진으로 인한 환자 감소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4,480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94.3%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 사업비 확보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횟수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우수의료인력 확보를 통한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파견의료인건비 지원사업 선정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개과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692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조직 및 인력운영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 중심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인사관리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관련 제도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체계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일원화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44339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074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43819"/>
              </p:ext>
            </p:extLst>
          </p:nvPr>
        </p:nvGraphicFramePr>
        <p:xfrm>
          <a:off x="331980" y="1594057"/>
          <a:ext cx="10067566" cy="5491479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1296112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28024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314488609"/>
                    </a:ext>
                  </a:extLst>
                </a:gridCol>
              </a:tblGrid>
              <a:tr h="4142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재난대응 및 예방활동추진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화재대응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소방안전체계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재무안정성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현황보고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현금유동성 강화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경영관리 효율화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221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 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18.8%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공사업체 계약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토목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공사착공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5738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 에너지 활용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절감액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32.3%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8821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56,540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9,327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16.5%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 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3,309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2553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13,724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2,553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18.6%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정기 간담회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108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급성기뇌졸중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예방적항생제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497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영영관리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수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16.6%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개선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활동 실시 등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70504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132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32.2%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6983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임대료 수입 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21.5%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장사업무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프로그램 도입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51066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7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51127"/>
              </p:ext>
            </p:extLst>
          </p:nvPr>
        </p:nvGraphicFramePr>
        <p:xfrm>
          <a:off x="331980" y="1501141"/>
          <a:ext cx="9981926" cy="5429072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25436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95103877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00069177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713425792"/>
                    </a:ext>
                  </a:extLst>
                </a:gridCol>
              </a:tblGrid>
              <a:tr h="4113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74.5%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낙상예방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 등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5107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완화의료병동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프로그램 추진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37868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14.6%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중증상병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해당환자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구성비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4.47%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903322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대응 대비 인프라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583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올바른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단계 시행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여부 평가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안전한 의료환경 조성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20.7%</a:t>
                      </a: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988127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31,802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7,279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0651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5,488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협의체 운영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연계 이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미용서비스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3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3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월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198692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(3.70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3.76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(98.4%)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(’24.04.11.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제공자료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3.66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적정성 평가항목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등 평가결과 분기별 분석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462582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2018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118628"/>
              </p:ext>
            </p:extLst>
          </p:nvPr>
        </p:nvGraphicFramePr>
        <p:xfrm>
          <a:off x="331980" y="1725511"/>
          <a:ext cx="9982479" cy="553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4,691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(’23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2%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의료장비 검사 건수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(’24.03.31.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지속적인 교육과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대해 직원 교육과 대 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907620"/>
              </p:ext>
            </p:extLst>
          </p:nvPr>
        </p:nvGraphicFramePr>
        <p:xfrm>
          <a:off x="2856824" y="3851845"/>
          <a:ext cx="7416829" cy="190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7">
                  <a:extLst>
                    <a:ext uri="{9D8B030D-6E8A-4147-A177-3AD203B41FA5}">
                      <a16:colId xmlns:a16="http://schemas.microsoft.com/office/drawing/2014/main" val="14653409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664461273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94569156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624646078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37650048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49543764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501911683"/>
                    </a:ext>
                  </a:extLst>
                </a:gridCol>
              </a:tblGrid>
              <a:tr h="2582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검사금액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775001"/>
                  </a:ext>
                </a:extLst>
              </a:tr>
              <a:tr h="25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23.03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518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4,691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4,592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554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497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35111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CT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2,663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2,383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14137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1,243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1,390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564585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SONO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819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70009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520189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5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790834"/>
              </p:ext>
            </p:extLst>
          </p:nvPr>
        </p:nvGraphicFramePr>
        <p:xfrm>
          <a:off x="331980" y="1725511"/>
          <a:ext cx="9982479" cy="5472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469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98.2%(100.2%)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412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            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9670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069862"/>
              </p:ext>
            </p:extLst>
          </p:nvPr>
        </p:nvGraphicFramePr>
        <p:xfrm>
          <a:off x="2905698" y="4284093"/>
          <a:ext cx="7308000" cy="1655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3137896406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542022718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3416737633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3510423013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1415961807"/>
                    </a:ext>
                  </a:extLst>
                </a:gridCol>
              </a:tblGrid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3806746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전체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14,073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3,890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5,930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4,253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87519449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13,817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3,817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5,833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4,167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73070870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86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15480736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98.4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98.0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59049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2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601572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호흡재활치료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수행건수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227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(151.3%)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                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환자 협조 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호흡재활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치료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75566"/>
            <a:ext cx="7515506" cy="596189"/>
            <a:chOff x="2953426" y="127412"/>
            <a:chExt cx="6427517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96315" y="127412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943137"/>
              </p:ext>
            </p:extLst>
          </p:nvPr>
        </p:nvGraphicFramePr>
        <p:xfrm>
          <a:off x="2970560" y="4427909"/>
          <a:ext cx="7271958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958">
                  <a:extLst>
                    <a:ext uri="{9D8B030D-6E8A-4147-A177-3AD203B41FA5}">
                      <a16:colId xmlns:a16="http://schemas.microsoft.com/office/drawing/2014/main" val="20317609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3549066109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1365146588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1837120983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1996564807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5694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고빈도흉백진통요법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3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1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679924"/>
              </p:ext>
            </p:extLst>
          </p:nvPr>
        </p:nvGraphicFramePr>
        <p:xfrm>
          <a:off x="331980" y="1725511"/>
          <a:ext cx="9982479" cy="5284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99.2%(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99.7%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99.2%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혈액폐기율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검사소요시간 모니터링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혈액관리점검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외래채혈실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협조요청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임상병리사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역량강화교육 참여로 전문성 증대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469783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7199862" cy="336788"/>
            <a:chOff x="323528" y="876625"/>
            <a:chExt cx="5253437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506968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공백없는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지속제공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76450"/>
            <a:ext cx="8073282" cy="596189"/>
            <a:chOff x="2399172" y="128168"/>
            <a:chExt cx="690454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19090" y="128168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097625"/>
              </p:ext>
            </p:extLst>
          </p:nvPr>
        </p:nvGraphicFramePr>
        <p:xfrm>
          <a:off x="305346" y="1674148"/>
          <a:ext cx="9982479" cy="5481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지속제공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(45,593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9,033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(19.8%)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운영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(’24.03.31.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지역간 의료 불균형 해소 및 지역주민의 생명 안정성 확보를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 제공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687978"/>
              </p:ext>
            </p:extLst>
          </p:nvPr>
        </p:nvGraphicFramePr>
        <p:xfrm>
          <a:off x="3041650" y="3924077"/>
          <a:ext cx="7127874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9,033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17,258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3,918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지속 운영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1,244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495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16,309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1,969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12.1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20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2,643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45930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84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388047"/>
              </p:ext>
            </p:extLst>
          </p:nvPr>
        </p:nvGraphicFramePr>
        <p:xfrm>
          <a:off x="331980" y="1725513"/>
          <a:ext cx="9982479" cy="5510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인건비성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필수재원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확보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(4,750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4,480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(94.3%)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사업비 확보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2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(’24.03.31.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※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추가경정 예산을 통해 응급의료기관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지원사업비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08112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각종 공모사업 참여 등을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보조금 확보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지원사업 적극 대응을 통한 경영혁신 지원 자금 확보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필수재원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확보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4C57B9B9-E5F2-951A-293E-BC9A8A68F4F0}"/>
              </a:ext>
            </a:extLst>
          </p:cNvPr>
          <p:cNvSpPr/>
          <p:nvPr/>
        </p:nvSpPr>
        <p:spPr>
          <a:xfrm>
            <a:off x="3689722" y="1184631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542407"/>
              </p:ext>
            </p:extLst>
          </p:nvPr>
        </p:nvGraphicFramePr>
        <p:xfrm>
          <a:off x="2969642" y="3875821"/>
          <a:ext cx="712787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278018233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355663299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47104067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2329262257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1424610328"/>
                    </a:ext>
                  </a:extLst>
                </a:gridCol>
              </a:tblGrid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8977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4,480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94.3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74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취약지역 응급의료기관 운영지원 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121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7326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60655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인건비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4053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공익적손실비용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2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2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홍보활동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945341"/>
              </p:ext>
            </p:extLst>
          </p:nvPr>
        </p:nvGraphicFramePr>
        <p:xfrm>
          <a:off x="331980" y="1691605"/>
          <a:ext cx="9982479" cy="5492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750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횟수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내역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295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통장 협의회 회의 참석을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홍보활동 전개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행사 시 대면 홍보 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152837"/>
              </p:ext>
            </p:extLst>
          </p:nvPr>
        </p:nvGraphicFramePr>
        <p:xfrm>
          <a:off x="2879862" y="3995861"/>
          <a:ext cx="7362586" cy="1982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470">
                  <a:extLst>
                    <a:ext uri="{9D8B030D-6E8A-4147-A177-3AD203B41FA5}">
                      <a16:colId xmlns:a16="http://schemas.microsoft.com/office/drawing/2014/main" val="176205702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784558258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90858488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3988239140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279803832"/>
                    </a:ext>
                  </a:extLst>
                </a:gridCol>
              </a:tblGrid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6988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45.5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1949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홍보매체 다양화를 통한 소통채널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62.9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6852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배포를 통한 인지도 및 신뢰도 향상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36.7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689704"/>
                  </a:ext>
                </a:extLst>
              </a:tr>
              <a:tr h="352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및 맞춤형 홍보물 제작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배포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3668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2098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우수의료인력 확보를 통한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안정화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50945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등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파견의료 인력 순회진료  실시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인원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의사인력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진료시간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사업 선정</a:t>
                      </a:r>
                      <a:endParaRPr lang="en-US" altLang="ko-KR" sz="18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정형외과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2024.03.01.~2024.12.31.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</a:t>
                      </a:r>
                      <a:r>
                        <a:rPr lang="ko-KR" altLang="en-US" sz="1800" b="0" spc="-15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의사직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채용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정형외과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모집기간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2024.03.28.~2024.04.30.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729771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조직 및 인력운영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237468"/>
              </p:ext>
            </p:extLst>
          </p:nvPr>
        </p:nvGraphicFramePr>
        <p:xfrm>
          <a:off x="331980" y="1725511"/>
          <a:ext cx="9982479" cy="5272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6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인사관리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성과급 관련 제도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 인사관리에 따른 보수체계 및 성과급 체계 일원화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조직진단 결과 활용을 통한 개선과제 이행으로 조직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효율적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인사관리에 따른 보수체계 및 성과급체계 일원화 검토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조직진단 및 통합매뉴얼 작성 용역 결과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 단계별 이행계획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 구성체계에서 성과급 비중 적정성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‘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통합매뉴얼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준수안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･사 협의회 논의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행정안전부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지방공공기관 예산편성기준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지침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근거하여 ‘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총인건비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인상률 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가이드라인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)’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내에서 직무중심 인사관리 보수체계 및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성과급제 적용 준수를 위해 추후 지속적 논의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17"/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3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재난 대응 및 예방활동 추진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409764"/>
              </p:ext>
            </p:extLst>
          </p:nvPr>
        </p:nvGraphicFramePr>
        <p:xfrm>
          <a:off x="331980" y="1725511"/>
          <a:ext cx="9982479" cy="5302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원내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화재대응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소방안전체계 강화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(38.9%)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재난발생에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훈련 및 교육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 위기대응 능력 강화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원내 설비 시설 및 위험 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옥상층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계단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논슬립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탈락 수선 등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연못 주변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잔디등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보도블럭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파손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보수완료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외벽에 부착된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가스계량기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정리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도로변 주차금지 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스톱바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파손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교체완료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승강기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급수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음압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등에 대한 자체점검 실시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고압가스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도시가스 등 일일 점검을 통한 예방활동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원내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및 설비 등 위험요소 등 점검을 통한 예방활동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534590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4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재무안정성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958402"/>
              </p:ext>
            </p:extLst>
          </p:nvPr>
        </p:nvGraphicFramePr>
        <p:xfrm>
          <a:off x="331980" y="1725511"/>
          <a:ext cx="9982479" cy="536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자금분석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보고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월 자금운영계획 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중기 재정 건전성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을 고려하여 연도별 재정규모 설정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효율적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재원 배분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확보 및 지출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예산의 효율적인 집행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- 2024~2026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중장기 재정운영계획 수립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월별 자금운영계획 수립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현금유동성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자금운영계획 수립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재무제표 수지 현황 보고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경영관리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201511"/>
              </p:ext>
            </p:extLst>
          </p:nvPr>
        </p:nvGraphicFramePr>
        <p:xfrm>
          <a:off x="331980" y="1691605"/>
          <a:ext cx="9982479" cy="555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1,046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221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(21.1%)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비용절감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221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(’24.03.31.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기간 단축을 통한 비용 할인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 예산지출 억제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273003"/>
              </p:ext>
            </p:extLst>
          </p:nvPr>
        </p:nvGraphicFramePr>
        <p:xfrm>
          <a:off x="2897634" y="4125629"/>
          <a:ext cx="730800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000">
                  <a:extLst>
                    <a:ext uri="{9D8B030D-6E8A-4147-A177-3AD203B41FA5}">
                      <a16:colId xmlns:a16="http://schemas.microsoft.com/office/drawing/2014/main" val="382882429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12424985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837319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9887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절감액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6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1,046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2092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공동구매 추진을 통한 재료비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501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114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75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신재생에너지 활용을 통한 에너지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93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6415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의약품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의료장비대금 비용 할인 및 계약심사 강화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816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자체수리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불요불급한 예산집행 억제 등 경비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903513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398534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31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064061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그린리모델링 사업 완료 및 에너지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절감율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개선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공사업체 계약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건축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기계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토목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설치등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에너지 성능 개선으로 온실가스 감축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공공건축물 그린리모델링 공사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토목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계약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 공 사  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㈜ 동문건설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착       공 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2024.03.13.~11.07.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건축허가 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2024.03.25.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일상감사 및 공사 </a:t>
                      </a:r>
                      <a:r>
                        <a:rPr kumimoji="0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원가심사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통보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공공건축물 그린리모델링 공사 기계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통신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 착공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(’24.04.)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그린리모델링 사업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2657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579136"/>
              </p:ext>
            </p:extLst>
          </p:nvPr>
        </p:nvGraphicFramePr>
        <p:xfrm>
          <a:off x="331980" y="1725511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25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신재생 에너지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활용을 통한 비용절감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(288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(32.3%)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 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난방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설비 시스템 등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77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활용을 통한 비용 절감 금액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(’24.03.31.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7528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월말 태양광 설치 준공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신재생 에너지 활용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33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44818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532206"/>
              </p:ext>
            </p:extLst>
          </p:nvPr>
        </p:nvGraphicFramePr>
        <p:xfrm>
          <a:off x="2897634" y="4931965"/>
          <a:ext cx="7272810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135">
                  <a:extLst>
                    <a:ext uri="{9D8B030D-6E8A-4147-A177-3AD203B41FA5}">
                      <a16:colId xmlns:a16="http://schemas.microsoft.com/office/drawing/2014/main" val="3431876960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220701116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1826994675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15128628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136275714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124834384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246007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절감금액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409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78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956076"/>
              </p:ext>
            </p:extLst>
          </p:nvPr>
        </p:nvGraphicFramePr>
        <p:xfrm>
          <a:off x="331980" y="1725511"/>
          <a:ext cx="9982479" cy="5364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입원환자 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(56,540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9,327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3,309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 증가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활성화를 통한 코로나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수준으로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회복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시스템 개선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키오스크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 순번대기표 삽입 등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교육 및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입원접수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전자서명 도입을 위한 선진지 견학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’24.03.22.(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금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충청남도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공주의료원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원무과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방문인원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8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전자서명 전면 도입을 위한 선진지 견학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태블릿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PC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추가 설치운영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 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9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117398"/>
              </p:ext>
            </p:extLst>
          </p:nvPr>
        </p:nvGraphicFramePr>
        <p:xfrm>
          <a:off x="331980" y="1725511"/>
          <a:ext cx="9982479" cy="5554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외래수익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(13,724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2,553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필수의료서비스 제공 확대를 통해 외래진료 활성화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8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추진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689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403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어르신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214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임신부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증대를 위한 원무과 매주 월요일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따뜻한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병원만들기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정기간담회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개시전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창구직원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간담회를 통한 애로사항 및 개선사항 청취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통상근무일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세입결산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전산화 프로그램 개발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의료원연합회 진행상황 검토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 dirty="0"/>
              <a:t> </a:t>
            </a:r>
            <a:endParaRPr lang="ko-KR" altLang="en-US" sz="2469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6897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600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614583"/>
              </p:ext>
            </p:extLst>
          </p:nvPr>
        </p:nvGraphicFramePr>
        <p:xfrm>
          <a:off x="331980" y="1725512"/>
          <a:ext cx="9982479" cy="53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만성폐쇄성 폐질환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폐렴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수혈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</a:t>
                      </a:r>
                      <a:r>
                        <a:rPr kumimoji="1" lang="ko-KR" altLang="en-US" sz="1800" b="0" spc="-15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급성기</a:t>
                      </a:r>
                      <a:r>
                        <a:rPr kumimoji="1" lang="ko-KR" altLang="en-US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뇌졸중 </a:t>
                      </a:r>
                      <a:r>
                        <a:rPr kumimoji="1" lang="en-US" altLang="ko-KR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</a:t>
                      </a:r>
                      <a:r>
                        <a:rPr kumimoji="1" lang="ko-KR" altLang="en-US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뇌졸중 전용 병실 부재</a:t>
                      </a:r>
                      <a:r>
                        <a:rPr kumimoji="1" lang="en-US" altLang="ko-KR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en-US" altLang="ko-KR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수술의 예방적항생제 </a:t>
                      </a:r>
                      <a:r>
                        <a:rPr kumimoji="1" lang="en-US" altLang="ko-KR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kumimoji="1" lang="ko-KR" altLang="en-US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항생제 </a:t>
                      </a:r>
                      <a:r>
                        <a:rPr kumimoji="1" lang="ko-KR" altLang="en-US" sz="1400" b="0" spc="-15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지속사용</a:t>
                      </a:r>
                      <a:r>
                        <a:rPr kumimoji="1" lang="en-US" altLang="ko-KR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400" b="0" spc="-15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7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728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병동의 협업을 통해 평가지표 향상 위해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평가지표를 향상을 위해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 필요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Stroke unit(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및 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구성여부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필요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모니터링을 위한 전산프로그램 개선 필요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15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폐쇄성폐질환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시행률이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저조하여 해당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미시행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명단을 고지하고 지속적인 협조요청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 개선을 위한 전산프로그램 개발 요청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전산실 업무협의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0B59EA8D-9679-25C0-2588-F95321F1F913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6858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648144"/>
              </p:ext>
            </p:extLst>
          </p:nvPr>
        </p:nvGraphicFramePr>
        <p:xfrm>
          <a:off x="331980" y="1725511"/>
          <a:ext cx="9982479" cy="536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331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(16.6%)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838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 날 운영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36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중식 미 이용 프로그램 홍보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 레시피 개발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59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675629"/>
              </p:ext>
            </p:extLst>
          </p:nvPr>
        </p:nvGraphicFramePr>
        <p:xfrm>
          <a:off x="331980" y="1725511"/>
          <a:ext cx="9982479" cy="5357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0485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048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132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(32.2%)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0485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37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월간 보고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132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4,272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2,837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89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관내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병의원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협력기관에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진료회신서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및 병동 진료의뢰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안내문 배포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27389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0095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장례식장 수익증대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761591"/>
              </p:ext>
            </p:extLst>
          </p:nvPr>
        </p:nvGraphicFramePr>
        <p:xfrm>
          <a:off x="331980" y="1725511"/>
          <a:ext cx="9982479" cy="536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장례식장 임대료 수입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443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(21.5%)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마케팅 강화를 통한 장례식장 수익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838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명함배포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홍보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장사업무프로그램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도입 업무 간소화 및 고객만족 향상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상담 만족도 향상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직관적인 주문 및 전자서명 만족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51216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정기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 장례식장 운영위원회 개최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(2024.04.09.)</a:t>
                      </a: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선호도 높은 메뉴 도입 수익 증대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장사프로그램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 안정화 개선 보완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419377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7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612728"/>
              </p:ext>
            </p:extLst>
          </p:nvPr>
        </p:nvGraphicFramePr>
        <p:xfrm>
          <a:off x="331980" y="1725511"/>
          <a:ext cx="9982479" cy="5333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68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86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868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86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월 병상가동률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79.6%(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74.5%)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신규간호사 입문교육 및 핵심간호술기 교육 실시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(3.4.~19.)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: 17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명</a:t>
                      </a:r>
                      <a:endParaRPr kumimoji="0" lang="en-US" altLang="ko-K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MingLiU-ExtB" panose="02020500000000000000" pitchFamily="18" charset="-120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간호인력 간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소통력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향상을 위한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(2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회차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비폭력대화 교육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(3.27.) : 21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간호간병통합서비스 병동 낙상예방교육 및 지표관리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(3.28.)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: 19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MingLiU-ExtB" panose="02020500000000000000" pitchFamily="18" charset="-120"/>
                        <a:cs typeface="Pretendard" panose="020B0600000101010101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간호부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차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친절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및 상호존중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캠페인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임상간호사 심폐소생술 훈련</a:t>
                      </a:r>
                      <a:endParaRPr kumimoji="1" lang="en-US" altLang="ko-KR" sz="18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(3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회차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비폭력대화 교육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환자와 동료 간 효과적인 의사소통 촉진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8499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6191750" cy="336788"/>
            <a:chOff x="323528" y="876625"/>
            <a:chExt cx="4517860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433411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호스피스 완화의료병동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182013"/>
              </p:ext>
            </p:extLst>
          </p:nvPr>
        </p:nvGraphicFramePr>
        <p:xfrm>
          <a:off x="331980" y="1725508"/>
          <a:ext cx="9982479" cy="548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이용인원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(3,000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246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(8.2%)</a:t>
                      </a:r>
                      <a:endParaRPr lang="ko-KR" altLang="en-US" sz="1800" b="1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서비스 제공 현황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(‘24.03.31.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8064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20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년 호스피스완화의료 </a:t>
                      </a:r>
                      <a:r>
                        <a:rPr kumimoji="0" lang="ko-KR" altLang="en-US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팀실천학습과정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(QELCA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Ⓒ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교육</a:t>
                      </a:r>
                      <a:endParaRPr kumimoji="1" lang="ko-KR" altLang="en-US" sz="16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보조금 신청 예정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(4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월 중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보조금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 30,000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천원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병동환자 입원 서비스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152307"/>
              </p:ext>
            </p:extLst>
          </p:nvPr>
        </p:nvGraphicFramePr>
        <p:xfrm>
          <a:off x="2970042" y="4067869"/>
          <a:ext cx="7200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337669814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980166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68408851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746895252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600833757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실적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달성률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471849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246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8.2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2533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호스피스완화의료 입원환자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7.5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558554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/>
                        <a:t>돌봄프로그램</a:t>
                      </a:r>
                      <a:r>
                        <a:rPr lang="ko-KR" altLang="en-US" sz="1200" dirty="0" smtClean="0"/>
                        <a:t>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250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8.8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4506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요법프로그램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750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75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10.0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99981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78554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38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6456"/>
              </p:ext>
            </p:extLst>
          </p:nvPr>
        </p:nvGraphicFramePr>
        <p:xfrm>
          <a:off x="331980" y="1725511"/>
          <a:ext cx="9982479" cy="53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04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2,150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 14.6%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다양한 홍보활동으로 검진 유치를 통한 수익 증대 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3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종합검진행사를 통한 수익 증대 도모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(’24.03.31.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타 의료기관 벤치마킹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’24.03.22.(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금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충청남도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천안의료원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검진센터</a:t>
                      </a:r>
                      <a:r>
                        <a:rPr lang="en-US" altLang="ko-KR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원활한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검진시스템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도입을 위한 타 기관 벤치마킹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’24.04.04.(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충청남도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공주의료원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검진센터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방문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’24.</a:t>
                      </a:r>
                      <a:r>
                        <a:rPr lang="en-US" altLang="ko-KR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4</a:t>
                      </a:r>
                      <a:r>
                        <a:rPr lang="ko-KR" altLang="en-US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중 </a:t>
                      </a:r>
                      <a:r>
                        <a:rPr lang="ko-KR" altLang="en-US" sz="1600" b="0" i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동군산병원</a:t>
                      </a:r>
                      <a:r>
                        <a:rPr lang="ko-KR" altLang="en-US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벤치마킹 예정</a:t>
                      </a:r>
                      <a:endParaRPr lang="en-US" altLang="ko-KR" sz="1600" b="0" i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홈페이지 개편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담당자 업무협의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202290"/>
              </p:ext>
            </p:extLst>
          </p:nvPr>
        </p:nvGraphicFramePr>
        <p:xfrm>
          <a:off x="2969642" y="3995861"/>
          <a:ext cx="712787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575">
                  <a:extLst>
                    <a:ext uri="{9D8B030D-6E8A-4147-A177-3AD203B41FA5}">
                      <a16:colId xmlns:a16="http://schemas.microsoft.com/office/drawing/2014/main" val="6445298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741528734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4278716660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3942658521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4258395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’24. 3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(A)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’23. 3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(B)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증감</a:t>
                      </a:r>
                      <a:r>
                        <a:rPr lang="en-US" altLang="ko-KR" sz="1200" dirty="0" smtClean="0"/>
                        <a:t>(A-B)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451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인원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3,488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3,473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291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315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312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5014062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12988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28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987738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응급의료기관 평가 상위등급 달성을 위한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지표관리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활동 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중증 상병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해당환자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구성비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4.47%(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목표값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3.0%)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응급센터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및 보호자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에게 병원 치료 계획 자세한 설명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원활한 배후 진료를 위한 전문의 보강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119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수용 문의 시 중증환자를 수용할 수 있도록 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독려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감염병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대응 대비 인프라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507639"/>
              </p:ext>
            </p:extLst>
          </p:nvPr>
        </p:nvGraphicFramePr>
        <p:xfrm>
          <a:off x="305346" y="1725511"/>
          <a:ext cx="9982479" cy="537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583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(28.4%)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0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활동 강화 실적</a:t>
                      </a:r>
                      <a:endParaRPr lang="en-US" altLang="ko-KR" sz="1800" b="0" i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/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(’24.03.31.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20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올바른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단계 시행 여부 평가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외과적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모니터링에 대한 관련부서 협의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부서별 맞춤형 교육자료 개발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249900"/>
              </p:ext>
            </p:extLst>
          </p:nvPr>
        </p:nvGraphicFramePr>
        <p:xfrm>
          <a:off x="3042566" y="4064421"/>
          <a:ext cx="712787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938">
                  <a:extLst>
                    <a:ext uri="{9D8B030D-6E8A-4147-A177-3AD203B41FA5}">
                      <a16:colId xmlns:a16="http://schemas.microsoft.com/office/drawing/2014/main" val="256835186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418033632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327217025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사업목표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사업실적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624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2,050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583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5652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</a:t>
                      </a:r>
                      <a:r>
                        <a:rPr lang="ko-KR" altLang="en-US" sz="1200" baseline="0" dirty="0" smtClean="0"/>
                        <a:t>예방 활동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375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63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감염관리 교육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124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362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직원 건강유지 및 안전관리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430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84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9572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적정진료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안전한 의료환경 조성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886904"/>
              </p:ext>
            </p:extLst>
          </p:nvPr>
        </p:nvGraphicFramePr>
        <p:xfrm>
          <a:off x="331980" y="1764213"/>
          <a:ext cx="9982479" cy="554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환자안전 등 활동 실시 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194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(20.8%)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 관리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69988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(’24.03.31.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안전관련 사건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사고 보고 활성화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887993"/>
                  </a:ext>
                </a:extLst>
              </a:tr>
              <a:tr h="75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공정한 문화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보고하는 문화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학습하는 문화를 통한 안전문화 확립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01018"/>
              </p:ext>
            </p:extLst>
          </p:nvPr>
        </p:nvGraphicFramePr>
        <p:xfrm>
          <a:off x="2969642" y="4055213"/>
          <a:ext cx="7128793" cy="1893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797">
                  <a:extLst>
                    <a:ext uri="{9D8B030D-6E8A-4147-A177-3AD203B41FA5}">
                      <a16:colId xmlns:a16="http://schemas.microsoft.com/office/drawing/2014/main" val="1317042739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2922867198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902570131"/>
                    </a:ext>
                  </a:extLst>
                </a:gridCol>
                <a:gridCol w="2430001">
                  <a:extLst>
                    <a:ext uri="{9D8B030D-6E8A-4147-A177-3AD203B41FA5}">
                      <a16:colId xmlns:a16="http://schemas.microsoft.com/office/drawing/2014/main" val="2042222762"/>
                    </a:ext>
                  </a:extLst>
                </a:gridCol>
                <a:gridCol w="549196">
                  <a:extLst>
                    <a:ext uri="{9D8B030D-6E8A-4147-A177-3AD203B41FA5}">
                      <a16:colId xmlns:a16="http://schemas.microsoft.com/office/drawing/2014/main" val="1936987025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3024217281"/>
                    </a:ext>
                  </a:extLst>
                </a:gridCol>
              </a:tblGrid>
              <a:tr h="2657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70672"/>
                  </a:ext>
                </a:extLst>
              </a:tr>
              <a:tr h="3238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 및 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8894"/>
                  </a:ext>
                </a:extLst>
              </a:tr>
              <a:tr h="3238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992529"/>
                  </a:ext>
                </a:extLst>
              </a:tr>
              <a:tr h="3238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활동강화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질향상과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환자안전위원회 운영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60922"/>
                  </a:ext>
                </a:extLst>
              </a:tr>
              <a:tr h="3238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문화 조성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854645"/>
                  </a:ext>
                </a:extLst>
              </a:tr>
              <a:tr h="3238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의료기관인증 평가 관리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강황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652506"/>
                  </a:ext>
                </a:extLst>
              </a:tr>
            </a:tbl>
          </a:graphicData>
        </a:graphic>
      </p:graphicFrame>
      <p:sp>
        <p:nvSpPr>
          <p:cNvPr id="23" name="모서리가 둥근 직사각형 22"/>
          <p:cNvSpPr/>
          <p:nvPr/>
        </p:nvSpPr>
        <p:spPr>
          <a:xfrm>
            <a:off x="61455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err="1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3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786376"/>
              </p:ext>
            </p:extLst>
          </p:nvPr>
        </p:nvGraphicFramePr>
        <p:xfrm>
          <a:off x="331979" y="1674148"/>
          <a:ext cx="9982479" cy="541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(31,802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7,279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(22.9%)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618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(’24.03.31.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알츠하이머 치매 위험도 검사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(02.22.~04.05.)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제공체계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97139"/>
              </p:ext>
            </p:extLst>
          </p:nvPr>
        </p:nvGraphicFramePr>
        <p:xfrm>
          <a:off x="2969642" y="4067869"/>
          <a:ext cx="722875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18">
                  <a:extLst>
                    <a:ext uri="{9D8B030D-6E8A-4147-A177-3AD203B41FA5}">
                      <a16:colId xmlns:a16="http://schemas.microsoft.com/office/drawing/2014/main" val="4137102839"/>
                    </a:ext>
                  </a:extLst>
                </a:gridCol>
                <a:gridCol w="816658">
                  <a:extLst>
                    <a:ext uri="{9D8B030D-6E8A-4147-A177-3AD203B41FA5}">
                      <a16:colId xmlns:a16="http://schemas.microsoft.com/office/drawing/2014/main" val="1648501461"/>
                    </a:ext>
                  </a:extLst>
                </a:gridCol>
                <a:gridCol w="2834696">
                  <a:extLst>
                    <a:ext uri="{9D8B030D-6E8A-4147-A177-3AD203B41FA5}">
                      <a16:colId xmlns:a16="http://schemas.microsoft.com/office/drawing/2014/main" val="4069990565"/>
                    </a:ext>
                  </a:extLst>
                </a:gridCol>
                <a:gridCol w="779680">
                  <a:extLst>
                    <a:ext uri="{9D8B030D-6E8A-4147-A177-3AD203B41FA5}">
                      <a16:colId xmlns:a16="http://schemas.microsoft.com/office/drawing/2014/main" val="4116898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842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7,279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42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2,806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치매노인 맞춤형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1,823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622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551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6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사회공헌활동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1,389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01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45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아동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연명의료결정제도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593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재가장애인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정신건강 네트워크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351952"/>
                  </a:ext>
                </a:extLst>
              </a:tr>
            </a:tbl>
          </a:graphicData>
        </a:graphic>
      </p:graphicFrame>
      <p:sp>
        <p:nvSpPr>
          <p:cNvPr id="22" name="모서리가 둥근 직사각형 21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err="1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48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528775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9802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(5,488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(16.4%)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71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(’24.03.31.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4498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협의체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협의체 운영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공공보건의료제도 기반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87715"/>
              </p:ext>
            </p:extLst>
          </p:nvPr>
        </p:nvGraphicFramePr>
        <p:xfrm>
          <a:off x="2898450" y="4301901"/>
          <a:ext cx="734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19021733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3493414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116618172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4901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95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지역보건의료기관 인력 교육 및 네트워크 구축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04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및 환자안전 관리사업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10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이송 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연계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재활의료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680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협의체 구성 및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일차의료 통합건강관리 예방서비스사업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943718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err="1" smtClean="0"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40" dirty="0">
              <a:solidFill>
                <a:srgbClr val="FFFFFF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98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안심병원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091559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제공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(80%),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),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미용서비스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(12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998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원무과 설명회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 매주 수요일 진행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보호자 없는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개선계획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643362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9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059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407406"/>
              </p:ext>
            </p:extLst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172000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46449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endParaRPr lang="ko-KR" altLang="en-US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97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차기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회의일정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경영전략회의자료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2024.05.16.(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목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), 16:00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</a:tbl>
          </a:graphicData>
        </a:graphic>
      </p:graphicFrame>
      <p:graphicFrame>
        <p:nvGraphicFramePr>
          <p:cNvPr id="18" name="표 19">
            <a:extLst>
              <a:ext uri="{FF2B5EF4-FFF2-40B4-BE49-F238E27FC236}">
                <a16:creationId xmlns:a16="http://schemas.microsoft.com/office/drawing/2014/main" id="{13127F94-32F1-B0C3-E02D-0755EC366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285213"/>
              </p:ext>
            </p:extLst>
          </p:nvPr>
        </p:nvGraphicFramePr>
        <p:xfrm>
          <a:off x="2178150" y="1728109"/>
          <a:ext cx="8135745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5745">
                  <a:extLst>
                    <a:ext uri="{9D8B030D-6E8A-4147-A177-3AD203B41FA5}">
                      <a16:colId xmlns:a16="http://schemas.microsoft.com/office/drawing/2014/main" val="956744368"/>
                    </a:ext>
                  </a:extLst>
                </a:gridCol>
              </a:tblGrid>
              <a:tr h="4500000"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○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스마트병원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관련 설명회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- 2024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스마트 병동 추진계획 및 방향 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회용품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사용 줄이기 추진방향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사무실에서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회용 컵 사용자제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개인별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다회용컵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머그컵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사용 생활화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민원인 또는 손님 방문 시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다회용컵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비치 사용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회의 및 행사 시 페트병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생수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플라스틱 용기와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회용 컵 사용 자제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다회용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용기 적극 사용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 내 편의점 및 커피숍 이용 시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회용 비닐봉지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포장용기 대신 장바구니 또는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빈박스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재활용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-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 내 커피숍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이용시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개인별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다회용컵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머그컵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사용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-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 내 물품 구매 시 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회용품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구매 자제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사무용품 구매 시 재활용품 제품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환경표지 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인증제품 등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우선 구매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회용품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줄이기 캠페인 실시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: 2024.04.17.   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375396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48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38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022947" y="3007072"/>
            <a:ext cx="633957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 smtClean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  <a:endParaRPr lang="en-US" altLang="ko-KR" sz="2400" dirty="0">
              <a:solidFill>
                <a:schemeClr val="bg1"/>
              </a:solidFill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2024.04.17.(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23416</TotalTime>
  <Words>6099</Words>
  <Application>Microsoft Office PowerPoint</Application>
  <PresentationFormat>사용자 지정</PresentationFormat>
  <Paragraphs>2222</Paragraphs>
  <Slides>51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72" baseType="lpstr">
      <vt:lpstr>나눔스퀘어</vt:lpstr>
      <vt:lpstr>맑은 고딕</vt:lpstr>
      <vt:lpstr>HY헤드라인M</vt:lpstr>
      <vt:lpstr>강원교육튼튼</vt:lpstr>
      <vt:lpstr>나눔스퀘어 Bold</vt:lpstr>
      <vt:lpstr>Pretendard Light</vt:lpstr>
      <vt:lpstr>한컴돋움</vt:lpstr>
      <vt:lpstr>Pretendard SemiBold</vt:lpstr>
      <vt:lpstr>G마켓 산스 TTF Bold</vt:lpstr>
      <vt:lpstr>KoPubWorld돋움체 Bold</vt:lpstr>
      <vt:lpstr>Pretendard Black</vt:lpstr>
      <vt:lpstr>PMingLiU-ExtB</vt:lpstr>
      <vt:lpstr>KoPub돋움체 Bold</vt:lpstr>
      <vt:lpstr>G마켓 산스 TTF Light</vt:lpstr>
      <vt:lpstr>KOHI배움</vt:lpstr>
      <vt:lpstr>Arial</vt:lpstr>
      <vt:lpstr>Pretendard Medium</vt:lpstr>
      <vt:lpstr>Pretendard</vt:lpstr>
      <vt:lpstr>KoPubWorld돋움체 Light</vt:lpstr>
      <vt:lpstr>Pretendard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2344</cp:revision>
  <cp:lastPrinted>2024-04-16T06:13:04Z</cp:lastPrinted>
  <dcterms:created xsi:type="dcterms:W3CDTF">2019-08-13T02:34:25Z</dcterms:created>
  <dcterms:modified xsi:type="dcterms:W3CDTF">2024-04-16T23:36:41Z</dcterms:modified>
</cp:coreProperties>
</file>