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embeddings/Microsoft_Excel_____.xlsx" ContentType="application/vnd.openxmlformats-officedocument.spreadsheetml.sheet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515" r:id="rId9"/>
    <p:sldId id="533" r:id="rId10"/>
    <p:sldId id="534" r:id="rId11"/>
    <p:sldId id="516" r:id="rId12"/>
    <p:sldId id="577" r:id="rId13"/>
    <p:sldId id="517" r:id="rId14"/>
    <p:sldId id="553" r:id="rId15"/>
    <p:sldId id="548" r:id="rId16"/>
    <p:sldId id="549" r:id="rId17"/>
    <p:sldId id="550" r:id="rId18"/>
    <p:sldId id="458" r:id="rId19"/>
    <p:sldId id="569" r:id="rId20"/>
    <p:sldId id="573" r:id="rId21"/>
    <p:sldId id="571" r:id="rId22"/>
    <p:sldId id="572" r:id="rId23"/>
    <p:sldId id="524" r:id="rId24"/>
    <p:sldId id="555" r:id="rId25"/>
    <p:sldId id="556" r:id="rId26"/>
    <p:sldId id="557" r:id="rId27"/>
    <p:sldId id="480" r:id="rId28"/>
    <p:sldId id="544" r:id="rId29"/>
    <p:sldId id="545" r:id="rId30"/>
    <p:sldId id="535" r:id="rId31"/>
    <p:sldId id="546" r:id="rId32"/>
    <p:sldId id="494" r:id="rId33"/>
    <p:sldId id="570" r:id="rId34"/>
    <p:sldId id="562" r:id="rId35"/>
    <p:sldId id="563" r:id="rId36"/>
    <p:sldId id="564" r:id="rId37"/>
    <p:sldId id="565" r:id="rId38"/>
    <p:sldId id="566" r:id="rId39"/>
    <p:sldId id="567" r:id="rId40"/>
    <p:sldId id="521" r:id="rId41"/>
    <p:sldId id="554" r:id="rId42"/>
    <p:sldId id="568" r:id="rId43"/>
    <p:sldId id="536" r:id="rId44"/>
    <p:sldId id="498" r:id="rId45"/>
    <p:sldId id="561" r:id="rId46"/>
    <p:sldId id="558" r:id="rId47"/>
    <p:sldId id="559" r:id="rId48"/>
    <p:sldId id="560" r:id="rId49"/>
    <p:sldId id="574" r:id="rId50"/>
    <p:sldId id="575" r:id="rId51"/>
    <p:sldId id="576" r:id="rId52"/>
    <p:sldId id="578" r:id="rId53"/>
    <p:sldId id="579" r:id="rId54"/>
    <p:sldId id="580" r:id="rId55"/>
    <p:sldId id="581" r:id="rId56"/>
    <p:sldId id="582" r:id="rId57"/>
    <p:sldId id="541" r:id="rId58"/>
  </p:sldIdLst>
  <p:sldSz cx="10691813" cy="7559675"/>
  <p:notesSz cx="9926638" cy="6797675"/>
  <p:embeddedFontLst>
    <p:embeddedFont>
      <p:font typeface="HY헤드라인M" panose="02030600000101010101" pitchFamily="18" charset="-127"/>
      <p:regular r:id="rId61"/>
    </p:embeddedFont>
    <p:embeddedFont>
      <p:font typeface="KoPub돋움체 Bold" panose="00000800000000000000" pitchFamily="2" charset="-127"/>
      <p:bold r:id="rId62"/>
    </p:embeddedFont>
    <p:embeddedFont>
      <p:font typeface="Pretendard ExtraBold" panose="02000903000000020004" pitchFamily="2" charset="-127"/>
      <p:bold r:id="rId63"/>
    </p:embeddedFont>
    <p:embeddedFont>
      <p:font typeface="G마켓 산스 TTF Light" panose="02000000000000000000" pitchFamily="2" charset="-127"/>
      <p:regular r:id="rId64"/>
    </p:embeddedFont>
    <p:embeddedFont>
      <p:font typeface="KoPubWorld돋움체 Light" panose="00000300000000000000" pitchFamily="2" charset="-127"/>
      <p:regular r:id="rId65"/>
    </p:embeddedFont>
    <p:embeddedFont>
      <p:font typeface="KOHI배움" panose="00000500000000000000" pitchFamily="2" charset="-127"/>
      <p:regular r:id="rId66"/>
    </p:embeddedFont>
    <p:embeddedFont>
      <p:font typeface="HY견고딕" panose="02030600000101010101" pitchFamily="18" charset="-127"/>
      <p:regular r:id="rId67"/>
    </p:embeddedFont>
    <p:embeddedFont>
      <p:font typeface="나눔스퀘어 Bold" panose="020B0600000101010101" pitchFamily="50" charset="-127"/>
      <p:bold r:id="rId68"/>
    </p:embeddedFont>
    <p:embeddedFont>
      <p:font typeface="맑은 고딕" panose="020B0503020000020004" pitchFamily="50" charset="-127"/>
      <p:regular r:id="rId69"/>
      <p:bold r:id="rId70"/>
    </p:embeddedFont>
    <p:embeddedFont>
      <p:font typeface="KoPubWorld돋움체 Bold" panose="00000800000000000000" pitchFamily="2" charset="-127"/>
      <p:bold r:id="rId71"/>
    </p:embeddedFont>
    <p:embeddedFont>
      <p:font typeface="Pretendard Light" panose="02000403000000020004" pitchFamily="2" charset="-127"/>
      <p:regular r:id="rId72"/>
    </p:embeddedFont>
    <p:embeddedFont>
      <p:font typeface="G마켓 산스 TTF Bold" panose="02000000000000000000" pitchFamily="2" charset="-127"/>
      <p:bold r:id="rId73"/>
    </p:embeddedFont>
    <p:embeddedFont>
      <p:font typeface="한컴돋움" panose="02030600000101010101" pitchFamily="18" charset="2"/>
      <p:regular r:id="rId74"/>
    </p:embeddedFont>
    <p:embeddedFont>
      <p:font typeface="Pretendard SemiBold" panose="02000703000000020004" pitchFamily="2" charset="-127"/>
      <p:bold r:id="rId75"/>
    </p:embeddedFont>
    <p:embeddedFont>
      <p:font typeface="Pretendard" panose="02000503000000020004" pitchFamily="2" charset="-127"/>
      <p:regular r:id="rId76"/>
      <p:bold r:id="rId77"/>
    </p:embeddedFont>
    <p:embeddedFont>
      <p:font typeface="강원교육튼튼" panose="02020603020101020101" pitchFamily="18" charset="-127"/>
      <p:regular r:id="rId78"/>
    </p:embeddedFont>
    <p:embeddedFont>
      <p:font typeface="Pretendard Black" panose="02000A03000000020004" pitchFamily="2" charset="-127"/>
      <p:bold r:id="rId79"/>
    </p:embeddedFont>
    <p:embeddedFont>
      <p:font typeface="나눔스퀘어" panose="020B0600000101010101" pitchFamily="50" charset="-127"/>
      <p:regular r:id="rId80"/>
    </p:embeddedFont>
    <p:embeddedFont>
      <p:font typeface="Pretendard Medium" panose="02000603000000020004" pitchFamily="2" charset="-127"/>
      <p:regular r:id="rId81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0000"/>
    <a:srgbClr val="00B0F0"/>
    <a:srgbClr val="36C1F3"/>
    <a:srgbClr val="FFFFFF"/>
    <a:srgbClr val="F8FAFD"/>
    <a:srgbClr val="FF962D"/>
    <a:srgbClr val="F0F0F0"/>
    <a:srgbClr val="01C4D9"/>
    <a:srgbClr val="FDE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0535" autoAdjust="0"/>
  </p:normalViewPr>
  <p:slideViewPr>
    <p:cSldViewPr>
      <p:cViewPr varScale="1">
        <p:scale>
          <a:sx n="99" d="100"/>
          <a:sy n="99" d="100"/>
        </p:scale>
        <p:origin x="1350" y="84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4.fntdata"/><Relationship Id="rId79" Type="http://schemas.openxmlformats.org/officeDocument/2006/relationships/font" Target="fonts/font19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2.fntdata"/><Relationship Id="rId80" Type="http://schemas.openxmlformats.org/officeDocument/2006/relationships/font" Target="fonts/font20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font" Target="fonts/font18.fntdata"/><Relationship Id="rId81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6.fntdata"/><Relationship Id="rId7" Type="http://schemas.openxmlformats.org/officeDocument/2006/relationships/slide" Target="slides/slide6.xml"/><Relationship Id="rId71" Type="http://schemas.openxmlformats.org/officeDocument/2006/relationships/font" Target="fonts/font1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6.fntdata"/><Relationship Id="rId61" Type="http://schemas.openxmlformats.org/officeDocument/2006/relationships/font" Target="fonts/font1.fntdata"/><Relationship Id="rId8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4536;&#47000;&#54532;&#51089;&#5062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21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예산규모!$C$2</c:f>
              <c:strCache>
                <c:ptCount val="1"/>
                <c:pt idx="0">
                  <c:v>예산액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DC3-4D09-A526-0465EAE4EB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예산규모!$B$3:$B$8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예산규모!$C$3:$C$8</c:f>
              <c:numCache>
                <c:formatCode>_(* #,##0_);_(* \(#,##0\);_(* "-"_);_(@_)</c:formatCode>
                <c:ptCount val="6"/>
                <c:pt idx="0">
                  <c:v>52456</c:v>
                </c:pt>
                <c:pt idx="1">
                  <c:v>60223</c:v>
                </c:pt>
                <c:pt idx="2">
                  <c:v>51895</c:v>
                </c:pt>
                <c:pt idx="3">
                  <c:v>58576</c:v>
                </c:pt>
                <c:pt idx="4">
                  <c:v>76397</c:v>
                </c:pt>
                <c:pt idx="5">
                  <c:v>60988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C3-4D09-A526-0465EAE4E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402256"/>
        <c:axId val="57403504"/>
      </c:lineChart>
      <c:catAx>
        <c:axId val="574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3504"/>
        <c:crosses val="autoZero"/>
        <c:auto val="1"/>
        <c:lblAlgn val="ctr"/>
        <c:lblOffset val="100"/>
        <c:noMultiLvlLbl val="0"/>
      </c:catAx>
      <c:valAx>
        <c:axId val="574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1.1111111111111112E-2"/>
                  <c:y val="-6.0606060606060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8F-4B68-9A37-6E78D6627B6F}"/>
                </c:ext>
              </c:extLst>
            </c:dLbl>
            <c:dLbl>
              <c:idx val="4"/>
              <c:layout>
                <c:manualLayout>
                  <c:x val="-5.5555555555556572E-3"/>
                  <c:y val="3.864256287880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8F-4B68-9A37-6E78D6627B6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68F-4B68-9A37-6E78D6627B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재무재표!$C$17:$C$22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 4월</c:v>
                </c:pt>
              </c:strCache>
            </c:strRef>
          </c:cat>
          <c:val>
            <c:numRef>
              <c:f>재무재표!$D$17:$D$22</c:f>
              <c:numCache>
                <c:formatCode>0%</c:formatCode>
                <c:ptCount val="6"/>
                <c:pt idx="0">
                  <c:v>2.834450463685612</c:v>
                </c:pt>
                <c:pt idx="1">
                  <c:v>7.8288879770209272</c:v>
                </c:pt>
                <c:pt idx="2">
                  <c:v>1.9237675663618112</c:v>
                </c:pt>
                <c:pt idx="3">
                  <c:v>1.6332065339002013</c:v>
                </c:pt>
                <c:pt idx="4">
                  <c:v>4.5026134473746735</c:v>
                </c:pt>
                <c:pt idx="5">
                  <c:v>4.6600073991860897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F-4B68-9A37-6E78D6627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594335"/>
        <c:axId val="458600575"/>
      </c:lineChart>
      <c:catAx>
        <c:axId val="45859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600575"/>
        <c:crosses val="autoZero"/>
        <c:auto val="1"/>
        <c:lblAlgn val="ctr"/>
        <c:lblOffset val="100"/>
        <c:noMultiLvlLbl val="0"/>
      </c:catAx>
      <c:valAx>
        <c:axId val="458600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594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1.5655577299413012E-2"/>
                  <c:y val="3.8569975147168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27-4511-BD07-3F9CA357842C}"/>
                </c:ext>
              </c:extLst>
            </c:dLbl>
            <c:dLbl>
              <c:idx val="5"/>
              <c:layout>
                <c:manualLayout>
                  <c:x val="-1.5655577299412915E-2"/>
                  <c:y val="8.57110558825961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27-4511-BD07-3F9CA3578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손익계산서!$B$14:$B$19</c:f>
              <c:strCache>
                <c:ptCount val="6"/>
                <c:pt idx="0">
                  <c:v>2019.04.</c:v>
                </c:pt>
                <c:pt idx="1">
                  <c:v>2020.04.</c:v>
                </c:pt>
                <c:pt idx="2">
                  <c:v>2021.04.</c:v>
                </c:pt>
                <c:pt idx="3">
                  <c:v>2022.04.</c:v>
                </c:pt>
                <c:pt idx="4">
                  <c:v>2023.04.</c:v>
                </c:pt>
                <c:pt idx="5">
                  <c:v>2024.04.</c:v>
                </c:pt>
              </c:strCache>
            </c:strRef>
          </c:cat>
          <c:val>
            <c:numRef>
              <c:f>손익계산서!$C$14:$C$19</c:f>
              <c:numCache>
                <c:formatCode>#,##0</c:formatCode>
                <c:ptCount val="6"/>
                <c:pt idx="0">
                  <c:v>-117</c:v>
                </c:pt>
                <c:pt idx="1">
                  <c:v>-3001</c:v>
                </c:pt>
                <c:pt idx="2">
                  <c:v>1912</c:v>
                </c:pt>
                <c:pt idx="3">
                  <c:v>10349</c:v>
                </c:pt>
                <c:pt idx="4">
                  <c:v>-4177</c:v>
                </c:pt>
                <c:pt idx="5">
                  <c:v>-3034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27-4511-BD07-3F9CA3578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184752"/>
        <c:axId val="526200976"/>
      </c:lineChart>
      <c:catAx>
        <c:axId val="52618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26200976"/>
        <c:crosses val="autoZero"/>
        <c:auto val="0"/>
        <c:lblAlgn val="ctr"/>
        <c:lblOffset val="100"/>
        <c:noMultiLvlLbl val="0"/>
      </c:catAx>
      <c:valAx>
        <c:axId val="52620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2618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진료인원!$L$15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891-4E04-8207-BC27A379BFAA}"/>
                </c:ext>
              </c:extLst>
            </c:dLbl>
            <c:dLbl>
              <c:idx val="1"/>
              <c:layout>
                <c:manualLayout>
                  <c:x val="-1.1111111111111162E-2"/>
                  <c:y val="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91-4E04-8207-BC27A379BFAA}"/>
                </c:ext>
              </c:extLst>
            </c:dLbl>
            <c:dLbl>
              <c:idx val="4"/>
              <c:layout>
                <c:manualLayout>
                  <c:x val="-2.5000000000000001E-2"/>
                  <c:y val="4.285714285714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91-4E04-8207-BC27A379BFA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891-4E04-8207-BC27A379BF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진료인원!$K$16:$K$21</c:f>
              <c:strCache>
                <c:ptCount val="6"/>
                <c:pt idx="0">
                  <c:v>2019.05.</c:v>
                </c:pt>
                <c:pt idx="1">
                  <c:v>2020.05.</c:v>
                </c:pt>
                <c:pt idx="2">
                  <c:v>2021.05.</c:v>
                </c:pt>
                <c:pt idx="3">
                  <c:v>2022.05.</c:v>
                </c:pt>
                <c:pt idx="4">
                  <c:v>2023.05.</c:v>
                </c:pt>
                <c:pt idx="5">
                  <c:v>2024.05.</c:v>
                </c:pt>
              </c:strCache>
            </c:strRef>
          </c:cat>
          <c:val>
            <c:numRef>
              <c:f>진료인원!$L$16:$L$21</c:f>
              <c:numCache>
                <c:formatCode>_(* #,##0_);_(* \(#,##0\);_(* "-"_);_(@_)</c:formatCode>
                <c:ptCount val="6"/>
                <c:pt idx="0">
                  <c:v>115361</c:v>
                </c:pt>
                <c:pt idx="1">
                  <c:v>65800</c:v>
                </c:pt>
                <c:pt idx="2">
                  <c:v>60828</c:v>
                </c:pt>
                <c:pt idx="3">
                  <c:v>111926</c:v>
                </c:pt>
                <c:pt idx="4">
                  <c:v>76904</c:v>
                </c:pt>
                <c:pt idx="5">
                  <c:v>82798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1-4E04-8207-BC27A379B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31-4AF2-903D-900D419DEF5B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931-4AF2-903D-900D419DEF5B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931-4AF2-903D-900D419DEF5B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931-4AF2-903D-900D419DEF5B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931-4AF2-903D-900D419DEF5B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931-4AF2-903D-900D419DEF5B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931-4AF2-903D-900D419DEF5B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931-4AF2-903D-900D419DEF5B}"/>
              </c:ext>
            </c:extLst>
          </c:dPt>
          <c:dLbls>
            <c:dLbl>
              <c:idx val="0"/>
              <c:layout>
                <c:manualLayout>
                  <c:x val="-8.8354108738875031E-2"/>
                  <c:y val="0.1954829369508503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76.5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931-4AF2-903D-900D419DEF5B}"/>
                </c:ext>
              </c:extLst>
            </c:dLbl>
            <c:dLbl>
              <c:idx val="1"/>
              <c:layout>
                <c:manualLayout>
                  <c:x val="-0.25303613939643171"/>
                  <c:y val="0.2344962351251192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931-4AF2-903D-900D419DEF5B}"/>
                </c:ext>
              </c:extLst>
            </c:dLbl>
            <c:dLbl>
              <c:idx val="2"/>
              <c:layout>
                <c:manualLayout>
                  <c:x val="-0.24064022078269956"/>
                  <c:y val="0.1791903973491324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6931-4AF2-903D-900D419DEF5B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931-4AF2-903D-900D419DEF5B}"/>
                </c:ext>
              </c:extLst>
            </c:dLbl>
            <c:dLbl>
              <c:idx val="4"/>
              <c:layout>
                <c:manualLayout>
                  <c:x val="-0.23428875675798036"/>
                  <c:y val="8.936337140358632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931-4AF2-903D-900D419DEF5B}"/>
                </c:ext>
              </c:extLst>
            </c:dLbl>
            <c:dLbl>
              <c:idx val="5"/>
              <c:layout>
                <c:manualLayout>
                  <c:x val="-0.2486710405686324"/>
                  <c:y val="5.9443322306785319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6931-4AF2-903D-900D419DEF5B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931-4AF2-903D-900D419DEF5B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6931-4AF2-903D-900D419DEF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0.76481493319695715</c:v>
                </c:pt>
                <c:pt idx="1">
                  <c:v>5.6766604871188391E-2</c:v>
                </c:pt>
                <c:pt idx="2">
                  <c:v>5.2419612606277571E-3</c:v>
                </c:pt>
                <c:pt idx="3">
                  <c:v>5.2163907178929873E-2</c:v>
                </c:pt>
                <c:pt idx="4">
                  <c:v>2.5378763664258775E-2</c:v>
                </c:pt>
                <c:pt idx="5">
                  <c:v>2.5250910950584925E-2</c:v>
                </c:pt>
                <c:pt idx="6">
                  <c:v>4.0912868375631274E-2</c:v>
                </c:pt>
                <c:pt idx="7">
                  <c:v>2.9470050501821901E-2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931-4AF2-903D-900D419DEF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37-4813-A2DD-65C9C504896B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37-4813-A2DD-65C9C504896B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37-4813-A2DD-65C9C504896B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837-4813-A2DD-65C9C504896B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837-4813-A2DD-65C9C504896B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837-4813-A2DD-65C9C504896B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837-4813-A2DD-65C9C504896B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837-4813-A2DD-65C9C504896B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74.9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837-4813-A2DD-65C9C504896B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8.65</a:t>
                    </a:r>
                    <a:endParaRPr lang="en-US" altLang="en-US" b="0" dirty="0">
                      <a:latin typeface="HY헤드라인M" panose="02030600000101010101" pitchFamily="18" charset="-127"/>
                      <a:ea typeface="HY헤드라인M" panose="0203060000010101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837-4813-A2DD-65C9C504896B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837-4813-A2DD-65C9C504896B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837-4813-A2DD-65C9C504896B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837-4813-A2DD-65C9C504896B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5837-4813-A2DD-65C9C504896B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5837-4813-A2DD-65C9C504896B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5837-4813-A2DD-65C9C50489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0.74864659839315884</c:v>
                </c:pt>
                <c:pt idx="1">
                  <c:v>8.5634978104203299E-2</c:v>
                </c:pt>
                <c:pt idx="2">
                  <c:v>6.1549601737871107E-3</c:v>
                </c:pt>
                <c:pt idx="3">
                  <c:v>5.0636184959139338E-2</c:v>
                </c:pt>
                <c:pt idx="4">
                  <c:v>3.0481707527326644E-2</c:v>
                </c:pt>
                <c:pt idx="5">
                  <c:v>3.3550567221819934E-2</c:v>
                </c:pt>
                <c:pt idx="6">
                  <c:v>2.2688872797489743E-2</c:v>
                </c:pt>
                <c:pt idx="7">
                  <c:v>2.2206130823075067E-2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837-4813-A2DD-65C9C50489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진료수익!$L$15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2A4-4CF6-9773-BE11D308139C}"/>
                </c:ext>
              </c:extLst>
            </c:dLbl>
            <c:dLbl>
              <c:idx val="1"/>
              <c:layout>
                <c:manualLayout>
                  <c:x val="-1.1111111111111162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A4-4CF6-9773-BE11D308139C}"/>
                </c:ext>
              </c:extLst>
            </c:dLbl>
            <c:dLbl>
              <c:idx val="4"/>
              <c:layout>
                <c:manualLayout>
                  <c:x val="-5.5555555555555558E-3"/>
                  <c:y val="5.714285714285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A4-4CF6-9773-BE11D308139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2A4-4CF6-9773-BE11D30813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진료수익!$K$16:$K$21</c:f>
              <c:strCache>
                <c:ptCount val="6"/>
                <c:pt idx="0">
                  <c:v>2019.05.</c:v>
                </c:pt>
                <c:pt idx="1">
                  <c:v>2020.05.</c:v>
                </c:pt>
                <c:pt idx="2">
                  <c:v>2021.05.</c:v>
                </c:pt>
                <c:pt idx="3">
                  <c:v>2022.05.</c:v>
                </c:pt>
                <c:pt idx="4">
                  <c:v>2023.05.</c:v>
                </c:pt>
                <c:pt idx="5">
                  <c:v>2024.05.</c:v>
                </c:pt>
              </c:strCache>
            </c:strRef>
          </c:cat>
          <c:val>
            <c:numRef>
              <c:f>진료수익!$L$16:$L$21</c:f>
              <c:numCache>
                <c:formatCode>_(* #,##0_);_(* \(#,##0\);_(* "-"_);_(@_)</c:formatCode>
                <c:ptCount val="6"/>
                <c:pt idx="0">
                  <c:v>12861</c:v>
                </c:pt>
                <c:pt idx="1">
                  <c:v>7638</c:v>
                </c:pt>
                <c:pt idx="2">
                  <c:v>6959</c:v>
                </c:pt>
                <c:pt idx="3">
                  <c:v>11352</c:v>
                </c:pt>
                <c:pt idx="4">
                  <c:v>9511</c:v>
                </c:pt>
                <c:pt idx="5">
                  <c:v>10736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A4-4CF6-9773-BE11D3081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1315040315774E-6"/>
          <c:y val="1.2904782273098082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1.0965173572653818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60.0%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6.6666666666666666E-2</c:v>
                </c:pt>
                <c:pt idx="1">
                  <c:v>0.6</c:v>
                </c:pt>
                <c:pt idx="2">
                  <c:v>0.3</c:v>
                </c:pt>
                <c:pt idx="3">
                  <c:v>3.3333333333333333E-2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0.54711</cdr:x>
      <cdr:y>0.78448</cdr:y>
    </cdr:from>
    <cdr:to>
      <cdr:x>0.70876</cdr:x>
      <cdr:y>0.84835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3537868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0.56104</cdr:x>
      <cdr:y>0.76008</cdr:y>
    </cdr:from>
    <cdr:to>
      <cdr:x>0.71754</cdr:x>
      <cdr:y>0.82395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039" y="3427796"/>
          <a:ext cx="906301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altLang="en-US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</a:p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0.07571</cdr:x>
      <cdr:y>0.70638</cdr:y>
    </cdr:from>
    <cdr:to>
      <cdr:x>0.21457</cdr:x>
      <cdr:y>0.77025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8469" y="3185641"/>
          <a:ext cx="804147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00B05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6.7%</a:t>
          </a:r>
          <a:endParaRPr lang="ko-KR" altLang="en-US" sz="1800" dirty="0">
            <a:solidFill>
              <a:srgbClr val="00B05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0.55225</cdr:x>
      <cdr:y>0.43277</cdr:y>
    </cdr:from>
    <cdr:to>
      <cdr:x>0.72633</cdr:x>
      <cdr:y>0.49663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98136" y="1951725"/>
          <a:ext cx="1008108" cy="2879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30.0%</a:t>
          </a:r>
          <a:endParaRPr lang="ko-KR" altLang="en-US" sz="1800" dirty="0">
            <a:solidFill>
              <a:srgbClr val="FF000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0.80823</cdr:x>
      <cdr:y>0.64078</cdr:y>
    </cdr:from>
    <cdr:to>
      <cdr:x>0.94501</cdr:x>
      <cdr:y>0.70465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2889796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0.80818</cdr:x>
      <cdr:y>0.75585</cdr:y>
    </cdr:from>
    <cdr:to>
      <cdr:x>0.97527</cdr:x>
      <cdr:y>0.83568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80202" y="3408729"/>
          <a:ext cx="967629" cy="36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C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</a:t>
          </a:r>
          <a:r>
            <a:rPr lang="en-US" altLang="ko-KR" sz="1800" dirty="0" smtClean="0">
              <a:solidFill>
                <a:srgbClr val="FFC000"/>
              </a:solidFill>
            </a:rPr>
            <a:t>%</a:t>
          </a:r>
          <a:endParaRPr lang="ko-KR" altLang="en-US" sz="1800" dirty="0">
            <a:solidFill>
              <a:srgbClr val="FFC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60713" y="509588"/>
            <a:ext cx="36052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408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57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714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78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56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0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22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318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728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5927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8162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75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879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200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6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2024.06.19.(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5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5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075732"/>
              </p:ext>
            </p:extLst>
          </p:nvPr>
        </p:nvGraphicFramePr>
        <p:xfrm>
          <a:off x="5445361" y="6711210"/>
          <a:ext cx="512094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0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060012"/>
              </p:ext>
            </p:extLst>
          </p:nvPr>
        </p:nvGraphicFramePr>
        <p:xfrm>
          <a:off x="5951198" y="6711210"/>
          <a:ext cx="2778870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870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종별가산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주요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심사업무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변경사항 공지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1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058953"/>
              </p:ext>
            </p:extLst>
          </p:nvPr>
        </p:nvGraphicFramePr>
        <p:xfrm>
          <a:off x="5968362" y="6440761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그린리모델링 공정 관련 보고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6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303947"/>
              </p:ext>
            </p:extLst>
          </p:nvPr>
        </p:nvGraphicFramePr>
        <p:xfrm>
          <a:off x="308064" y="2211505"/>
          <a:ext cx="4693666" cy="4951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</a:t>
                      </a:r>
                      <a:r>
                        <a:rPr lang="ko-KR" altLang="en-US" sz="1300" b="0" kern="120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30</a:t>
                      </a:r>
                      <a:endParaRPr lang="ko-KR" altLang="en-US" sz="1300" b="0" spc="-15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·05·02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공공병원 경영혁신 지원사업 평가결과 </a:t>
                      </a:r>
                      <a:r>
                        <a:rPr lang="en-US" altLang="ko-KR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“A”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351177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50669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45,114m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224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214,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160,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(237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2024.05.31.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76,147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24,349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32.0%)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76,147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(24,164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(26,749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(26,772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(25,853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(20,813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(36,532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123019" y="1246464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2024.04.30.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10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파견의사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4)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127650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350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47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charset="-127"/>
                        <a:ea typeface="나눔스퀘어 Bold" panose="020B0600000101010101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11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7998930" cy="2251386"/>
            <a:chOff x="800410" y="603803"/>
            <a:chExt cx="6840958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178908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5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6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직사각형 30"/>
          <p:cNvSpPr/>
          <p:nvPr/>
        </p:nvSpPr>
        <p:spPr>
          <a:xfrm>
            <a:off x="3042497" y="1241360"/>
            <a:ext cx="240205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(2024.05.31.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000897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15,409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42,899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3,941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5,467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803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12,271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15,409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45,549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1,276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28,138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14,205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13,933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592662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71,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32)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127,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154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15)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05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9" name="차트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110234"/>
              </p:ext>
            </p:extLst>
          </p:nvPr>
        </p:nvGraphicFramePr>
        <p:xfrm>
          <a:off x="5791366" y="1505703"/>
          <a:ext cx="4572000" cy="227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854006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963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코로나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19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이전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283%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였으나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감염병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전담병원 해제에 따른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증가로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2024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월말 현재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466%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로 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부채 중점관리 필요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917328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301490"/>
              </p:ext>
            </p:extLst>
          </p:nvPr>
        </p:nvGraphicFramePr>
        <p:xfrm>
          <a:off x="335969" y="1597418"/>
          <a:ext cx="5332730" cy="5642168"/>
        </p:xfrm>
        <a:graphic>
          <a:graphicData uri="http://schemas.openxmlformats.org/drawingml/2006/table">
            <a:tbl>
              <a:tblPr lastCol="1"/>
              <a:tblGrid>
                <a:gridCol w="419038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90200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59895058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23724652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033401841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4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41,761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43,032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52,429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58,839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46,321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45,897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18,161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25,592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13,327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35,404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35,364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33,247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32,987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32,570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30,870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38,158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34,497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36,494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37,903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37,788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6,077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5,682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1,712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2,278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1,341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24,793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32,476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32,785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34,587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36,447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9,674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15,204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14,804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15,030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17,183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17,692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19,323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21,250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23,110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10,891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17,932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22,345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8,418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8,109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041650" y="1241360"/>
            <a:ext cx="2664296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   (2024.04.30.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911076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1" name="차트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11119"/>
              </p:ext>
            </p:extLst>
          </p:nvPr>
        </p:nvGraphicFramePr>
        <p:xfrm>
          <a:off x="5889028" y="1741172"/>
          <a:ext cx="4572000" cy="269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186316"/>
              </p:ext>
            </p:extLst>
          </p:nvPr>
        </p:nvGraphicFramePr>
        <p:xfrm>
          <a:off x="331980" y="1597417"/>
          <a:ext cx="5242878" cy="5642169"/>
        </p:xfrm>
        <a:graphic>
          <a:graphicData uri="http://schemas.openxmlformats.org/drawingml/2006/table">
            <a:tbl>
              <a:tblPr/>
              <a:tblGrid>
                <a:gridCol w="416071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886811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382988201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4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4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4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4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4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4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11,320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8,263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13,497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23,372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8,868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10,852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9,515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6,042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4,401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9,037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6,635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7,897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2,221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9,096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14,335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2,233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2,955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11,437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11,264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11,585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13,023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13,045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13,886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7,235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7,807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8,256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9,488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8,906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9,542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1,548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1,317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1,388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2,081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1,926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2,044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2,094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2,388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117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3,001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1,912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10,349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4,177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3,034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32623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40387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2024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당기순손실은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3,034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백만원이고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 수익은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2019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대비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468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감소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비용은 인건비 및 관리운영비 상승으로 인하여 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/>
                      </a:r>
                      <a:b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2,449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2024.04. 30.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821514" y="4702825"/>
            <a:ext cx="3130511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당기순손익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1" name="차트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523378"/>
              </p:ext>
            </p:extLst>
          </p:nvPr>
        </p:nvGraphicFramePr>
        <p:xfrm>
          <a:off x="5705946" y="1597417"/>
          <a:ext cx="4867275" cy="2963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261494"/>
              </p:ext>
            </p:extLst>
          </p:nvPr>
        </p:nvGraphicFramePr>
        <p:xfrm>
          <a:off x="5570209" y="4905269"/>
          <a:ext cx="4743312" cy="237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82,798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32,563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71.8%)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15,479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15,896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1,212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전년대비 환자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감소요인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비상진료체계에 휴진 우려에 따른 지역주민의 인식 부족으로 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2024.05.31.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589536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5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5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5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115,361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65,800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60,828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111,926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76,904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82,798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32,563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71.8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31,122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14,987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6,353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7,586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11,509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15,643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15,479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50.3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73,898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48,282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47,386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98,548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59,620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58,002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15,896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10,193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2,411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6,955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5,597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5,597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8,981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1,212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88.1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116.2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9403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7674" y="493196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00B0F0"/>
                </a:solidFill>
              </a:rPr>
              <a:t>재택치료환자증가</a:t>
            </a:r>
            <a:endParaRPr lang="ko-KR" altLang="en-US" sz="800" dirty="0">
              <a:solidFill>
                <a:srgbClr val="00B0F0"/>
              </a:solidFill>
            </a:endParaRPr>
          </a:p>
        </p:txBody>
      </p:sp>
      <p:graphicFrame>
        <p:nvGraphicFramePr>
          <p:cNvPr id="33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9401238"/>
              </p:ext>
            </p:extLst>
          </p:nvPr>
        </p:nvGraphicFramePr>
        <p:xfrm>
          <a:off x="459665" y="4690591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07008"/>
              </p:ext>
            </p:extLst>
          </p:nvPr>
        </p:nvGraphicFramePr>
        <p:xfrm>
          <a:off x="326186" y="1594883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5761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126653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23.5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24.5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71,129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73,645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2,516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11,509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15,643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4,134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8,748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11,964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3,216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640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58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144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221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827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888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59,620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58,002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1,618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44,597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43,423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1,174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1,288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1,397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81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1,875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1,946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1,929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1,768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161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2,860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2,937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357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5,381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4,967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414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3115284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271530" y="1239614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(2024.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5. 31.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706820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716738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주요 증감 요인</a:t>
              </a: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184485"/>
              </p:ext>
            </p:extLst>
          </p:nvPr>
        </p:nvGraphicFramePr>
        <p:xfrm>
          <a:off x="5795393" y="5351014"/>
          <a:ext cx="457023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6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500" b="0" spc="0" dirty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총 진료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인원 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73,645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300" b="0" spc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진료 인원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: 3.5% 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b="0" spc="0" dirty="0" smtClean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2,516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500" b="0" spc="0" baseline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5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 </a:t>
                      </a:r>
                      <a:r>
                        <a:rPr lang="ko-KR" altLang="en-US" sz="1300" b="0" spc="0" dirty="0" err="1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진료인원</a:t>
                      </a:r>
                      <a:r>
                        <a:rPr lang="ko-KR" altLang="en-US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증가 </a:t>
                      </a:r>
                      <a:r>
                        <a:rPr lang="en-US" altLang="ko-KR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남원시 관내 지역</a:t>
                      </a:r>
                      <a:endParaRPr lang="en-US" altLang="ko-KR" sz="1300" b="0" spc="0" baseline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40" y="3853722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tx1"/>
                  </a:solidFill>
                  <a:latin typeface="+mn-ea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순창군</a:t>
              </a:r>
              <a:endParaRPr lang="ko-KR" altLang="en-US" sz="1300" b="1" dirty="0">
                <a:solidFill>
                  <a:schemeClr val="bg1"/>
                </a:solidFill>
                <a:latin typeface="+mn-ea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2" y="264408"/>
            <a:ext cx="7690728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900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>
                  <a:solidFill>
                    <a:srgbClr val="FF9429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Pretendard ExtraBold" panose="02000903000000020004" pitchFamily="2" charset="-127"/>
                </a:rPr>
                <a:t>2-4</a:t>
              </a:r>
              <a:endParaRPr lang="ko-KR" altLang="en-US" sz="3300" dirty="0">
                <a:solidFill>
                  <a:srgbClr val="FF9429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2" name="차트 51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185334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7" name="차트 56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3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477917"/>
              </p:ext>
            </p:extLst>
          </p:nvPr>
        </p:nvGraphicFramePr>
        <p:xfrm>
          <a:off x="5570209" y="4905267"/>
          <a:ext cx="4743312" cy="2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124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진료수입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 10,736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2,125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83.5%)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2,238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※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외래환자 수익 증가 요인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~2024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수가인상율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108.5%    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232039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5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5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5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5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12,861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7,638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6,959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11,352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9,511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10,736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2,125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83.5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7,112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3,924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2,412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2,549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3,616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4,874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2,238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4,345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3,047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3,586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7,656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4,419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4,359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100.3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645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105.7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108.3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0423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2024.05. 31.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769100"/>
              </p:ext>
            </p:extLst>
          </p:nvPr>
        </p:nvGraphicFramePr>
        <p:xfrm>
          <a:off x="314170" y="4698942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9390649"/>
              </p:ext>
            </p:extLst>
          </p:nvPr>
        </p:nvGraphicFramePr>
        <p:xfrm>
          <a:off x="4625826" y="2905768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777938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18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9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9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199672"/>
              </p:ext>
            </p:extLst>
          </p:nvPr>
        </p:nvGraphicFramePr>
        <p:xfrm>
          <a:off x="331978" y="1535954"/>
          <a:ext cx="10000241" cy="5537393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774015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43.3%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904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18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208.7%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대상환자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협조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21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검사소요시간 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강화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10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16,066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휴진으로 인한 환자 감소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7,260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지원사업비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파견의료인건비 지원사업 선정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신장내과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92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체계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일원화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44339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07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61911"/>
              </p:ext>
            </p:extLst>
          </p:nvPr>
        </p:nvGraphicFramePr>
        <p:xfrm>
          <a:off x="331980" y="1594057"/>
          <a:ext cx="10067566" cy="5719184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337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불요불급한 예산지출 억제 및 </a:t>
                      </a:r>
                      <a:r>
                        <a:rPr lang="ko-KR" altLang="en-US" sz="8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lang="ko-KR" altLang="en-US" sz="8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공사업체 계약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토목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 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공기조화기 설치 및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부대공사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105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36.5%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15,643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제증명수수료 유료발급전환</a:t>
                      </a:r>
                      <a:r>
                        <a:rPr lang="en-US" altLang="ko-KR" sz="10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000" spc="-15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입원확인서</a:t>
                      </a:r>
                      <a:r>
                        <a:rPr lang="en-US" altLang="ko-KR" sz="10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ko-KR" altLang="en-US" sz="10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출생증명서</a:t>
                      </a:r>
                      <a:r>
                        <a:rPr lang="en-US" altLang="ko-KR" sz="10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000" spc="-15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여파로 인한 환자 감소</a:t>
                      </a:r>
                      <a:endParaRPr lang="ko-KR" altLang="en-US" sz="10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4,359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31.8%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.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수납오류현황 교육실시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여파로 인한 환자 감소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급성기뇌졸중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 프로그램 개발 등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43.2%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채식의날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감소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276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67.3%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</a:t>
                      </a: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140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해당사항없음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6983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784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대면홍보확대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해당사항없음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51066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7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11789"/>
              </p:ext>
            </p:extLst>
          </p:nvPr>
        </p:nvGraphicFramePr>
        <p:xfrm>
          <a:off x="331980" y="1501141"/>
          <a:ext cx="9981926" cy="5571984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64.8%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간호필요도 평가 교육 참석 등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5107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 프로그램 추진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37868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 및 사업장 검진 수검독려문자 발송 등</a:t>
                      </a: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후속진료과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 진료로 </a:t>
                      </a: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입원건수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증가</a:t>
                      </a:r>
                      <a:endParaRPr 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1,029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 순회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31.8%</a:t>
                      </a: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협업 환자안전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환자안전 문화 조성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보건복지부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kops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주의경보발령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미도달로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미흡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13,177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2,361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43.0%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5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6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329487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3.76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(98.4%)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(’24.05.09.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제공자료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3.66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2018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756343"/>
              </p:ext>
            </p:extLst>
          </p:nvPr>
        </p:nvGraphicFramePr>
        <p:xfrm>
          <a:off x="331980" y="1725511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8,291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1.3%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193379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24.05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23.05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24.05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23.05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8,291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8,184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941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849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11.0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4,738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4,357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2,090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2,355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1,463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1,472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5201890" y="1134959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5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464345"/>
              </p:ext>
            </p:extLst>
          </p:nvPr>
        </p:nvGraphicFramePr>
        <p:xfrm>
          <a:off x="331980" y="1725511"/>
          <a:ext cx="9982479" cy="5472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469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98.1%(100.1%)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12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670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338970"/>
              </p:ext>
            </p:extLst>
          </p:nvPr>
        </p:nvGraphicFramePr>
        <p:xfrm>
          <a:off x="2905698" y="4284093"/>
          <a:ext cx="7308000" cy="1655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3510423013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415961807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2885799524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4079613924"/>
                    </a:ext>
                  </a:extLst>
                </a:gridCol>
              </a:tblGrid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21,466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3,890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5,930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4,253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3,902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3,491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21,064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3,817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5,833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4,167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3,825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3,422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402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98.4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367907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313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(208.7%)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75566"/>
            <a:ext cx="7515506" cy="596189"/>
            <a:chOff x="2953426" y="127412"/>
            <a:chExt cx="6427517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96315" y="127412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05998"/>
              </p:ext>
            </p:extLst>
          </p:nvPr>
        </p:nvGraphicFramePr>
        <p:xfrm>
          <a:off x="2970560" y="4427909"/>
          <a:ext cx="7343274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274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837120983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996564807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316199388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74287298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469145"/>
              </p:ext>
            </p:extLst>
          </p:nvPr>
        </p:nvGraphicFramePr>
        <p:xfrm>
          <a:off x="331980" y="1725511"/>
          <a:ext cx="9982479" cy="542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99.7%(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99.8%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혈액폐기율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검사소요시간 모니터링 지속 추진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혈액관리점검 지속 추진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문제점 발생 시 분석을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검사결과 정확성 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환자만족도 및 대기시간 단축 노력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76450"/>
            <a:ext cx="8073282" cy="596189"/>
            <a:chOff x="2399172" y="128168"/>
            <a:chExt cx="690454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19090" y="128168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070918"/>
              </p:ext>
            </p:extLst>
          </p:nvPr>
        </p:nvGraphicFramePr>
        <p:xfrm>
          <a:off x="305346" y="1674148"/>
          <a:ext cx="9982479" cy="5481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16,066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(35.2%)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04730"/>
              </p:ext>
            </p:extLst>
          </p:nvPr>
        </p:nvGraphicFramePr>
        <p:xfrm>
          <a:off x="3041650" y="3924077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16,066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35.2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6,524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799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4,291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4,441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41.2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84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188796"/>
              </p:ext>
            </p:extLst>
          </p:nvPr>
        </p:nvGraphicFramePr>
        <p:xfrm>
          <a:off x="331980" y="1725513"/>
          <a:ext cx="9982479" cy="5416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7,260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(152.8%)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2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공모사업 참여 등을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보조금 확보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이행도 실행으로 인센티브 지원금 확보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(1,410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771372"/>
              </p:ext>
            </p:extLst>
          </p:nvPr>
        </p:nvGraphicFramePr>
        <p:xfrm>
          <a:off x="3041650" y="3889533"/>
          <a:ext cx="7127876" cy="2204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4,750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7,260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103.7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지원사업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09051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52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136079"/>
              </p:ext>
            </p:extLst>
          </p:nvPr>
        </p:nvGraphicFramePr>
        <p:xfrm>
          <a:off x="331981" y="1691605"/>
          <a:ext cx="9982478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734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60499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43245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(65.5%)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온라인 홍보매체 점검을 통한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활용 가능한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SNS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 추진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찾아가는 홍보활동 지속 추진으로 지역주민 소통 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읍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722833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65.5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60.7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62.5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144299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파견의료 인력 순회진료  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의사인력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사업 선정</a:t>
                      </a:r>
                      <a:endParaRPr lang="en-US" altLang="ko-KR" sz="18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2024.05.01.~2024.12.31.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하반기 공모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개분야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모집기간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2024.07.01.~2024.12.31.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729771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37468"/>
              </p:ext>
            </p:extLst>
          </p:nvPr>
        </p:nvGraphicFramePr>
        <p:xfrm>
          <a:off x="331980" y="1725511"/>
          <a:ext cx="9982479" cy="5315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6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이행으로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인사관리에 따른 보수체계 및 성과급체계 일원화 검토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통합매뉴얼 작성 용역 결과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 단계별 이행계획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‘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통합매뉴얼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준수안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･사 협의회 논의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 ‘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인상률 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직무중심 인사관리 보수체계 및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성과급제 적용 준수를 위해 추후 지속적 논의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3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761778"/>
              </p:ext>
            </p:extLst>
          </p:nvPr>
        </p:nvGraphicFramePr>
        <p:xfrm>
          <a:off x="331980" y="1725511"/>
          <a:ext cx="9982479" cy="5302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(65.5%)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원내 설비 시설 및 위험 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 보상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 설비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승강기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급수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음압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자체점검 실시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본관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흡연부스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지붕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바닥부식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진입로 주변 인도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들뜸현상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옥상 배수로 막힘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도시가스 등 일일 점검을 통한 예방활동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534590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088823"/>
              </p:ext>
            </p:extLst>
          </p:nvPr>
        </p:nvGraphicFramePr>
        <p:xfrm>
          <a:off x="331980" y="1725511"/>
          <a:ext cx="9982479" cy="536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월 자금운영계획 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확보 및 지출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예산의 효율적인 집행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- 2024~2026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월별 자금운영계획 수립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보고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735865"/>
              </p:ext>
            </p:extLst>
          </p:nvPr>
        </p:nvGraphicFramePr>
        <p:xfrm>
          <a:off x="331980" y="1691605"/>
          <a:ext cx="9982479" cy="555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337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(32.2%)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337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(’24.05.31.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기간 단축을 통한 비용 할인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78915"/>
              </p:ext>
            </p:extLst>
          </p:nvPr>
        </p:nvGraphicFramePr>
        <p:xfrm>
          <a:off x="2897634" y="4125629"/>
          <a:ext cx="730800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000">
                  <a:extLst>
                    <a:ext uri="{9D8B030D-6E8A-4147-A177-3AD203B41FA5}">
                      <a16:colId xmlns:a16="http://schemas.microsoft.com/office/drawing/2014/main" val="382882429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12424985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837319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9887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절감액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6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1,046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337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2092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공동구매 추진을 통한 재료비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501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199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5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신재생에너지 활용을 통한 에너지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105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41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의약품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의료장비대금 비용 할인 및 계약심사 강화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81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자체수리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불요불급한 예산집행 억제 등 경비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903513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398534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57708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기계설비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공기조화기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지열히트펌프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교체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폐열회수형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환기장치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고효율냉난방장치 등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 및 설치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공기조화기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(17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 및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부대공사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지열기계설치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히트펌프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4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펌프류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 및 전기공사</a:t>
                      </a:r>
                      <a:endParaRPr kumimoji="0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노후 </a:t>
                      </a:r>
                      <a:r>
                        <a:rPr kumimoji="0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팬코일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교체 중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철거 및 가설공사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349781"/>
              </p:ext>
            </p:extLst>
          </p:nvPr>
        </p:nvGraphicFramePr>
        <p:xfrm>
          <a:off x="331980" y="1725511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(36.5%)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(’24.05.31.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3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310185"/>
              </p:ext>
            </p:extLst>
          </p:nvPr>
        </p:nvGraphicFramePr>
        <p:xfrm>
          <a:off x="2897634" y="4931965"/>
          <a:ext cx="7272812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135">
                  <a:extLst>
                    <a:ext uri="{9D8B030D-6E8A-4147-A177-3AD203B41FA5}">
                      <a16:colId xmlns:a16="http://schemas.microsoft.com/office/drawing/2014/main" val="3431876960"/>
                    </a:ext>
                  </a:extLst>
                </a:gridCol>
                <a:gridCol w="865811">
                  <a:extLst>
                    <a:ext uri="{9D8B030D-6E8A-4147-A177-3AD203B41FA5}">
                      <a16:colId xmlns:a16="http://schemas.microsoft.com/office/drawing/2014/main" val="2220701116"/>
                    </a:ext>
                  </a:extLst>
                </a:gridCol>
                <a:gridCol w="865811">
                  <a:extLst>
                    <a:ext uri="{9D8B030D-6E8A-4147-A177-3AD203B41FA5}">
                      <a16:colId xmlns:a16="http://schemas.microsoft.com/office/drawing/2014/main" val="1826994675"/>
                    </a:ext>
                  </a:extLst>
                </a:gridCol>
                <a:gridCol w="865811">
                  <a:extLst>
                    <a:ext uri="{9D8B030D-6E8A-4147-A177-3AD203B41FA5}">
                      <a16:colId xmlns:a16="http://schemas.microsoft.com/office/drawing/2014/main" val="215128628"/>
                    </a:ext>
                  </a:extLst>
                </a:gridCol>
                <a:gridCol w="865811">
                  <a:extLst>
                    <a:ext uri="{9D8B030D-6E8A-4147-A177-3AD203B41FA5}">
                      <a16:colId xmlns:a16="http://schemas.microsoft.com/office/drawing/2014/main" val="2136275714"/>
                    </a:ext>
                  </a:extLst>
                </a:gridCol>
                <a:gridCol w="865811">
                  <a:extLst>
                    <a:ext uri="{9D8B030D-6E8A-4147-A177-3AD203B41FA5}">
                      <a16:colId xmlns:a16="http://schemas.microsoft.com/office/drawing/2014/main" val="1848202935"/>
                    </a:ext>
                  </a:extLst>
                </a:gridCol>
                <a:gridCol w="865811">
                  <a:extLst>
                    <a:ext uri="{9D8B030D-6E8A-4147-A177-3AD203B41FA5}">
                      <a16:colId xmlns:a16="http://schemas.microsoft.com/office/drawing/2014/main" val="1000378574"/>
                    </a:ext>
                  </a:extLst>
                </a:gridCol>
                <a:gridCol w="865811">
                  <a:extLst>
                    <a:ext uri="{9D8B030D-6E8A-4147-A177-3AD203B41FA5}">
                      <a16:colId xmlns:a16="http://schemas.microsoft.com/office/drawing/2014/main" val="124834384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24600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409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7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802366"/>
              </p:ext>
            </p:extLst>
          </p:nvPr>
        </p:nvGraphicFramePr>
        <p:xfrm>
          <a:off x="331980" y="1725511"/>
          <a:ext cx="9982479" cy="5364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15,643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4,134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제증명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수수료 유료 발급 전환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적용일자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2024.06.20.)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입원확인서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3,000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출생증명서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＊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제증명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감면 기준 부재에 따른 감면 중단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8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전자서명 패드 추가설치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공사착공에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창구 이전 후 추가설치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9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43330"/>
              </p:ext>
            </p:extLst>
          </p:nvPr>
        </p:nvGraphicFramePr>
        <p:xfrm>
          <a:off x="331980" y="1725511"/>
          <a:ext cx="9982479" cy="557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4,359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감소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643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증대를 위한 간담회 실시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월요일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따뜻한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병원만들기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정기간담회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수납오류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최소화를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오류현황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보고 및 교육실시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’24.06.04.(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전직원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실시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심사계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주관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9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수납오류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교육으로 외래 청구 오류 건수 감소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전월대비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63.1%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전월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당월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880690"/>
                  </a:ext>
                </a:extLst>
              </a:tr>
              <a:tr h="79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세입결산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전산화 프로그램 개발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의료원연합회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단위로 방문하여 개발현황 확인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외래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정기 간담회 실시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(’24.06.26.)</a:t>
                      </a: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외래간호사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원무과 계정 전원 참석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창구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키오스크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접수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제증명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일원화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 dirty="0"/>
              <a:t> </a:t>
            </a:r>
            <a:endParaRPr lang="ko-KR" altLang="en-US" sz="2469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6897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600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4467"/>
              </p:ext>
            </p:extLst>
          </p:nvPr>
        </p:nvGraphicFramePr>
        <p:xfrm>
          <a:off x="331980" y="1725513"/>
          <a:ext cx="9982479" cy="564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6066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21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spc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예방적항생제 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endParaRPr lang="ko-KR" altLang="en-US" sz="1400" b="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2146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2768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596393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 위해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평가지표를 향상을 위해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충수절제술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변경 요청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진행중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</a:t>
                      </a:r>
                      <a:r>
                        <a:rPr kumimoji="0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unit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</a:t>
                      </a:r>
                      <a:r>
                        <a:rPr kumimoji="0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필요</a:t>
                      </a:r>
                      <a:endParaRPr kumimoji="0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모니터링을 위한 전산프로그램 개선 필요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58306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폐쇄성폐질환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시행률이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저조하여 해당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명단을 고지하고 지속적인 협조요청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 개선을 위한 전산프로그램 개발 요청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6858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039548"/>
              </p:ext>
            </p:extLst>
          </p:nvPr>
        </p:nvGraphicFramePr>
        <p:xfrm>
          <a:off x="331980" y="1725511"/>
          <a:ext cx="9982479" cy="536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864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(43.2%)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91915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환자안전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19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개방형질문을 통한 정확한 배식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4781"/>
                  </a:ext>
                </a:extLst>
              </a:tr>
              <a:tr h="136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관리계획 수립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부재중 환자 재방문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5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022742"/>
              </p:ext>
            </p:extLst>
          </p:nvPr>
        </p:nvGraphicFramePr>
        <p:xfrm>
          <a:off x="331980" y="1725511"/>
          <a:ext cx="9982479" cy="545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8476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84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276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(67.3%)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8476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909905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보고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276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11,421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4,761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111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68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59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598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및 병동 협업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정기적 방문으로 진료의뢰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활성화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071813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병동과의 지속적인 협업을 통한 진료의뢰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실적관리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27389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0095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010831"/>
              </p:ext>
            </p:extLst>
          </p:nvPr>
        </p:nvGraphicFramePr>
        <p:xfrm>
          <a:off x="331980" y="1725511"/>
          <a:ext cx="9982479" cy="548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65272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2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784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(38.1%)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3109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업무편람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개정사항 수정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4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명함배포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홍보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업무능력 강화 및 고객만족도 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392013"/>
                  </a:ext>
                </a:extLst>
              </a:tr>
              <a:tr h="145441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 효율 간소화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19377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7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052592"/>
              </p:ext>
            </p:extLst>
          </p:nvPr>
        </p:nvGraphicFramePr>
        <p:xfrm>
          <a:off x="331980" y="1725511"/>
          <a:ext cx="9982479" cy="5510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5327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67887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병상가동률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64.8%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67.5%)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217825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국민건강보험공단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간호필요도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평가교육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(5. 8.)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심폐소생술 술기 교육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(5. 14., 5. 21.)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24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0" lang="en-US" altLang="ko-K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간호관련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의료과실 예방을 위한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법과 간호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(1)’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(5. 22.)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22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0" lang="en-US" altLang="ko-K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입사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신규간호사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연수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(5. 23.)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16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대한간호협회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시뮬레이션 과정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실기교육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(5.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23., 5. 24.)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7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9377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심폐소생술 훈련 지속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371735"/>
              </p:ext>
            </p:extLst>
          </p:nvPr>
        </p:nvGraphicFramePr>
        <p:xfrm>
          <a:off x="331980" y="1725508"/>
          <a:ext cx="9982479" cy="553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423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(14.1%)</a:t>
                      </a:r>
                      <a:endParaRPr lang="ko-KR" altLang="en-US" sz="1800" b="1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서비스 제공 현황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(‘24.05.31.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8064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20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정상운영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돌봄프로그램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kumimoji="0" lang="ko-KR" altLang="en-US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생일파티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요법프로그램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아로마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미술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</a:t>
                      </a:r>
                      <a:endParaRPr kumimoji="1" lang="ko-KR" altLang="en-US" sz="160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사별가족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모임</a:t>
                      </a:r>
                      <a:r>
                        <a:rPr kumimoji="0" lang="en-US" altLang="ko-KR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원예프로그램</a:t>
                      </a:r>
                      <a:r>
                        <a:rPr kumimoji="0" lang="en-US" altLang="ko-KR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점심식사</a:t>
                      </a:r>
                      <a:r>
                        <a:rPr kumimoji="0" lang="en-US" altLang="ko-KR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재가암환자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강의</a:t>
                      </a:r>
                      <a:r>
                        <a:rPr kumimoji="0" lang="en-US" altLang="ko-KR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보건소</a:t>
                      </a:r>
                      <a:r>
                        <a:rPr kumimoji="0" lang="en-US" altLang="ko-KR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0" lang="ko-KR" altLang="en-US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46221"/>
              </p:ext>
            </p:extLst>
          </p:nvPr>
        </p:nvGraphicFramePr>
        <p:xfrm>
          <a:off x="2970042" y="4067869"/>
          <a:ext cx="7200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337669814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80166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68408851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74689525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600833757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달성률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471849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423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14.1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2533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호스피스완화의료 입원환자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244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12.2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558554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/>
                        <a:t>돌봄프로그램</a:t>
                      </a:r>
                      <a:r>
                        <a:rPr lang="ko-KR" altLang="en-US" sz="1200" dirty="0" smtClean="0"/>
                        <a:t>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250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19.2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4506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요법프로그램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750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131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17.5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99981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78554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38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181703"/>
              </p:ext>
            </p:extLst>
          </p:nvPr>
        </p:nvGraphicFramePr>
        <p:xfrm>
          <a:off x="331980" y="1725511"/>
          <a:ext cx="9982479" cy="5438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04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(719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28.9%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062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(’24.05.31.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 및 사업장 검진 수검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독려문자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센터 내 모니터 홍보 게시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읍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찾아가는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 참여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12988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98111"/>
              </p:ext>
            </p:extLst>
          </p:nvPr>
        </p:nvGraphicFramePr>
        <p:xfrm>
          <a:off x="2897635" y="4211885"/>
          <a:ext cx="7301151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7">
                  <a:extLst>
                    <a:ext uri="{9D8B030D-6E8A-4147-A177-3AD203B41FA5}">
                      <a16:colId xmlns:a16="http://schemas.microsoft.com/office/drawing/2014/main" val="2125558210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2215515720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1111722608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3625646261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260887189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9538830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92890133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43978622"/>
                    </a:ext>
                  </a:extLst>
                </a:gridCol>
              </a:tblGrid>
              <a:tr h="259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‘24.5</a:t>
                      </a:r>
                      <a:r>
                        <a:rPr lang="ko-KR" altLang="en-US" sz="1200" dirty="0" smtClean="0"/>
                        <a:t>월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계획대비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달성도</a:t>
                      </a:r>
                      <a:r>
                        <a:rPr lang="en-US" altLang="ko-KR" sz="1200" dirty="0" smtClean="0"/>
                        <a:t>(%)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’23.5</a:t>
                      </a:r>
                      <a:r>
                        <a:rPr lang="ko-KR" altLang="en-US" sz="1200" dirty="0" smtClean="0"/>
                        <a:t>월</a:t>
                      </a:r>
                      <a:endParaRPr lang="ko-KR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‘19</a:t>
                      </a:r>
                      <a:r>
                        <a:rPr lang="ko-KR" altLang="en-US" sz="1200" dirty="0" smtClean="0"/>
                        <a:t>년 실적 대비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468270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‘19.5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증감률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(%)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41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인원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30,456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8,981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29.5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8,606</a:t>
                      </a:r>
                      <a:endParaRPr lang="ko-KR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10,913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△</a:t>
                      </a:r>
                      <a:r>
                        <a:rPr lang="en-US" altLang="ko-KR" sz="1200" dirty="0" smtClean="0"/>
                        <a:t>1,932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△</a:t>
                      </a:r>
                      <a:r>
                        <a:rPr lang="en-US" altLang="ko-KR" sz="1200" dirty="0" smtClean="0"/>
                        <a:t>17.7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03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2,489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719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28.9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644</a:t>
                      </a:r>
                      <a:endParaRPr lang="ko-KR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680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5.7%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804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8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21568"/>
              </p:ext>
            </p:extLst>
          </p:nvPr>
        </p:nvGraphicFramePr>
        <p:xfrm>
          <a:off x="331979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응급의료기관 평가 상위등급 달성을 위한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지표관리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활동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 경유 입원환자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전년대비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전원환자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전년대비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후속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적극적인 진료로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입원건수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적극적인 진료로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860235"/>
              </p:ext>
            </p:extLst>
          </p:nvPr>
        </p:nvGraphicFramePr>
        <p:xfrm>
          <a:off x="305346" y="1725511"/>
          <a:ext cx="9982479" cy="537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1,029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활동 강화 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(’24.05.31.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2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부서별 맞춤형 교육 실시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수술실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중앙공급실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예방활동을 위한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부서순회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→ 주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감염예방교육 실시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(2024.06. 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예정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411845"/>
              </p:ext>
            </p:extLst>
          </p:nvPr>
        </p:nvGraphicFramePr>
        <p:xfrm>
          <a:off x="3042566" y="4064421"/>
          <a:ext cx="712787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>
                  <a:extLst>
                    <a:ext uri="{9D8B030D-6E8A-4147-A177-3AD203B41FA5}">
                      <a16:colId xmlns:a16="http://schemas.microsoft.com/office/drawing/2014/main" val="256835186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418033632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327217025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사업목표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사업실적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624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2,050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1,029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565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</a:t>
                      </a:r>
                      <a:r>
                        <a:rPr lang="ko-KR" altLang="en-US" sz="1200" baseline="0" dirty="0" smtClean="0"/>
                        <a:t>예방 활동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686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63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감염관리 교육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194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362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직원 건강유지 및 안전관리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430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149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9572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708672"/>
              </p:ext>
            </p:extLst>
          </p:nvPr>
        </p:nvGraphicFramePr>
        <p:xfrm>
          <a:off x="331980" y="1764213"/>
          <a:ext cx="9982479" cy="53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297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(31.8%)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167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(’24.05.31.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관리 강화를 통한 의료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질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116196"/>
              </p:ext>
            </p:extLst>
          </p:nvPr>
        </p:nvGraphicFramePr>
        <p:xfrm>
          <a:off x="2969642" y="4046647"/>
          <a:ext cx="7128793" cy="218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797">
                  <a:extLst>
                    <a:ext uri="{9D8B030D-6E8A-4147-A177-3AD203B41FA5}">
                      <a16:colId xmlns:a16="http://schemas.microsoft.com/office/drawing/2014/main" val="1317042739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2922867198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902570131"/>
                    </a:ext>
                  </a:extLst>
                </a:gridCol>
                <a:gridCol w="2430001">
                  <a:extLst>
                    <a:ext uri="{9D8B030D-6E8A-4147-A177-3AD203B41FA5}">
                      <a16:colId xmlns:a16="http://schemas.microsoft.com/office/drawing/2014/main" val="2042222762"/>
                    </a:ext>
                  </a:extLst>
                </a:gridCol>
                <a:gridCol w="549196">
                  <a:extLst>
                    <a:ext uri="{9D8B030D-6E8A-4147-A177-3AD203B41FA5}">
                      <a16:colId xmlns:a16="http://schemas.microsoft.com/office/drawing/2014/main" val="1936987025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3024217281"/>
                    </a:ext>
                  </a:extLst>
                </a:gridCol>
              </a:tblGrid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067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8894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992529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활동강화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질향상과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환자안전위원회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092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문화 조성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854645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의료기관인증 평가 관리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강황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652506"/>
                  </a:ext>
                </a:extLst>
              </a:tr>
            </a:tbl>
          </a:graphicData>
        </a:graphic>
      </p:graphicFrame>
      <p:sp>
        <p:nvSpPr>
          <p:cNvPr id="23" name="모서리가 둥근 직사각형 22"/>
          <p:cNvSpPr/>
          <p:nvPr/>
        </p:nvSpPr>
        <p:spPr>
          <a:xfrm>
            <a:off x="61455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3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756588"/>
              </p:ext>
            </p:extLst>
          </p:nvPr>
        </p:nvGraphicFramePr>
        <p:xfrm>
          <a:off x="331979" y="1674148"/>
          <a:ext cx="9982479" cy="541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13,177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(41.4%)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618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왕진버스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39273"/>
              </p:ext>
            </p:extLst>
          </p:nvPr>
        </p:nvGraphicFramePr>
        <p:xfrm>
          <a:off x="2969642" y="4067869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4137102839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1648501461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4069990565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4116898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842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13,177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2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5,773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2,036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622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6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2,804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01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4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59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35195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48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880247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2,361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(43.0%)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연계기관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 개최로 사업 활성화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086311"/>
              </p:ext>
            </p:extLst>
          </p:nvPr>
        </p:nvGraphicFramePr>
        <p:xfrm>
          <a:off x="2898450" y="4301901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9021733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349341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1661817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4901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2,361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0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10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8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1,144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943718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98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384982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25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(100%),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),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미용서비스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2,016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원무과 설명회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 매주 수요일 진행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보호자 없는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개선계획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65056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9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891727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그린리모델링 공정 관련 보고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6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74136"/>
              </p:ext>
            </p:extLst>
          </p:nvPr>
        </p:nvGraphicFramePr>
        <p:xfrm>
          <a:off x="2226242" y="4614594"/>
          <a:ext cx="127619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1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6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499936"/>
              </p:ext>
            </p:extLst>
          </p:nvPr>
        </p:nvGraphicFramePr>
        <p:xfrm>
          <a:off x="3663743" y="4614594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종별가산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등 주요 </a:t>
                      </a: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심사업무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변경사항 공지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744813"/>
              </p:ext>
            </p:extLst>
          </p:nvPr>
        </p:nvGraphicFramePr>
        <p:xfrm>
          <a:off x="2226242" y="5046642"/>
          <a:ext cx="127619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1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4-3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8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423411"/>
              </p:ext>
            </p:extLst>
          </p:nvPr>
        </p:nvGraphicFramePr>
        <p:xfrm>
          <a:off x="3689722" y="5046642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공유사항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건축공사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예정공정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5633938" y="264405"/>
            <a:ext cx="5098442" cy="596189"/>
            <a:chOff x="4985685" y="117867"/>
            <a:chExt cx="4360359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48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4985685" y="383109"/>
              <a:ext cx="3461699" cy="6507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5411462" cy="596189"/>
            <a:chOff x="2886352" y="946343"/>
            <a:chExt cx="4628066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364321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그린리모델링 공정 관련 보고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450689"/>
              </p:ext>
            </p:extLst>
          </p:nvPr>
        </p:nvGraphicFramePr>
        <p:xfrm>
          <a:off x="361960" y="2146142"/>
          <a:ext cx="9592458" cy="4765820"/>
        </p:xfrm>
        <a:graphic>
          <a:graphicData uri="http://schemas.openxmlformats.org/drawingml/2006/table">
            <a:tbl>
              <a:tblPr/>
              <a:tblGrid>
                <a:gridCol w="9592458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</a:tblGrid>
              <a:tr h="476582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68609" y="1681623"/>
            <a:ext cx="48540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err="1" smtClean="0">
                <a:solidFill>
                  <a:schemeClr val="tx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예정공정</a:t>
            </a:r>
            <a:endParaRPr lang="ko-KR" altLang="en-US" sz="2000" dirty="0">
              <a:solidFill>
                <a:schemeClr val="tx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38A8201D-ADBB-2558-D561-F694F91CAF97}"/>
              </a:ext>
            </a:extLst>
          </p:cNvPr>
          <p:cNvCxnSpPr/>
          <p:nvPr/>
        </p:nvCxnSpPr>
        <p:spPr>
          <a:xfrm>
            <a:off x="530692" y="1854214"/>
            <a:ext cx="54456" cy="0"/>
          </a:xfrm>
          <a:prstGeom prst="line">
            <a:avLst/>
          </a:prstGeom>
          <a:ln w="127000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22" y="2178572"/>
            <a:ext cx="9051482" cy="469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종별가산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등 주요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심사업무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변경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8" name="표 19">
            <a:extLst>
              <a:ext uri="{FF2B5EF4-FFF2-40B4-BE49-F238E27FC236}">
                <a16:creationId xmlns:a16="http://schemas.microsoft.com/office/drawing/2014/main" id="{13127F94-32F1-B0C3-E02D-0755EC366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01376"/>
              </p:ext>
            </p:extLst>
          </p:nvPr>
        </p:nvGraphicFramePr>
        <p:xfrm>
          <a:off x="2178150" y="1728109"/>
          <a:ext cx="8135745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5745">
                  <a:extLst>
                    <a:ext uri="{9D8B030D-6E8A-4147-A177-3AD203B41FA5}">
                      <a16:colId xmlns:a16="http://schemas.microsoft.com/office/drawing/2014/main" val="956744368"/>
                    </a:ext>
                  </a:extLst>
                </a:gridCol>
              </a:tblGrid>
              <a:tr h="4500000"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3753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49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6131542" cy="596189"/>
            <a:chOff x="2886352" y="946343"/>
            <a:chExt cx="4320147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333529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종별가산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등 주요 </a:t>
              </a:r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심사업무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변경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168818"/>
              </p:ext>
            </p:extLst>
          </p:nvPr>
        </p:nvGraphicFramePr>
        <p:xfrm>
          <a:off x="331979" y="1632045"/>
          <a:ext cx="9982479" cy="5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10952400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52734086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2193883577"/>
                    </a:ext>
                  </a:extLst>
                </a:gridCol>
              </a:tblGrid>
              <a:tr h="180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종별가산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등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 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심사업무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변경</a:t>
                      </a:r>
                      <a:endParaRPr kumimoji="1" lang="ko-KR" altLang="en-US" sz="1800" b="1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요양기관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종별가산율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축소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(15P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축소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870077"/>
                  </a:ext>
                </a:extLst>
              </a:tr>
              <a:tr h="259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kumimoji="1" lang="ko-KR" altLang="en-US" sz="1800" b="1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입원료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87023"/>
                  </a:ext>
                </a:extLst>
              </a:tr>
              <a:tr h="100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복강경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흉강경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관절경하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4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수술수가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보상 강화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640440"/>
                  </a:ext>
                </a:extLst>
              </a:tr>
            </a:tbl>
          </a:graphicData>
        </a:graphic>
      </p:graphicFrame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6137994" y="578259"/>
            <a:ext cx="3168352" cy="33226"/>
          </a:xfrm>
          <a:prstGeom prst="line">
            <a:avLst/>
          </a:prstGeom>
          <a:ln w="1270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642" y="1691605"/>
            <a:ext cx="7024210" cy="162553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750" y="3895435"/>
            <a:ext cx="6897668" cy="180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2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지방의료원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재원환자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현황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665315"/>
              </p:ext>
            </p:extLst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178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5002178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50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공유사항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4-3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48" y="1783312"/>
            <a:ext cx="4553118" cy="538774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912" y="1802362"/>
            <a:ext cx="4791744" cy="536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0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보건복지부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,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공공병원 경영혁신 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“A”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등급 획득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178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5002178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51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공유사항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4-3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177" y="1853745"/>
            <a:ext cx="6563641" cy="523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8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178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5002178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52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공유사항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4-3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743" y="1932006"/>
            <a:ext cx="5544324" cy="508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6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549886"/>
              </p:ext>
            </p:extLst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178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5002178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53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공유사항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4-3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21" y="2395982"/>
            <a:ext cx="4943077" cy="387721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272" y="2395983"/>
            <a:ext cx="4846384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4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775157"/>
              </p:ext>
            </p:extLst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4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4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의료원은 </a:t>
                      </a:r>
                      <a:r>
                        <a:rPr lang="ko-KR" altLang="en-US" sz="4800" b="1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당신</a:t>
                      </a:r>
                      <a:r>
                        <a:rPr lang="ko-KR" altLang="en-US" sz="4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것 입니다</a:t>
                      </a:r>
                      <a:r>
                        <a:rPr lang="en-US" altLang="ko-KR" sz="4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. </a:t>
                      </a:r>
                      <a:endParaRPr lang="ko-KR" altLang="en-US" sz="4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54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공유사항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4-3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889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6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2024.06.19.(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26489</TotalTime>
  <Words>6101</Words>
  <Application>Microsoft Office PowerPoint</Application>
  <PresentationFormat>사용자 지정</PresentationFormat>
  <Paragraphs>2284</Paragraphs>
  <Slides>57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57</vt:i4>
      </vt:variant>
    </vt:vector>
  </HeadingPairs>
  <TitlesOfParts>
    <vt:vector size="78" baseType="lpstr">
      <vt:lpstr>HY헤드라인M</vt:lpstr>
      <vt:lpstr>KoPub돋움체 Bold</vt:lpstr>
      <vt:lpstr>Pretendard ExtraBold</vt:lpstr>
      <vt:lpstr>G마켓 산스 TTF Light</vt:lpstr>
      <vt:lpstr>KoPubWorld돋움체 Light</vt:lpstr>
      <vt:lpstr>KOHI배움</vt:lpstr>
      <vt:lpstr>HY견고딕</vt:lpstr>
      <vt:lpstr>나눔스퀘어 Bold</vt:lpstr>
      <vt:lpstr>맑은 고딕</vt:lpstr>
      <vt:lpstr>KoPubWorld돋움체 Bold</vt:lpstr>
      <vt:lpstr>Pretendard Light</vt:lpstr>
      <vt:lpstr>G마켓 산스 TTF Bold</vt:lpstr>
      <vt:lpstr>한컴돋움</vt:lpstr>
      <vt:lpstr>Pretendard SemiBold</vt:lpstr>
      <vt:lpstr>Pretendard</vt:lpstr>
      <vt:lpstr>강원교육튼튼</vt:lpstr>
      <vt:lpstr>Pretendard Black</vt:lpstr>
      <vt:lpstr>나눔스퀘어</vt:lpstr>
      <vt:lpstr>Pretendard Medium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2462</cp:revision>
  <cp:lastPrinted>2024-06-19T04:05:20Z</cp:lastPrinted>
  <dcterms:created xsi:type="dcterms:W3CDTF">2019-08-13T02:34:25Z</dcterms:created>
  <dcterms:modified xsi:type="dcterms:W3CDTF">2024-06-19T04:33:57Z</dcterms:modified>
</cp:coreProperties>
</file>