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embeddings/Microsoft_Excel_____1.xlsx" ContentType="application/haansoftxlsx"/>
  <Override PartName="/ppt/charts/chart6.xml" ContentType="application/vnd.openxmlformats-officedocument.drawingml.chart+xml"/>
  <Override PartName="/ppt/embeddings/Microsoft_Excel_____12.xlsx" ContentType="application/haansoftxlsx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77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83" r:id="rId51"/>
    <p:sldId id="584" r:id="rId52"/>
    <p:sldId id="585" r:id="rId53"/>
    <p:sldId id="586" r:id="rId54"/>
    <p:sldId id="541" r:id="rId55"/>
  </p:sldIdLst>
  <p:sldSz cx="10691813" cy="7559675"/>
  <p:notesSz cx="9926638" cy="6797675"/>
  <p:embeddedFontLst>
    <p:embeddedFont>
      <p:font typeface="G마켓 산스 TTF Light" panose="02000000000000000000" pitchFamily="2" charset="-127"/>
      <p:regular r:id="rId58"/>
    </p:embeddedFont>
    <p:embeddedFont>
      <p:font typeface="Pretendard" panose="02000503000000020004" pitchFamily="2" charset="-127"/>
      <p:regular r:id="rId59"/>
      <p:bold r:id="rId60"/>
    </p:embeddedFont>
    <p:embeddedFont>
      <p:font typeface="KoPubWorld돋움체 Light" panose="00000300000000000000" pitchFamily="2" charset="-127"/>
      <p:regular r:id="rId61"/>
    </p:embeddedFont>
    <p:embeddedFont>
      <p:font typeface="G마켓 산스 TTF Bold" panose="02000000000000000000" pitchFamily="2" charset="-127"/>
      <p:bold r:id="rId62"/>
    </p:embeddedFont>
    <p:embeddedFont>
      <p:font typeface="KoPub돋움체 Bold" panose="00000800000000000000" pitchFamily="2" charset="-127"/>
      <p:bold r:id="rId63"/>
    </p:embeddedFont>
    <p:embeddedFont>
      <p:font typeface="나눔스퀘어 Bold" panose="020B0600000101010101" pitchFamily="50" charset="-127"/>
      <p:bold r:id="rId64"/>
    </p:embeddedFont>
    <p:embeddedFont>
      <p:font typeface="Pretendard Medium" panose="02000603000000020004" pitchFamily="2" charset="-127"/>
      <p:regular r:id="rId65"/>
    </p:embeddedFont>
    <p:embeddedFont>
      <p:font typeface="KoPubWorld돋움체 Bold" panose="00000800000000000000" pitchFamily="2" charset="-127"/>
      <p:bold r:id="rId66"/>
    </p:embeddedFont>
    <p:embeddedFont>
      <p:font typeface="한컴돋움" panose="02030600000101010101" pitchFamily="18" charset="2"/>
      <p:regular r:id="rId67"/>
    </p:embeddedFont>
    <p:embeddedFont>
      <p:font typeface="KOHI배움" panose="00000500000000000000" pitchFamily="2" charset="-127"/>
      <p:regular r:id="rId68"/>
    </p:embeddedFont>
    <p:embeddedFont>
      <p:font typeface="나눔스퀘어" panose="020B0600000101010101" pitchFamily="50" charset="-127"/>
      <p:regular r:id="rId69"/>
    </p:embeddedFont>
    <p:embeddedFont>
      <p:font typeface="Pretendard Light" panose="02000403000000020004" pitchFamily="2" charset="-127"/>
      <p:regular r:id="rId70"/>
    </p:embeddedFont>
    <p:embeddedFont>
      <p:font typeface="Pretendard Black" panose="02000A03000000020004" pitchFamily="2" charset="-127"/>
      <p:bold r:id="rId71"/>
    </p:embeddedFont>
    <p:embeddedFont>
      <p:font typeface="Pretendard ExtraBold" panose="02000903000000020004" pitchFamily="2" charset="-127"/>
      <p:bold r:id="rId72"/>
    </p:embeddedFont>
    <p:embeddedFont>
      <p:font typeface="강원교육튼튼" panose="02020603020101020101" pitchFamily="18" charset="-127"/>
      <p:regular r:id="rId73"/>
    </p:embeddedFont>
    <p:embeddedFont>
      <p:font typeface="HY헤드라인M" panose="02030600000101010101" pitchFamily="18" charset="-127"/>
      <p:regular r:id="rId74"/>
    </p:embeddedFont>
    <p:embeddedFont>
      <p:font typeface="Pretendard SemiBold" panose="02000703000000020004" pitchFamily="2" charset="-127"/>
      <p:bold r:id="rId75"/>
    </p:embeddedFont>
    <p:embeddedFont>
      <p:font typeface="Arial Black" panose="020B0A04020102020204" pitchFamily="34" charset="0"/>
      <p:bold r:id="rId76"/>
    </p:embeddedFont>
    <p:embeddedFont>
      <p:font typeface="HY견고딕" panose="02030600000101010101" pitchFamily="18" charset="-127"/>
      <p:regular r:id="rId77"/>
    </p:embeddedFont>
    <p:embeddedFont>
      <p:font typeface="맑은 고딕" panose="020B0503020000020004" pitchFamily="50" charset="-127"/>
      <p:regular r:id="rId78"/>
      <p:bold r:id="rId79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B0F0"/>
    <a:srgbClr val="00B050"/>
    <a:srgbClr val="36C1F3"/>
    <a:srgbClr val="FFFFFF"/>
    <a:srgbClr val="F8FAFD"/>
    <a:srgbClr val="FF962D"/>
    <a:srgbClr val="F0F0F0"/>
    <a:srgbClr val="01C4D9"/>
    <a:srgbClr val="FDE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90535" autoAdjust="0"/>
  </p:normalViewPr>
  <p:slideViewPr>
    <p:cSldViewPr>
      <p:cViewPr varScale="1">
        <p:scale>
          <a:sx n="95" d="100"/>
          <a:sy n="95" d="100"/>
        </p:scale>
        <p:origin x="786" y="78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79" Type="http://schemas.openxmlformats.org/officeDocument/2006/relationships/font" Target="fonts/font22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9.fntdata"/><Relationship Id="rId7" Type="http://schemas.openxmlformats.org/officeDocument/2006/relationships/slide" Target="slides/slide6.xml"/><Relationship Id="rId71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4536;&#47000;&#54532;&#51089;&#5062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예산규모!$C$2</c:f>
              <c:strCache>
                <c:ptCount val="1"/>
                <c:pt idx="0">
                  <c:v>예산액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DC3-4D09-A526-0465EAE4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예산규모!$B$3:$B$8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예산규모!$C$3:$C$8</c:f>
              <c:numCache>
                <c:formatCode>_(* #,##0_);_(* \(#,##0\);_(* "-"_);_(@_)</c:formatCode>
                <c:ptCount val="6"/>
                <c:pt idx="0">
                  <c:v>52456</c:v>
                </c:pt>
                <c:pt idx="1">
                  <c:v>60223</c:v>
                </c:pt>
                <c:pt idx="2">
                  <c:v>51895</c:v>
                </c:pt>
                <c:pt idx="3">
                  <c:v>58576</c:v>
                </c:pt>
                <c:pt idx="4">
                  <c:v>76397</c:v>
                </c:pt>
                <c:pt idx="5">
                  <c:v>60988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3-4D09-A526-0465EAE4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02256"/>
        <c:axId val="57403504"/>
      </c:lineChart>
      <c:catAx>
        <c:axId val="574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3504"/>
        <c:crosses val="autoZero"/>
        <c:auto val="1"/>
        <c:lblAlgn val="ctr"/>
        <c:lblOffset val="100"/>
        <c:noMultiLvlLbl val="0"/>
      </c:catAx>
      <c:valAx>
        <c:axId val="574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1.1111111111111112E-2"/>
                  <c:y val="-6.0606060606060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8F-4B68-9A37-6E78D6627B6F}"/>
                </c:ext>
              </c:extLst>
            </c:dLbl>
            <c:dLbl>
              <c:idx val="4"/>
              <c:layout>
                <c:manualLayout>
                  <c:x val="-5.5555555555556572E-3"/>
                  <c:y val="3.8642562878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8F-4B68-9A37-6E78D6627B6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68F-4B68-9A37-6E78D6627B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재무재표!$C$17:$C$22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 5월</c:v>
                </c:pt>
              </c:strCache>
            </c:strRef>
          </c:cat>
          <c:val>
            <c:numRef>
              <c:f>재무재표!$D$17:$D$22</c:f>
              <c:numCache>
                <c:formatCode>0%</c:formatCode>
                <c:ptCount val="6"/>
                <c:pt idx="0">
                  <c:v>2.834450463685612</c:v>
                </c:pt>
                <c:pt idx="1">
                  <c:v>7.8288879770209272</c:v>
                </c:pt>
                <c:pt idx="2">
                  <c:v>1.9237675663618112</c:v>
                </c:pt>
                <c:pt idx="3">
                  <c:v>1.6332065339002013</c:v>
                </c:pt>
                <c:pt idx="4">
                  <c:v>4.5026134473746735</c:v>
                </c:pt>
                <c:pt idx="5">
                  <c:v>7.487828818217511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F-4B68-9A37-6E78D6627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94335"/>
        <c:axId val="458600575"/>
      </c:lineChart>
      <c:catAx>
        <c:axId val="4585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600575"/>
        <c:crosses val="autoZero"/>
        <c:auto val="1"/>
        <c:lblAlgn val="ctr"/>
        <c:lblOffset val="100"/>
        <c:noMultiLvlLbl val="0"/>
      </c:catAx>
      <c:valAx>
        <c:axId val="45860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5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'24.05.'!$C$22:$H$22</c:f>
              <c:strCache>
                <c:ptCount val="6"/>
                <c:pt idx="0">
                  <c:v>2019.05.</c:v>
                </c:pt>
                <c:pt idx="1">
                  <c:v>2020.05.</c:v>
                </c:pt>
                <c:pt idx="2">
                  <c:v>2021.05.</c:v>
                </c:pt>
                <c:pt idx="3">
                  <c:v>2022.05.</c:v>
                </c:pt>
                <c:pt idx="4">
                  <c:v>2023.05.</c:v>
                </c:pt>
                <c:pt idx="5">
                  <c:v>2024.05.</c:v>
                </c:pt>
              </c:strCache>
            </c:strRef>
          </c:cat>
          <c:val>
            <c:numRef>
              <c:f>'24.05.'!$C$31:$H$31</c:f>
              <c:numCache>
                <c:formatCode>#,##0;[Red]\▲#,##0</c:formatCode>
                <c:ptCount val="6"/>
                <c:pt idx="0">
                  <c:v>-80</c:v>
                </c:pt>
                <c:pt idx="1">
                  <c:v>-2794</c:v>
                </c:pt>
                <c:pt idx="2">
                  <c:v>3463</c:v>
                </c:pt>
                <c:pt idx="3">
                  <c:v>11042</c:v>
                </c:pt>
                <c:pt idx="4">
                  <c:v>-4913</c:v>
                </c:pt>
                <c:pt idx="5">
                  <c:v>-3324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86-4AC6-9F5A-65C059FC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478656"/>
        <c:axId val="155251840"/>
      </c:lineChart>
      <c:catAx>
        <c:axId val="153478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5251840"/>
        <c:crosses val="autoZero"/>
        <c:auto val="1"/>
        <c:lblAlgn val="ctr"/>
        <c:lblOffset val="100"/>
        <c:noMultiLvlLbl val="0"/>
      </c:catAx>
      <c:valAx>
        <c:axId val="155251840"/>
        <c:scaling>
          <c:orientation val="minMax"/>
        </c:scaling>
        <c:delete val="0"/>
        <c:axPos val="l"/>
        <c:majorGridlines/>
        <c:numFmt formatCode="#,##0;[Red]\▲#,##0" sourceLinked="1"/>
        <c:majorTickMark val="none"/>
        <c:minorTickMark val="none"/>
        <c:tickLblPos val="nextTo"/>
        <c:spPr>
          <a:noFill/>
          <a:ln>
            <a:noFill/>
          </a:ln>
        </c:spPr>
        <c:crossAx val="153478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진료인원!$L$15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891-4E04-8207-BC27A379BFAA}"/>
                </c:ext>
              </c:extLst>
            </c:dLbl>
            <c:dLbl>
              <c:idx val="1"/>
              <c:layout>
                <c:manualLayout>
                  <c:x val="-1.1111111111111162E-2"/>
                  <c:y val="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891-4E04-8207-BC27A379BFAA}"/>
                </c:ext>
              </c:extLst>
            </c:dLbl>
            <c:dLbl>
              <c:idx val="4"/>
              <c:layout>
                <c:manualLayout>
                  <c:x val="-2.5000000000000001E-2"/>
                  <c:y val="4.285714285714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891-4E04-8207-BC27A379BFA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891-4E04-8207-BC27A379BF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진료인원!$K$16:$K$21</c:f>
              <c:strCache>
                <c:ptCount val="6"/>
                <c:pt idx="0">
                  <c:v>2019.06.</c:v>
                </c:pt>
                <c:pt idx="1">
                  <c:v>2020.06.</c:v>
                </c:pt>
                <c:pt idx="2">
                  <c:v>2021.06.</c:v>
                </c:pt>
                <c:pt idx="3">
                  <c:v>2022.06.</c:v>
                </c:pt>
                <c:pt idx="4">
                  <c:v>2023.06.</c:v>
                </c:pt>
                <c:pt idx="5">
                  <c:v>2024.06.</c:v>
                </c:pt>
              </c:strCache>
            </c:strRef>
          </c:cat>
          <c:val>
            <c:numRef>
              <c:f>진료인원!$L$16:$L$21</c:f>
              <c:numCache>
                <c:formatCode>_(* #,##0_);_(* \(#,##0\);_(* "-"_);_(@_)</c:formatCode>
                <c:ptCount val="6"/>
                <c:pt idx="0">
                  <c:v>139239</c:v>
                </c:pt>
                <c:pt idx="1">
                  <c:v>86190</c:v>
                </c:pt>
                <c:pt idx="2">
                  <c:v>78300</c:v>
                </c:pt>
                <c:pt idx="3">
                  <c:v>128203</c:v>
                </c:pt>
                <c:pt idx="4">
                  <c:v>97729</c:v>
                </c:pt>
                <c:pt idx="5">
                  <c:v>99804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1-4E04-8207-BC27A379B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D6-456A-A2C4-C7DB4C62D8DF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D6-456A-A2C4-C7DB4C62D8DF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D6-456A-A2C4-C7DB4C62D8DF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D6-456A-A2C4-C7DB4C62D8DF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1D6-456A-A2C4-C7DB4C62D8DF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1D6-456A-A2C4-C7DB4C62D8DF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1D6-456A-A2C4-C7DB4C62D8DF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1D6-456A-A2C4-C7DB4C62D8DF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76.5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1D6-456A-A2C4-C7DB4C62D8DF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1D6-456A-A2C4-C7DB4C62D8DF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91D6-456A-A2C4-C7DB4C62D8DF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1D6-456A-A2C4-C7DB4C62D8DF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1D6-456A-A2C4-C7DB4C62D8DF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91D6-456A-A2C4-C7DB4C62D8DF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1D6-456A-A2C4-C7DB4C62D8DF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91D6-456A-A2C4-C7DB4C62D8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0.76497600742995719</c:v>
                </c:pt>
                <c:pt idx="1">
                  <c:v>5.6085857282905938E-2</c:v>
                </c:pt>
                <c:pt idx="2">
                  <c:v>4.6953201589185287E-3</c:v>
                </c:pt>
                <c:pt idx="3">
                  <c:v>5.2732057169392707E-2</c:v>
                </c:pt>
                <c:pt idx="4">
                  <c:v>2.5488880862700583E-2</c:v>
                </c:pt>
                <c:pt idx="5">
                  <c:v>2.9461844074093184E-2</c:v>
                </c:pt>
                <c:pt idx="6">
                  <c:v>3.9265259790516482E-2</c:v>
                </c:pt>
                <c:pt idx="7">
                  <c:v>2.7294773231515402E-2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1D6-456A-A2C4-C7DB4C62D8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85-4CFE-B169-58D26D0A7885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85-4CFE-B169-58D26D0A7885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385-4CFE-B169-58D26D0A7885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385-4CFE-B169-58D26D0A7885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385-4CFE-B169-58D26D0A7885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85-4CFE-B169-58D26D0A7885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85-4CFE-B169-58D26D0A7885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85-4CFE-B169-58D26D0A7885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75.0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385-4CFE-B169-58D26D0A7885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8.5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85-4CFE-B169-58D26D0A7885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385-4CFE-B169-58D26D0A7885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385-4CFE-B169-58D26D0A7885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385-4CFE-B169-58D26D0A7885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385-4CFE-B169-58D26D0A7885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385-4CFE-B169-58D26D0A7885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4385-4CFE-B169-58D26D0A78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0.7495987623082373</c:v>
                </c:pt>
                <c:pt idx="1">
                  <c:v>8.4802128367143334E-2</c:v>
                </c:pt>
                <c:pt idx="2">
                  <c:v>5.9281965269443763E-3</c:v>
                </c:pt>
                <c:pt idx="3">
                  <c:v>4.9608883619380865E-2</c:v>
                </c:pt>
                <c:pt idx="4">
                  <c:v>3.0551900637642602E-2</c:v>
                </c:pt>
                <c:pt idx="5">
                  <c:v>3.3935310362776708E-2</c:v>
                </c:pt>
                <c:pt idx="6">
                  <c:v>2.2729573025259901E-2</c:v>
                </c:pt>
                <c:pt idx="7">
                  <c:v>2.2845245152614914E-2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385-4CFE-B169-58D26D0A78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진료수익!$L$15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2A4-4CF6-9773-BE11D308139C}"/>
                </c:ext>
              </c:extLst>
            </c:dLbl>
            <c:dLbl>
              <c:idx val="1"/>
              <c:layout>
                <c:manualLayout>
                  <c:x val="-1.1111111111111162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2A4-4CF6-9773-BE11D308139C}"/>
                </c:ext>
              </c:extLst>
            </c:dLbl>
            <c:dLbl>
              <c:idx val="4"/>
              <c:layout>
                <c:manualLayout>
                  <c:x val="-5.5555555555555558E-3"/>
                  <c:y val="5.714285714285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A4-4CF6-9773-BE11D308139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2A4-4CF6-9773-BE11D30813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진료수익!$K$16:$K$21</c:f>
              <c:strCache>
                <c:ptCount val="6"/>
                <c:pt idx="0">
                  <c:v>2019.06.</c:v>
                </c:pt>
                <c:pt idx="1">
                  <c:v>2020.06.</c:v>
                </c:pt>
                <c:pt idx="2">
                  <c:v>2021.06.</c:v>
                </c:pt>
                <c:pt idx="3">
                  <c:v>2022.06.</c:v>
                </c:pt>
                <c:pt idx="4">
                  <c:v>2023.06.</c:v>
                </c:pt>
                <c:pt idx="5">
                  <c:v>2024.06.</c:v>
                </c:pt>
              </c:strCache>
            </c:strRef>
          </c:cat>
          <c:val>
            <c:numRef>
              <c:f>진료수익!$L$16:$L$21</c:f>
              <c:numCache>
                <c:formatCode>_(* #,##0_);_(* \(#,##0\);_(* "-"_);_(@_)</c:formatCode>
                <c:ptCount val="6"/>
                <c:pt idx="0">
                  <c:v>15395</c:v>
                </c:pt>
                <c:pt idx="1">
                  <c:v>10098</c:v>
                </c:pt>
                <c:pt idx="2">
                  <c:v>8490</c:v>
                </c:pt>
                <c:pt idx="3">
                  <c:v>13130</c:v>
                </c:pt>
                <c:pt idx="4">
                  <c:v>11686</c:v>
                </c:pt>
                <c:pt idx="5">
                  <c:v>13153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4-4CF6-9773-BE11D3081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1315040315774E-6"/>
          <c:y val="1.2904782273098082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1.0965173572653818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63.3%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6.6666666666666666E-2</c:v>
                </c:pt>
                <c:pt idx="1">
                  <c:v>0.6333333333333333</c:v>
                </c:pt>
                <c:pt idx="2">
                  <c:v>0.26666666666666666</c:v>
                </c:pt>
                <c:pt idx="3">
                  <c:v>3.3333333333333333E-2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0.07571</cdr:x>
      <cdr:y>0.70638</cdr:y>
    </cdr:from>
    <cdr:to>
      <cdr:x>0.21457</cdr:x>
      <cdr:y>0.77025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8469" y="3185641"/>
          <a:ext cx="804147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6.7%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0.55225</cdr:x>
      <cdr:y>0.46807</cdr:y>
    </cdr:from>
    <cdr:to>
      <cdr:x>0.72633</cdr:x>
      <cdr:y>0.53193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98136" y="2110902"/>
          <a:ext cx="1008108" cy="287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26.7%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0.80818</cdr:x>
      <cdr:y>0.75585</cdr:y>
    </cdr:from>
    <cdr:to>
      <cdr:x>0.97527</cdr:x>
      <cdr:y>0.83568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0202" y="3408729"/>
          <a:ext cx="967629" cy="36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C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</a:t>
          </a:r>
          <a:r>
            <a:rPr lang="en-US" altLang="ko-KR" sz="1800" dirty="0" smtClean="0">
              <a:solidFill>
                <a:srgbClr val="FFC000"/>
              </a:solidFill>
            </a:rPr>
            <a:t>%</a:t>
          </a:r>
          <a:endParaRPr lang="ko-KR" altLang="en-US" sz="18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54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536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549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89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16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2024-07-16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7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2024.07.18.(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6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6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551546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583531"/>
              </p:ext>
            </p:extLst>
          </p:nvPr>
        </p:nvGraphicFramePr>
        <p:xfrm>
          <a:off x="5968362" y="6440761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ESG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 실천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(1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회용품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사용줄이기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009631"/>
              </p:ext>
            </p:extLst>
          </p:nvPr>
        </p:nvGraphicFramePr>
        <p:xfrm>
          <a:off x="5445361" y="6711210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3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478427"/>
              </p:ext>
            </p:extLst>
          </p:nvPr>
        </p:nvGraphicFramePr>
        <p:xfrm>
          <a:off x="5968362" y="6732165"/>
          <a:ext cx="2473888" cy="617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7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303947"/>
              </p:ext>
            </p:extLst>
          </p:nvPr>
        </p:nvGraphicFramePr>
        <p:xfrm>
          <a:off x="308064" y="2211505"/>
          <a:ext cx="4693666" cy="4951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·05·02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</a:t>
                      </a:r>
                      <a:r>
                        <a:rPr lang="en-US" altLang="ko-KR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“A”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50669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(237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2024.06.30.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76,082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24,413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32.1%)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76,082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(24,134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(26,715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(26,785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(25,858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(20,789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(36,503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123019" y="1246464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2024.06.30.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10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파견의사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380163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47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10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013358" cy="2251386"/>
            <a:chOff x="800410" y="603803"/>
            <a:chExt cx="6853297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91247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6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042497" y="1241360"/>
            <a:ext cx="240205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(2024.06.30.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479471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15,409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42,899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3,941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5,467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803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15,409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45,549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1,276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14,205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13,933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92662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71,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32)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154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15)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9" name="차트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9110234"/>
              </p:ext>
            </p:extLst>
          </p:nvPr>
        </p:nvGraphicFramePr>
        <p:xfrm>
          <a:off x="5791366" y="1505703"/>
          <a:ext cx="4572000" cy="227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136393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749%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059684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5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43,237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10,774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32,463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38,143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1,375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36,768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23,431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5,094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041650" y="1241360"/>
            <a:ext cx="266429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(2024.05.31.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58234"/>
              </p:ext>
            </p:extLst>
          </p:nvPr>
        </p:nvGraphicFramePr>
        <p:xfrm>
          <a:off x="5889028" y="1741172"/>
          <a:ext cx="4572000" cy="269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688448"/>
              </p:ext>
            </p:extLst>
          </p:nvPr>
        </p:nvGraphicFramePr>
        <p:xfrm>
          <a:off x="305346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5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5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5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5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5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5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14,234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11,182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17,986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27,319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11,438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13,877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12,250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7,198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6,540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10,677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8,740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10,011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3,984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11,446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16,642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2,698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3,866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14,314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13,976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14,523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16,277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16,351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17,201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8,917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9,594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10,234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11,593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11,044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11,761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2,006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1,632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1,754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2,671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2,611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2,759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2,801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2,920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80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2,794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3,463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11,042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4,913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3,324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765794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3,324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357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감소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및 관리운영비 상승으로 인하여 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/>
                      </a:r>
                      <a:b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2,887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2024.05. 31.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032934"/>
              </p:ext>
            </p:extLst>
          </p:nvPr>
        </p:nvGraphicFramePr>
        <p:xfrm>
          <a:off x="5785687" y="176361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405635"/>
              </p:ext>
            </p:extLst>
          </p:nvPr>
        </p:nvGraphicFramePr>
        <p:xfrm>
          <a:off x="5570209" y="4905269"/>
          <a:ext cx="4743312" cy="237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99,804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39,435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71.7%)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18,624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18,690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2,147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비상진료체계에 휴진 우려에 따른 지역주민의 인식 부족으로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2024.06.30.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98754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139,239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86,190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78,300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128,203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97,729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99,804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39,435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71.7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38,006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20,609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7,166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9,888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14,520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19,382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18,624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87,851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60,729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58,819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110,059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72,193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69,161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18,690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13,209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4,700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12,161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8,044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10,807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11,062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2,147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115.0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7674" y="493196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F0"/>
                </a:solidFill>
              </a:rPr>
              <a:t>재택치료환자증가</a:t>
            </a:r>
            <a:endParaRPr lang="ko-KR" altLang="en-US" sz="800" dirty="0">
              <a:solidFill>
                <a:srgbClr val="00B0F0"/>
              </a:solidFill>
            </a:endParaRPr>
          </a:p>
        </p:txBody>
      </p:sp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890227"/>
              </p:ext>
            </p:extLst>
          </p:nvPr>
        </p:nvGraphicFramePr>
        <p:xfrm>
          <a:off x="459665" y="4690591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045745"/>
              </p:ext>
            </p:extLst>
          </p:nvPr>
        </p:nvGraphicFramePr>
        <p:xfrm>
          <a:off x="326186" y="1594883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5761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126653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23.6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24.6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86,713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88,542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1,829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14,520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19,381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4,861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10,994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14,826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3,832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564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494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151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1,022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303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1,036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1,087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72,193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69,161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3,032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54,069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51,843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2,226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1,580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1,717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1,572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145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2,303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2,347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2,304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2,113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3,433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3,431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6,489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5,865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3115284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271530" y="1239614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706820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716738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691581"/>
              </p:ext>
            </p:extLst>
          </p:nvPr>
        </p:nvGraphicFramePr>
        <p:xfrm>
          <a:off x="5795393" y="5351014"/>
          <a:ext cx="457023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6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88,542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진료 인원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2.1%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1,829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500" b="0" spc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5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 </a:t>
                      </a:r>
                      <a:r>
                        <a:rPr lang="ko-KR" altLang="en-US" sz="1300" b="0" spc="0" dirty="0" err="1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증가 </a:t>
                      </a:r>
                      <a:r>
                        <a:rPr lang="en-US" altLang="ko-KR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남원시 관내 지역</a:t>
                      </a: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40" y="3853722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300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2" y="264408"/>
            <a:ext cx="7690728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900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rgbClr val="FF9429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Pretendard ExtraBold" panose="02000903000000020004" pitchFamily="2" charset="-127"/>
                </a:rPr>
                <a:t>2-4</a:t>
              </a:r>
              <a:endParaRPr lang="ko-KR" altLang="en-US" sz="3300" dirty="0">
                <a:solidFill>
                  <a:srgbClr val="FF9429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44" name="차트 43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010202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0" name="차트 49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3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810237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13,153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2,242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85.4%)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2,406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754631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6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6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15,395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10,098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8,490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13,130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11,686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13,153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2,242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85.4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8,563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5,201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2,753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3,196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4,541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6,157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2,406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71.9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5,158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3,916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4,443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8,521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5,342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5,172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100.3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906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108.6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840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918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109.2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151244"/>
              </p:ext>
            </p:extLst>
          </p:nvPr>
        </p:nvGraphicFramePr>
        <p:xfrm>
          <a:off x="314170" y="4698942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1131180"/>
              </p:ext>
            </p:extLst>
          </p:nvPr>
        </p:nvGraphicFramePr>
        <p:xfrm>
          <a:off x="4625826" y="2905768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715998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19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8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235850"/>
              </p:ext>
            </p:extLst>
          </p:nvPr>
        </p:nvGraphicFramePr>
        <p:xfrm>
          <a:off x="331978" y="1535954"/>
          <a:ext cx="10000241" cy="5556945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101.6%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’24. 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0.6% 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MRI, SONO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232.0%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 발생 방지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고객관리점검 추진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19,549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 의사 확보에 따른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 활성화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7,260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70.9%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읍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찾아가는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추진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66370"/>
              </p:ext>
            </p:extLst>
          </p:nvPr>
        </p:nvGraphicFramePr>
        <p:xfrm>
          <a:off x="331980" y="1594057"/>
          <a:ext cx="10067566" cy="5839580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85.8%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불요불급한 예산지출 억제 및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 교체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 가설공사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15,643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27.7%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제증명수수료 유료발급전환</a:t>
                      </a:r>
                      <a:r>
                        <a:rPr lang="en-US" altLang="ko-KR" sz="9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900" spc="0" baseline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입원확인서</a:t>
                      </a:r>
                      <a:r>
                        <a:rPr lang="en-US" altLang="ko-KR" sz="9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9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출생증명서</a:t>
                      </a:r>
                      <a:r>
                        <a:rPr lang="en-US" altLang="ko-KR" sz="9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9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4,359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31.8%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.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수납오류현황 교육실시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 프로그램 개발 등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1,169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58.5%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채식의날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감소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366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85.2.%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233</a:t>
                      </a: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해당사항없음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918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44.6%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대면홍보확대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해당사항없음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387717"/>
              </p:ext>
            </p:extLst>
          </p:nvPr>
        </p:nvGraphicFramePr>
        <p:xfrm>
          <a:off x="331980" y="1501141"/>
          <a:ext cx="9981926" cy="5571984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76.3%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욕창예방교육 및 지표관리 교육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761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25.4%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추진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종합검진 행사 실시 및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검진수검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독려문자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내원객에게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병원 치료계획 설명</a:t>
                      </a:r>
                      <a:endParaRPr 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1,476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교육 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해당없음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449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48.0%</a:t>
                      </a:r>
                      <a:endParaRPr lang="ko-KR" altLang="en-US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질 향상과 환자안전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교육실시로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 문화 조성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정상사업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16,426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51.7%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3,020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6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925034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3.64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(101.6%)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(’24.07.11.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903800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10,188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0.6%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735094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24.06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23.06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24.06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23.06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10,188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10,252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1,140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5,774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5,421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2,588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2,913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1,826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5201890" y="1134959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0330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46276"/>
              </p:ext>
            </p:extLst>
          </p:nvPr>
        </p:nvGraphicFramePr>
        <p:xfrm>
          <a:off x="2905698" y="4284093"/>
          <a:ext cx="7192737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707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025606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025606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025606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1025606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  <a:gridCol w="1025606">
                  <a:extLst>
                    <a:ext uri="{9D8B030D-6E8A-4147-A177-3AD203B41FA5}">
                      <a16:colId xmlns:a16="http://schemas.microsoft.com/office/drawing/2014/main" val="2885799524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25,024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14,073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3,902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3,491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3,558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24,559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3,825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3,422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3,495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465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63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98.2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683006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348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(232.0%)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605426"/>
              </p:ext>
            </p:extLst>
          </p:nvPr>
        </p:nvGraphicFramePr>
        <p:xfrm>
          <a:off x="2970560" y="4427909"/>
          <a:ext cx="7199880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0945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051787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051787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051787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1051787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  <a:gridCol w="1051787">
                  <a:extLst>
                    <a:ext uri="{9D8B030D-6E8A-4147-A177-3AD203B41FA5}">
                      <a16:colId xmlns:a16="http://schemas.microsoft.com/office/drawing/2014/main" val="131619938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348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87276"/>
              </p:ext>
            </p:extLst>
          </p:nvPr>
        </p:nvGraphicFramePr>
        <p:xfrm>
          <a:off x="331980" y="1725511"/>
          <a:ext cx="9982479" cy="544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99.8%(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99.8%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12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응급검체는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접수 즉시 검사할 수 있도록 직원 교육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 발생 방지 고객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관리점검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추진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문제점 발생 시 분석을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시약 관리에 지속적인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389644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19,549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(42.8%)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저조 사업에 대한 적극 진료 도모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919971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19,549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7,825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5,507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5,265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48.9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612566"/>
              </p:ext>
            </p:extLst>
          </p:nvPr>
        </p:nvGraphicFramePr>
        <p:xfrm>
          <a:off x="331980" y="1725513"/>
          <a:ext cx="9982479" cy="541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7,260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(152.8%)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확보에 따른 집행 관련 철저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이행도 실행으로 인센티브 지원금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(1,410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771372"/>
              </p:ext>
            </p:extLst>
          </p:nvPr>
        </p:nvGraphicFramePr>
        <p:xfrm>
          <a:off x="3041650" y="3889533"/>
          <a:ext cx="7127876" cy="220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4,750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7,260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103.7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0905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19636"/>
              </p:ext>
            </p:extLst>
          </p:nvPr>
        </p:nvGraphicFramePr>
        <p:xfrm>
          <a:off x="331981" y="1691605"/>
          <a:ext cx="9982478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73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60499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43245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(70.9%)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소통채널 활성화로 인지도 향상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찾아가는 홍보활동 지속 추진으로 지역주민 소통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읍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679915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70.9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62.5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538070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 파견 진료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2024.05.01.~2024.12.31.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의사 채용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31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604518"/>
              </p:ext>
            </p:extLst>
          </p:nvPr>
        </p:nvGraphicFramePr>
        <p:xfrm>
          <a:off x="331980" y="1725511"/>
          <a:ext cx="9982479" cy="5302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(85.8%)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시설에 대한 자체점검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천정 텍스 복구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- 6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계단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논슬립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교체 및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샤워실 수전 누수 수리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주방 내 전기 콘센트 수리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2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주차장 바닥 움푹 파임 보수 완료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등에 대한 자체점검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805585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32881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527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(50.4%)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527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(’24.06.30.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215065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527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244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107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145807"/>
              </p:ext>
            </p:extLst>
          </p:nvPr>
        </p:nvGraphicFramePr>
        <p:xfrm>
          <a:off x="331980" y="1725511"/>
          <a:ext cx="9982479" cy="558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8905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기계설비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공기조화기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지열히트펌프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교체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건축 가설공사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공사용 칸막이 설치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시스템 비계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 가설공사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전면부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시스템 비계 설치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내부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(4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~8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공사용 칸막이 설치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폐열회수형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환기장치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고효율냉난방장치 등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 및 설치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공기조화기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(17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및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부대공사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지열히트펌프 준공 완료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9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유리철거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창호교체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389374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(37.1%)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(’24.06.30.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452439"/>
              </p:ext>
            </p:extLst>
          </p:nvPr>
        </p:nvGraphicFramePr>
        <p:xfrm>
          <a:off x="2897634" y="4931965"/>
          <a:ext cx="7344817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73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848202935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000378574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58669282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43453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210678"/>
              </p:ext>
            </p:extLst>
          </p:nvPr>
        </p:nvGraphicFramePr>
        <p:xfrm>
          <a:off x="331980" y="1725511"/>
          <a:ext cx="9982479" cy="5510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19,382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4,862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3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세입결산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프로그램개발 완료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프로그램 사용에 따른 지속적인 관리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3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b="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업무시간 단축 프로그램 개발</a:t>
                      </a:r>
                      <a:endParaRPr kumimoji="1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세입결산프로그램 개발 완료에 따른 프로그램  오류 및  검증 관리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296795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대면 홍보활동 강화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협업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956318"/>
              </p:ext>
            </p:extLst>
          </p:nvPr>
        </p:nvGraphicFramePr>
        <p:xfrm>
          <a:off x="331980" y="1725511"/>
          <a:ext cx="9982479" cy="55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6674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5,172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170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79702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월요일 간담회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병원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만들기 정기 간담회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 오류 최소화를 위한 오류 현황 보고 및 교육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’24.07.04.(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실시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50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 오류 내역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직원별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모니터링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외래청구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심사시간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단축을 위한 협업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80690"/>
                  </a:ext>
                </a:extLst>
              </a:tr>
              <a:tr h="8628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정기 간담회 실시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(‘24.07.11.)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부서간 애로사항 청취 및 해소방안 공유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287675"/>
              </p:ext>
            </p:extLst>
          </p:nvPr>
        </p:nvGraphicFramePr>
        <p:xfrm>
          <a:off x="331980" y="1725512"/>
          <a:ext cx="9982479" cy="5646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84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endParaRPr lang="ko-KR" altLang="en-US" sz="1400" b="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537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337316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충수절제술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 요청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진행중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</a:t>
                      </a:r>
                      <a:r>
                        <a:rPr kumimoji="0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unit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kumimoji="0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82329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결과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공개 결과 확인 후 사업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방향 조정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62177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1,169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(58.5%)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91915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환자안전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개방형질문을 통한 정확한 배식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78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관리계획 수립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증가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477898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534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366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(89.2%)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9816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366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12,130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5,722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123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2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233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(2024.04.03.~06.30.)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71813"/>
                  </a:ext>
                </a:extLst>
              </a:tr>
              <a:tr h="63040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병동과의 지속적인 협업을 통한 진료의뢰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실적관리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558522"/>
              </p:ext>
            </p:extLst>
          </p:nvPr>
        </p:nvGraphicFramePr>
        <p:xfrm>
          <a:off x="331980" y="1725511"/>
          <a:ext cx="9982479" cy="548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6527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2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918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(44.6%)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3109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업무편람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개정사항 수정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업무능력 강화 및 고객만족도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392013"/>
                  </a:ext>
                </a:extLst>
              </a:tr>
              <a:tr h="145441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효율 간소화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568538"/>
              </p:ext>
            </p:extLst>
          </p:nvPr>
        </p:nvGraphicFramePr>
        <p:xfrm>
          <a:off x="331980" y="1725511"/>
          <a:ext cx="9982479" cy="5510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3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67887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76.3%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70.1%)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17825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술기 교육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(6. 4., 6. 11.)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17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r>
                        <a:rPr kumimoji="0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0" lang="en-US" altLang="ko-K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대한간호협회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시뮬레이션 과정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실기교육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. 30.)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: 8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욕창예방교육 및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. 30.)</a:t>
                      </a:r>
                      <a:r>
                        <a:rPr lang="en-US" altLang="ko-KR" sz="2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19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9377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훈련 지속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450116"/>
              </p:ext>
            </p:extLst>
          </p:nvPr>
        </p:nvGraphicFramePr>
        <p:xfrm>
          <a:off x="331980" y="1725508"/>
          <a:ext cx="9982479" cy="533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761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(25.4%)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(‘24.06.30.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정상운영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돌봄프로그램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생일파티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요법프로그램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아로마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미술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초록돌봄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프로그램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(7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r>
                        <a:rPr lang="ko-KR" altLang="en-US" sz="16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0" lang="ko-KR" altLang="en-US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628496"/>
              </p:ext>
            </p:extLst>
          </p:nvPr>
        </p:nvGraphicFramePr>
        <p:xfrm>
          <a:off x="2970042" y="4067869"/>
          <a:ext cx="7200000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761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25.4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295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14.8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466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46.6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7855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097920"/>
              </p:ext>
            </p:extLst>
          </p:nvPr>
        </p:nvGraphicFramePr>
        <p:xfrm>
          <a:off x="331980" y="1725511"/>
          <a:ext cx="9982479" cy="5648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5817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(907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36.4%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4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(’24.06.30.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종합검진 행사 실시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‘24.7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   </a:t>
                      </a:r>
                      <a:r>
                        <a:rPr kumimoji="1" lang="en-US" altLang="ko-KR" sz="1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※ </a:t>
                      </a:r>
                      <a:r>
                        <a:rPr kumimoji="1" lang="ko-KR" altLang="en-US" sz="1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업무연락 및 홈페이지 게시</a:t>
                      </a:r>
                      <a:endParaRPr kumimoji="1" lang="en-US" altLang="ko-KR" sz="1200" dirty="0" smtClean="0">
                        <a:solidFill>
                          <a:srgbClr val="0070C0"/>
                        </a:solidFill>
                        <a:latin typeface="Arial Black" panose="020B0A04020102020204" pitchFamily="34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수검 독려 문자 발송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 책상 재배치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코디네이터 역할 강화 및 수검자 동선 확보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센터 내 모니터를 통한 지속적 홍보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안내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위내시경 자세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553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찾아가는 방문 홍보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읍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이통장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협의회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 참여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11807"/>
              </p:ext>
            </p:extLst>
          </p:nvPr>
        </p:nvGraphicFramePr>
        <p:xfrm>
          <a:off x="2897635" y="3563813"/>
          <a:ext cx="7301151" cy="1210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12555821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21551572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1111722608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3625646261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60887189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9538830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92890133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3978622"/>
                    </a:ext>
                  </a:extLst>
                </a:gridCol>
              </a:tblGrid>
              <a:tr h="24494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‘24.6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계획대비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달성도</a:t>
                      </a:r>
                      <a:r>
                        <a:rPr lang="en-US" altLang="ko-KR" sz="1200" dirty="0" smtClean="0"/>
                        <a:t>(%)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’23.6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‘19</a:t>
                      </a:r>
                      <a:r>
                        <a:rPr lang="ko-KR" altLang="en-US" sz="1200" dirty="0" smtClean="0"/>
                        <a:t>년 실적 대비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468270"/>
                  </a:ext>
                </a:extLst>
              </a:tr>
              <a:tr h="244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‘19.6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증감률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(%)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19871"/>
                  </a:ext>
                </a:extLst>
              </a:tr>
              <a:tr h="331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30,456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11,062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36.3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10,807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13,209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2,147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16.3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030646"/>
                  </a:ext>
                </a:extLst>
              </a:tr>
              <a:tr h="331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수익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2,489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907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36.4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831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835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8.6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04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930026"/>
              </p:ext>
            </p:extLst>
          </p:nvPr>
        </p:nvGraphicFramePr>
        <p:xfrm>
          <a:off x="331979" y="1682148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중증 상병 해당 환자 구성비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6.79%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목표값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3.0%)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및 보호자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에게 병원 치료계획 설명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배후 진료를 위한 전문의 보강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순환기 내과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진료로 전원 감소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745263"/>
              </p:ext>
            </p:extLst>
          </p:nvPr>
        </p:nvGraphicFramePr>
        <p:xfrm>
          <a:off x="305346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1,476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(72.0%)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(’24.06.30.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 직원 감염예방 교육 실시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호흡기 </a:t>
                      </a:r>
                      <a:r>
                        <a:rPr lang="ko-KR" altLang="en-US" sz="14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예방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풍수해 </a:t>
                      </a:r>
                      <a:r>
                        <a:rPr lang="ko-KR" altLang="en-US" sz="14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4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예방안내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모니터링 및 손 오염도 측정 실시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 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간호부 투약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준비관련 감염관리 교육 예정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 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 </a:t>
                      </a:r>
                      <a:r>
                        <a:rPr lang="ko-KR" altLang="en-US" sz="14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전달교육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예정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534476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1,476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791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532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153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094212"/>
              </p:ext>
            </p:extLst>
          </p:nvPr>
        </p:nvGraphicFramePr>
        <p:xfrm>
          <a:off x="331980" y="1764213"/>
          <a:ext cx="9982479" cy="53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449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(48.0%)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167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(’24.06.30.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사건사고 분석을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999662"/>
              </p:ext>
            </p:extLst>
          </p:nvPr>
        </p:nvGraphicFramePr>
        <p:xfrm>
          <a:off x="2969642" y="4046647"/>
          <a:ext cx="7128793" cy="218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78334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16,426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(51.7%)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농촌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왕진버스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39273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13,177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5,773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2,036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2,804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600269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3,020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(55.0%)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(’24.06.30.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원외 실무협의체 개최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086311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2,361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45760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17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2,703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설명회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협약업체와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 진행으로 돌봄 질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5056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125144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ESG</a:t>
                      </a: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 실천</a:t>
                      </a: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</a:t>
                      </a:r>
                      <a:r>
                        <a:rPr lang="ko-KR" altLang="en-US" sz="2200" b="0" baseline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회용품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줄이기</a:t>
                      </a: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74136"/>
              </p:ext>
            </p:extLst>
          </p:nvPr>
        </p:nvGraphicFramePr>
        <p:xfrm>
          <a:off x="2226242" y="4614594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330525"/>
              </p:ext>
            </p:extLst>
          </p:nvPr>
        </p:nvGraphicFramePr>
        <p:xfrm>
          <a:off x="3663743" y="4614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1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회용품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사용줄이기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실천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48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6131542" cy="596189"/>
            <a:chOff x="2886352" y="946343"/>
            <a:chExt cx="4320147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3529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6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ESG </a:t>
              </a:r>
              <a:r>
                <a:rPr lang="ko-KR" altLang="en-US" sz="2806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 실천</a:t>
              </a:r>
              <a:r>
                <a:rPr lang="en-US" altLang="ko-KR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(</a:t>
              </a:r>
              <a:r>
                <a:rPr lang="en-US" altLang="ko-KR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1</a:t>
              </a:r>
              <a:r>
                <a:rPr lang="ko-KR" altLang="en-US" sz="1600" dirty="0" err="1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회용품</a:t>
              </a:r>
              <a:r>
                <a:rPr lang="ko-KR" altLang="en-US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</a:t>
              </a:r>
              <a:r>
                <a:rPr lang="ko-KR" altLang="en-US" sz="1600" dirty="0" err="1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사용줄이기</a:t>
              </a:r>
              <a:r>
                <a:rPr lang="ko-KR" altLang="en-US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</a:t>
              </a:r>
              <a:r>
                <a:rPr lang="ko-KR" altLang="en-US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실천</a:t>
              </a:r>
              <a:r>
                <a:rPr lang="en-US" altLang="ko-KR" sz="1600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)</a:t>
              </a:r>
              <a:endParaRPr lang="ko-KR" altLang="en-US" sz="1600" dirty="0">
                <a:solidFill>
                  <a:srgbClr val="00B05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6137994" y="578259"/>
            <a:ext cx="3168352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311D2E4D-5930-B68D-EB9F-332F29FC4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810" y="1822262"/>
            <a:ext cx="5190560" cy="2882685"/>
          </a:xfrm>
          <a:custGeom>
            <a:avLst/>
            <a:gdLst>
              <a:gd name="connsiteX0" fmla="*/ 0 w 7016145"/>
              <a:gd name="connsiteY0" fmla="*/ 0 h 2423898"/>
              <a:gd name="connsiteX1" fmla="*/ 7016145 w 7016145"/>
              <a:gd name="connsiteY1" fmla="*/ 0 h 2423898"/>
              <a:gd name="connsiteX2" fmla="*/ 7016145 w 7016145"/>
              <a:gd name="connsiteY2" fmla="*/ 2423898 h 2423898"/>
              <a:gd name="connsiteX3" fmla="*/ 0 w 7016145"/>
              <a:gd name="connsiteY3" fmla="*/ 2423898 h 242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6145" h="2423898">
                <a:moveTo>
                  <a:pt x="0" y="0"/>
                </a:moveTo>
                <a:lnTo>
                  <a:pt x="7016145" y="0"/>
                </a:lnTo>
                <a:lnTo>
                  <a:pt x="7016145" y="2423898"/>
                </a:lnTo>
                <a:lnTo>
                  <a:pt x="0" y="2423898"/>
                </a:lnTo>
                <a:close/>
              </a:path>
            </a:pathLst>
          </a:custGeom>
        </p:spPr>
      </p:pic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E59EA92B-4175-449C-91D1-B12D724BE29A}"/>
              </a:ext>
            </a:extLst>
          </p:cNvPr>
          <p:cNvCxnSpPr>
            <a:cxnSpLocks/>
          </p:cNvCxnSpPr>
          <p:nvPr/>
        </p:nvCxnSpPr>
        <p:spPr>
          <a:xfrm>
            <a:off x="5689229" y="5133972"/>
            <a:ext cx="0" cy="181421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3EB0DAB-38B6-4D3E-BBCD-461AFFE8C8B6}"/>
              </a:ext>
            </a:extLst>
          </p:cNvPr>
          <p:cNvSpPr txBox="1"/>
          <p:nvPr/>
        </p:nvSpPr>
        <p:spPr>
          <a:xfrm>
            <a:off x="4189713" y="5508029"/>
            <a:ext cx="1351497" cy="106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742950">
              <a:lnSpc>
                <a:spcPct val="130000"/>
              </a:lnSpc>
            </a:pP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인간의 활동에 의한 온실가스 배출을 최대한 줄이고 남은 온실가스는 흡수</a:t>
            </a:r>
            <a:r>
              <a:rPr lang="en-US" altLang="ko-KR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제거해서 실질적인 배출량 </a:t>
            </a:r>
            <a:r>
              <a:rPr lang="en-US" altLang="ko-KR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0(Zero)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가 되는 개념</a:t>
            </a:r>
            <a:endParaRPr lang="en-US" altLang="ko-KR" sz="975" spc="-41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00000">
                  <a:lumMod val="65000"/>
                  <a:lumOff val="35000"/>
                </a:srgb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A2990205-1678-4073-BB3C-F4AB942DC58E}"/>
              </a:ext>
            </a:extLst>
          </p:cNvPr>
          <p:cNvCxnSpPr>
            <a:cxnSpLocks/>
          </p:cNvCxnSpPr>
          <p:nvPr/>
        </p:nvCxnSpPr>
        <p:spPr>
          <a:xfrm>
            <a:off x="7679225" y="5133972"/>
            <a:ext cx="0" cy="181421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D442F3C6-B870-4FF3-8651-1E7900D0C4AC}"/>
              </a:ext>
            </a:extLst>
          </p:cNvPr>
          <p:cNvCxnSpPr>
            <a:cxnSpLocks/>
          </p:cNvCxnSpPr>
          <p:nvPr/>
        </p:nvCxnSpPr>
        <p:spPr>
          <a:xfrm>
            <a:off x="9666386" y="5147989"/>
            <a:ext cx="0" cy="181421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58D0A6D-08B8-4B61-9E92-3380D229318F}"/>
              </a:ext>
            </a:extLst>
          </p:cNvPr>
          <p:cNvSpPr txBox="1"/>
          <p:nvPr/>
        </p:nvSpPr>
        <p:spPr>
          <a:xfrm>
            <a:off x="586607" y="2324072"/>
            <a:ext cx="2896934" cy="1427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>
              <a:lnSpc>
                <a:spcPct val="110000"/>
              </a:lnSpc>
            </a:pPr>
            <a:r>
              <a:rPr lang="en-US" altLang="ko-KR" sz="20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r>
              <a:rPr lang="ko-KR" altLang="en-US" sz="2000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회용품</a:t>
            </a:r>
            <a:r>
              <a:rPr lang="ko-KR" altLang="en-US" sz="20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사용 줄이기 실천</a:t>
            </a:r>
            <a:endParaRPr lang="en-US" altLang="ko-KR" sz="2000" spc="-16" dirty="0" smtClean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0B050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defTabSz="742950">
              <a:lnSpc>
                <a:spcPct val="110000"/>
              </a:lnSpc>
            </a:pPr>
            <a:endParaRPr lang="en-US" altLang="ko-KR" sz="1500" spc="-16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C0C0C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defTabSz="742950">
              <a:lnSpc>
                <a:spcPct val="110000"/>
              </a:lnSpc>
            </a:pPr>
            <a:r>
              <a:rPr lang="ko-KR" altLang="en-US" sz="1463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탄소중립 </a:t>
            </a:r>
            <a:r>
              <a:rPr lang="ko-KR" altLang="en-US" sz="1463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실천문화가</a:t>
            </a:r>
            <a:r>
              <a:rPr lang="ko-KR" altLang="en-US" sz="1463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자연스러운 일상 행동으로 정착될 수 있도록 생활 밀착형 자원순환 분야 </a:t>
            </a:r>
            <a:r>
              <a:rPr lang="ko-KR" altLang="en-US" sz="1463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실천문화</a:t>
            </a:r>
            <a:r>
              <a:rPr lang="ko-KR" altLang="en-US" sz="1463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확산</a:t>
            </a:r>
            <a:endParaRPr lang="id-ID" altLang="ko-KR" sz="1463" spc="-16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595959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3EB0DAB-38B6-4D3E-BBCD-461AFFE8C8B6}"/>
              </a:ext>
            </a:extLst>
          </p:cNvPr>
          <p:cNvSpPr txBox="1"/>
          <p:nvPr/>
        </p:nvSpPr>
        <p:spPr>
          <a:xfrm>
            <a:off x="6201825" y="5450713"/>
            <a:ext cx="1351497" cy="106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742950">
              <a:lnSpc>
                <a:spcPct val="130000"/>
              </a:lnSpc>
            </a:pPr>
            <a:r>
              <a:rPr lang="ko-KR" altLang="en-US" sz="975" spc="-41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기후위기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대응을 위한 </a:t>
            </a:r>
            <a:r>
              <a:rPr lang="ko-KR" altLang="en-US" sz="975" spc="-41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탄소중립은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전 지구적 의제로 통하고 있으며 </a:t>
            </a:r>
            <a:r>
              <a:rPr lang="en-US" altLang="ko-KR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2050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</a:t>
            </a:r>
            <a:r>
              <a:rPr lang="ko-KR" altLang="en-US" sz="975" spc="-41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탄소중립을</a:t>
            </a:r>
            <a:r>
              <a:rPr lang="ko-KR" altLang="en-US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목표로 사회적 대전환을 모색</a:t>
            </a:r>
            <a:r>
              <a:rPr lang="en-US" altLang="ko-KR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>
                    <a:lumMod val="65000"/>
                    <a:lumOff val="3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endParaRPr lang="en-US" altLang="ko-KR" sz="975" spc="-41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00000">
                  <a:lumMod val="65000"/>
                  <a:lumOff val="35000"/>
                </a:srgb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FC3DAB7-8E8E-43E8-82CF-03E1E7F68576}"/>
              </a:ext>
            </a:extLst>
          </p:cNvPr>
          <p:cNvSpPr txBox="1"/>
          <p:nvPr/>
        </p:nvSpPr>
        <p:spPr>
          <a:xfrm>
            <a:off x="6137994" y="5147989"/>
            <a:ext cx="1358384" cy="297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742950">
              <a:lnSpc>
                <a:spcPct val="110000"/>
              </a:lnSpc>
            </a:pPr>
            <a:r>
              <a:rPr lang="en-US" altLang="ko-KR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2050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탄소중립</a:t>
            </a:r>
            <a:endParaRPr lang="id-ID" altLang="ko-KR" sz="1300" spc="-16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0B050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C3DAB7-8E8E-43E8-82CF-03E1E7F68576}"/>
              </a:ext>
            </a:extLst>
          </p:cNvPr>
          <p:cNvSpPr txBox="1"/>
          <p:nvPr/>
        </p:nvSpPr>
        <p:spPr>
          <a:xfrm>
            <a:off x="4051625" y="5138824"/>
            <a:ext cx="1572546" cy="297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742950">
              <a:lnSpc>
                <a:spcPct val="110000"/>
              </a:lnSpc>
            </a:pPr>
            <a:r>
              <a:rPr lang="en-US" altLang="ko-KR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‘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넷</a:t>
            </a:r>
            <a:r>
              <a:rPr lang="en-US" altLang="ko-KR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-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제로</a:t>
            </a:r>
            <a:r>
              <a:rPr lang="en-US" altLang="ko-KR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(Net-Zero)</a:t>
            </a:r>
            <a:endParaRPr lang="id-ID" altLang="ko-KR" sz="1300" spc="-16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00B050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FC3DAB7-8E8E-43E8-82CF-03E1E7F68576}"/>
              </a:ext>
            </a:extLst>
          </p:cNvPr>
          <p:cNvSpPr txBox="1"/>
          <p:nvPr/>
        </p:nvSpPr>
        <p:spPr>
          <a:xfrm>
            <a:off x="7751233" y="5558763"/>
            <a:ext cx="1987161" cy="9573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742950">
              <a:lnSpc>
                <a:spcPct val="110000"/>
              </a:lnSpc>
            </a:pP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발생량 감축을 위해 </a:t>
            </a:r>
            <a:r>
              <a:rPr lang="ko-KR" altLang="en-US" sz="1300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지역책임의료기간의로서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r>
              <a:rPr lang="ko-KR" altLang="en-US" sz="1300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회용품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사용 줄이기 등 </a:t>
            </a:r>
            <a:r>
              <a:rPr lang="ko-KR" altLang="en-US" sz="1300" spc="-16" dirty="0" err="1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문화개선을</a:t>
            </a:r>
            <a:r>
              <a:rPr lang="ko-KR" altLang="en-US" sz="1300" spc="-16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선도하여 온실가스 감축 추진</a:t>
            </a:r>
            <a:endParaRPr lang="id-ID" altLang="ko-KR" sz="1300" spc="-16" dirty="0">
              <a:ln>
                <a:solidFill>
                  <a:srgbClr val="000000">
                    <a:alpha val="0"/>
                  </a:srgbClr>
                </a:solidFill>
              </a:ln>
              <a:solidFill>
                <a:srgbClr val="595959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DAF7941D-D108-4DA8-B7C6-338B4E7187C3}"/>
              </a:ext>
            </a:extLst>
          </p:cNvPr>
          <p:cNvSpPr/>
          <p:nvPr/>
        </p:nvSpPr>
        <p:spPr>
          <a:xfrm>
            <a:off x="3377761" y="5161071"/>
            <a:ext cx="239953" cy="23995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 latinLnBrk="1"/>
            <a:endParaRPr lang="ko-KR" altLang="en-US" sz="1463">
              <a:solidFill>
                <a:srgbClr val="FFFFFF"/>
              </a:solidFill>
              <a:latin typeface="Pretendard Light"/>
              <a:ea typeface="Pretendard Light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622A8F27-C56B-4AA7-8C09-8323BF6F343A}"/>
              </a:ext>
            </a:extLst>
          </p:cNvPr>
          <p:cNvSpPr/>
          <p:nvPr/>
        </p:nvSpPr>
        <p:spPr>
          <a:xfrm>
            <a:off x="3284467" y="5030766"/>
            <a:ext cx="117223" cy="11722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50" latinLnBrk="1"/>
            <a:endParaRPr lang="ko-KR" altLang="en-US" sz="1463">
              <a:solidFill>
                <a:srgbClr val="FFFFFF"/>
              </a:solidFill>
              <a:latin typeface="Pretendard Light"/>
              <a:ea typeface="Pretendard Light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97881"/>
            <a:ext cx="3483541" cy="2321453"/>
          </a:xfrm>
          <a:prstGeom prst="rect">
            <a:avLst/>
          </a:prstGeom>
        </p:spPr>
      </p:pic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1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1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회용품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사용줄이기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실천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49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5" y="284105"/>
            <a:ext cx="1290008" cy="596189"/>
            <a:chOff x="2886352" y="946343"/>
            <a:chExt cx="908911" cy="5098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6137994" y="578259"/>
            <a:ext cx="3168352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225485" y="48845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52400" y="15240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305346" y="2191939"/>
            <a:ext cx="9949788" cy="4184755"/>
            <a:chOff x="305346" y="2191939"/>
            <a:chExt cx="9949788" cy="4184755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24F22CEA-811E-C97C-D216-25BEA0323721}"/>
                </a:ext>
              </a:extLst>
            </p:cNvPr>
            <p:cNvSpPr>
              <a:spLocks/>
            </p:cNvSpPr>
            <p:nvPr/>
          </p:nvSpPr>
          <p:spPr>
            <a:xfrm>
              <a:off x="5347602" y="2191939"/>
              <a:ext cx="2386403" cy="4184755"/>
            </a:xfrm>
            <a:prstGeom prst="rect">
              <a:avLst/>
            </a:prstGeom>
            <a:solidFill>
              <a:srgbClr val="069A3A"/>
            </a:solidFill>
            <a:ln w="12700" cap="flat" cmpd="sng" algn="ctr">
              <a:solidFill>
                <a:srgbClr val="069A3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B5BA7E9C-060C-18FB-9E62-90DF677FCD15}"/>
                </a:ext>
              </a:extLst>
            </p:cNvPr>
            <p:cNvSpPr>
              <a:spLocks/>
            </p:cNvSpPr>
            <p:nvPr/>
          </p:nvSpPr>
          <p:spPr>
            <a:xfrm>
              <a:off x="305346" y="2191939"/>
              <a:ext cx="2386403" cy="4184755"/>
            </a:xfrm>
            <a:prstGeom prst="rect">
              <a:avLst/>
            </a:prstGeom>
            <a:solidFill>
              <a:srgbClr val="069A3A"/>
            </a:solidFill>
            <a:ln w="12700" cap="flat" cmpd="sng" algn="ctr">
              <a:solidFill>
                <a:srgbClr val="069A3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6D64146-2D9C-7181-93BE-BDE10FDCD3C9}"/>
                </a:ext>
              </a:extLst>
            </p:cNvPr>
            <p:cNvSpPr txBox="1"/>
            <p:nvPr/>
          </p:nvSpPr>
          <p:spPr>
            <a:xfrm>
              <a:off x="579428" y="4701243"/>
              <a:ext cx="1838239" cy="872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42950" latinLnBrk="0">
                <a:lnSpc>
                  <a:spcPct val="130000"/>
                </a:lnSpc>
              </a:pP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의료원내 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 줄이기 캠페인 및 홍보활동을 통하여  일상생활에서도  분리배출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자원순환 </a:t>
              </a:r>
              <a:r>
                <a:rPr lang="en-US" altLang="ko-KR" sz="975" spc="-41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등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문화확산</a:t>
              </a: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227BBA-1DC7-9B66-0A29-1AFFC291EA8F}"/>
                </a:ext>
              </a:extLst>
            </p:cNvPr>
            <p:cNvSpPr txBox="1"/>
            <p:nvPr/>
          </p:nvSpPr>
          <p:spPr>
            <a:xfrm>
              <a:off x="532738" y="4369189"/>
              <a:ext cx="1931619" cy="312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pPr marL="0" marR="0" lvl="0" indent="0" algn="ctr" defTabSz="74295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1</a:t>
              </a:r>
              <a:r>
                <a:rPr kumimoji="0" lang="ko-KR" altLang="en-US" sz="1300" b="0" i="0" u="none" strike="noStrike" kern="0" cap="none" spc="-16" normalizeH="0" baseline="0" noProof="0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회용품</a:t>
              </a:r>
              <a:r>
                <a:rPr kumimoji="0" lang="ko-KR" altLang="en-US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줄이기 실천 캠페인</a:t>
              </a:r>
              <a:endParaRPr kumimoji="0" lang="id-ID" altLang="ko-KR" sz="1300" b="0" i="0" u="none" strike="noStrike" kern="0" cap="none" spc="-16" normalizeH="0" baseline="0" noProof="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55916D8F-4EEC-E83D-1669-FDCC332A954C}"/>
                </a:ext>
              </a:extLst>
            </p:cNvPr>
            <p:cNvSpPr/>
            <p:nvPr/>
          </p:nvSpPr>
          <p:spPr>
            <a:xfrm>
              <a:off x="2826473" y="2191939"/>
              <a:ext cx="2386403" cy="4184755"/>
            </a:xfrm>
            <a:prstGeom prst="rect">
              <a:avLst/>
            </a:prstGeom>
            <a:noFill/>
            <a:ln w="12700" cap="flat" cmpd="sng" algn="ctr">
              <a:solidFill>
                <a:srgbClr val="069A3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63544C1-00D3-95EA-B00A-D294F24FFD2A}"/>
                </a:ext>
              </a:extLst>
            </p:cNvPr>
            <p:cNvSpPr txBox="1"/>
            <p:nvPr/>
          </p:nvSpPr>
          <p:spPr>
            <a:xfrm>
              <a:off x="3100553" y="4701243"/>
              <a:ext cx="1838239" cy="872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42950" latinLnBrk="0">
                <a:lnSpc>
                  <a:spcPct val="130000"/>
                </a:lnSpc>
              </a:pP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친환경 쇼핑백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비닐봉투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BPA Free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용지 등 친환경 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(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환경표지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녹색제품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재생용지 등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)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인증제품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의무구매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를 환경보호 실천 </a:t>
              </a: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69A3A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3F53091-3522-7EC9-B771-E3DE5FA0869A}"/>
                </a:ext>
              </a:extLst>
            </p:cNvPr>
            <p:cNvSpPr txBox="1"/>
            <p:nvPr/>
          </p:nvSpPr>
          <p:spPr>
            <a:xfrm>
              <a:off x="2807898" y="4369189"/>
              <a:ext cx="2423549" cy="312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pPr marL="0" marR="0" lvl="0" indent="0" algn="ctr" defTabSz="74295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친환경</a:t>
              </a:r>
              <a:r>
                <a:rPr kumimoji="0" lang="en-US" altLang="ko-KR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(</a:t>
              </a:r>
              <a:r>
                <a:rPr kumimoji="0" lang="ko-KR" altLang="en-US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환경표지</a:t>
              </a:r>
              <a:r>
                <a:rPr kumimoji="0" lang="en-US" altLang="ko-KR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, </a:t>
              </a:r>
              <a:r>
                <a:rPr kumimoji="0" lang="ko-KR" altLang="en-US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녹색제품 등</a:t>
              </a:r>
              <a:r>
                <a:rPr kumimoji="0" lang="en-US" altLang="ko-KR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)</a:t>
              </a:r>
              <a:r>
                <a:rPr kumimoji="0" lang="ko-KR" altLang="en-US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사용</a:t>
              </a:r>
              <a:endParaRPr kumimoji="0" lang="id-ID" altLang="ko-KR" sz="1300" b="0" i="0" u="none" strike="noStrike" kern="0" cap="none" spc="-16" normalizeH="0" baseline="0" noProof="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69A3A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C82F1B25-3199-02C1-A9E1-30ACA17E7813}"/>
                </a:ext>
              </a:extLst>
            </p:cNvPr>
            <p:cNvSpPr/>
            <p:nvPr/>
          </p:nvSpPr>
          <p:spPr>
            <a:xfrm>
              <a:off x="3234758" y="2643073"/>
              <a:ext cx="471463" cy="47146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C7FB26B-7F0F-EDA3-CE2D-FA2E48C0810A}"/>
                </a:ext>
              </a:extLst>
            </p:cNvPr>
            <p:cNvSpPr txBox="1"/>
            <p:nvPr/>
          </p:nvSpPr>
          <p:spPr>
            <a:xfrm>
              <a:off x="5486955" y="4701243"/>
              <a:ext cx="2091200" cy="6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42950" latinLnBrk="0">
                <a:lnSpc>
                  <a:spcPct val="130000"/>
                </a:lnSpc>
              </a:pP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’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바이바이 플라스틱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챌린지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’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동참으로 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ESG</a:t>
              </a:r>
              <a:r>
                <a:rPr lang="ko-KR" altLang="en-US" sz="975" spc="-41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경영을 적극 실천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지속 가능한 미래를 위한 다양한 활동 등 환경보호 실천</a:t>
              </a: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A3EEABE-70B3-AEA5-37BC-4C92F4D938A9}"/>
                </a:ext>
              </a:extLst>
            </p:cNvPr>
            <p:cNvSpPr txBox="1"/>
            <p:nvPr/>
          </p:nvSpPr>
          <p:spPr>
            <a:xfrm>
              <a:off x="5706316" y="4355901"/>
              <a:ext cx="1668983" cy="312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pPr marL="0" marR="0" lvl="0" indent="0" algn="ctr" defTabSz="74295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0" i="0" u="none" strike="noStrike" kern="0" cap="none" spc="-16" normalizeH="0" baseline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Bye</a:t>
              </a:r>
              <a:r>
                <a:rPr kumimoji="0" lang="en-US" altLang="ko-KR" sz="1300" b="0" i="0" u="none" strike="noStrike" kern="0" cap="none" spc="-16" normalizeH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</a:t>
              </a:r>
              <a:r>
                <a:rPr kumimoji="0" lang="en-US" altLang="ko-KR" sz="1300" b="0" i="0" u="none" strike="noStrike" kern="0" cap="none" spc="-16" normalizeH="0" noProof="0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Bye</a:t>
              </a:r>
              <a:r>
                <a:rPr kumimoji="0" lang="en-US" altLang="ko-KR" sz="1300" b="0" i="0" u="none" strike="noStrike" kern="0" cap="none" spc="-16" normalizeH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Challenge</a:t>
              </a:r>
              <a:r>
                <a:rPr kumimoji="0" lang="ko-KR" altLang="en-US" sz="1300" b="0" i="0" u="none" strike="noStrike" kern="0" cap="none" spc="-16" normalizeH="0" noProof="0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FFFFFF"/>
                  </a:solidFill>
                  <a:effectLst/>
                  <a:uLnTx/>
                  <a:uFillTx/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</a:t>
              </a:r>
              <a:endParaRPr kumimoji="0" lang="id-ID" altLang="ko-KR" sz="1300" b="0" i="0" u="none" strike="noStrike" kern="0" cap="none" spc="-16" normalizeH="0" baseline="0" noProof="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B6303F40-BF4B-F5CA-1934-21E8F4B3F919}"/>
                </a:ext>
              </a:extLst>
            </p:cNvPr>
            <p:cNvSpPr/>
            <p:nvPr/>
          </p:nvSpPr>
          <p:spPr>
            <a:xfrm>
              <a:off x="7868731" y="2191939"/>
              <a:ext cx="2386403" cy="4184755"/>
            </a:xfrm>
            <a:prstGeom prst="rect">
              <a:avLst/>
            </a:prstGeom>
            <a:noFill/>
            <a:ln w="12700" cap="flat" cmpd="sng" algn="ctr">
              <a:solidFill>
                <a:srgbClr val="069A3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0754236-B136-0145-2C80-18E6537B118B}"/>
                </a:ext>
              </a:extLst>
            </p:cNvPr>
            <p:cNvSpPr txBox="1"/>
            <p:nvPr/>
          </p:nvSpPr>
          <p:spPr>
            <a:xfrm>
              <a:off x="8142809" y="4701243"/>
              <a:ext cx="1838239" cy="126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42950" latinLnBrk="0">
                <a:lnSpc>
                  <a:spcPct val="130000"/>
                </a:lnSpc>
              </a:pP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전기 및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신생에너지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(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태양광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)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설비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창호교체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차음성능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및 단열 성능 확보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등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리모델링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69A3A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공사를 통하여 에너지 소요량 및 온실가스 감축 실천으로 탄소중립 실현</a:t>
              </a:r>
              <a:endParaRPr lang="en-US" altLang="ko-KR" sz="975" spc="-41" dirty="0" smtClea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69A3A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  <a:p>
              <a:pPr algn="ctr" defTabSz="742950" latinLnBrk="0">
                <a:lnSpc>
                  <a:spcPct val="130000"/>
                </a:lnSpc>
              </a:pP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69A3A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C45EC89-74E0-838A-41FB-9C1716BE204A}"/>
                </a:ext>
              </a:extLst>
            </p:cNvPr>
            <p:cNvSpPr txBox="1"/>
            <p:nvPr/>
          </p:nvSpPr>
          <p:spPr>
            <a:xfrm>
              <a:off x="8174943" y="4331540"/>
              <a:ext cx="1888338" cy="3123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pPr marL="0" marR="0" lvl="0" indent="0" algn="ctr" defTabSz="74295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300" kern="0" spc="-16" dirty="0" smtClean="0">
                  <a:solidFill>
                    <a:srgbClr val="069A3A"/>
                  </a:solidFill>
                </a:rPr>
                <a:t>그린리모델링 공사  추진 중</a:t>
              </a:r>
              <a:endParaRPr kumimoji="0" lang="id-ID" altLang="ko-KR" sz="1300" b="0" i="0" u="none" strike="noStrike" kern="0" cap="none" spc="-16" normalizeH="0" baseline="0" noProof="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69A3A"/>
                </a:solidFill>
                <a:effectLst/>
                <a:uLnTx/>
                <a:uFillTx/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809B4F47-1DBB-C8BE-A03C-779BDAA813BB}"/>
                </a:ext>
              </a:extLst>
            </p:cNvPr>
            <p:cNvSpPr/>
            <p:nvPr/>
          </p:nvSpPr>
          <p:spPr>
            <a:xfrm>
              <a:off x="8277014" y="2643073"/>
              <a:ext cx="471463" cy="471463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154" y="2300648"/>
              <a:ext cx="2125319" cy="2008426"/>
            </a:xfrm>
            <a:prstGeom prst="ellipse">
              <a:avLst/>
            </a:prstGeom>
          </p:spPr>
        </p:pic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142" y="2297346"/>
              <a:ext cx="2222011" cy="1995568"/>
            </a:xfrm>
            <a:prstGeom prst="ellipse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2893957" y="2531980"/>
              <a:ext cx="2308060" cy="1794100"/>
              <a:chOff x="5323604" y="536818"/>
              <a:chExt cx="3767097" cy="1762354"/>
            </a:xfrm>
          </p:grpSpPr>
          <p:pic>
            <p:nvPicPr>
              <p:cNvPr id="88" name="_x67052872" descr="EMB00003d8439d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3604" y="628346"/>
                <a:ext cx="1743501" cy="1629539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6" name="_x67054872" descr="EMB00003d8439e9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6140382" y="381342"/>
                <a:ext cx="1742693" cy="2053646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8" name="_x67054872" descr="EMB00003d8439ec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7192534" y="401005"/>
                <a:ext cx="1742691" cy="2053643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718" y="2297346"/>
              <a:ext cx="1127348" cy="1964983"/>
            </a:xfrm>
            <a:prstGeom prst="ellipse">
              <a:avLst/>
            </a:prstGeom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88122" y="2297346"/>
              <a:ext cx="1113733" cy="1964983"/>
            </a:xfrm>
            <a:prstGeom prst="ellipse">
              <a:avLst/>
            </a:prstGeom>
          </p:spPr>
        </p:pic>
      </p:grp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5E8BACD-8D0F-098F-1533-6C51706420A7}"/>
              </a:ext>
            </a:extLst>
          </p:cNvPr>
          <p:cNvSpPr txBox="1"/>
          <p:nvPr/>
        </p:nvSpPr>
        <p:spPr>
          <a:xfrm>
            <a:off x="1620267" y="320093"/>
            <a:ext cx="4733751" cy="524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6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ESG </a:t>
            </a:r>
            <a:r>
              <a:rPr lang="ko-KR" altLang="en-US" sz="2806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 실천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1</a:t>
            </a:r>
            <a:r>
              <a:rPr lang="ko-KR" altLang="en-US" sz="1600" dirty="0" err="1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회용품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1600" dirty="0" err="1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사용줄이기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실천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ko-KR" altLang="en-US" sz="1600" dirty="0">
              <a:solidFill>
                <a:srgbClr val="00B05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11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1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회용품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사용줄이기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실천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50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5" y="284105"/>
            <a:ext cx="1290008" cy="596189"/>
            <a:chOff x="2886352" y="946343"/>
            <a:chExt cx="908911" cy="5098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6137994" y="578259"/>
            <a:ext cx="3168352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225485" y="48845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52400" y="15240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/>
          <p:cNvGrpSpPr/>
          <p:nvPr/>
        </p:nvGrpSpPr>
        <p:grpSpPr>
          <a:xfrm>
            <a:off x="234394" y="1966296"/>
            <a:ext cx="9855039" cy="4045788"/>
            <a:chOff x="773397" y="2411232"/>
            <a:chExt cx="8000277" cy="3284352"/>
          </a:xfrm>
        </p:grpSpPr>
        <p:sp>
          <p:nvSpPr>
            <p:cNvPr id="58" name="Freeform: Shape 12">
              <a:extLst>
                <a:ext uri="{FF2B5EF4-FFF2-40B4-BE49-F238E27FC236}">
                  <a16:creationId xmlns:a16="http://schemas.microsoft.com/office/drawing/2014/main" id="{D151CBAF-8BB5-9749-A230-695AA3C5CFA8}"/>
                </a:ext>
              </a:extLst>
            </p:cNvPr>
            <p:cNvSpPr/>
            <p:nvPr/>
          </p:nvSpPr>
          <p:spPr>
            <a:xfrm rot="4104869">
              <a:off x="2574412" y="3918082"/>
              <a:ext cx="1685922" cy="1685921"/>
            </a:xfrm>
            <a:custGeom>
              <a:avLst/>
              <a:gdLst>
                <a:gd name="connsiteX0" fmla="*/ 96765 w 2462678"/>
                <a:gd name="connsiteY0" fmla="*/ 1710632 h 2462678"/>
                <a:gd name="connsiteX1" fmla="*/ 0 w 2462678"/>
                <a:gd name="connsiteY1" fmla="*/ 1231339 h 2462678"/>
                <a:gd name="connsiteX2" fmla="*/ 25016 w 2462678"/>
                <a:gd name="connsiteY2" fmla="*/ 983181 h 2462678"/>
                <a:gd name="connsiteX3" fmla="*/ 48925 w 2462678"/>
                <a:gd name="connsiteY3" fmla="*/ 890199 h 2462678"/>
                <a:gd name="connsiteX4" fmla="*/ 69616 w 2462678"/>
                <a:gd name="connsiteY4" fmla="*/ 904607 h 2462678"/>
                <a:gd name="connsiteX5" fmla="*/ 1525291 w 2462678"/>
                <a:gd name="connsiteY5" fmla="*/ 792943 h 2462678"/>
                <a:gd name="connsiteX6" fmla="*/ 2446239 w 2462678"/>
                <a:gd name="connsiteY6" fmla="*/ 0 h 2462678"/>
                <a:gd name="connsiteX7" fmla="*/ 2462678 w 2462678"/>
                <a:gd name="connsiteY7" fmla="*/ 0 h 2462678"/>
                <a:gd name="connsiteX8" fmla="*/ 2462678 w 2462678"/>
                <a:gd name="connsiteY8" fmla="*/ 1231339 h 2462678"/>
                <a:gd name="connsiteX9" fmla="*/ 1231339 w 2462678"/>
                <a:gd name="connsiteY9" fmla="*/ 2462678 h 2462678"/>
                <a:gd name="connsiteX10" fmla="*/ 96765 w 2462678"/>
                <a:gd name="connsiteY10" fmla="*/ 1710632 h 246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62678" h="2462678">
                  <a:moveTo>
                    <a:pt x="96765" y="1710632"/>
                  </a:moveTo>
                  <a:cubicBezTo>
                    <a:pt x="34456" y="1563317"/>
                    <a:pt x="0" y="1401351"/>
                    <a:pt x="0" y="1231339"/>
                  </a:cubicBezTo>
                  <a:cubicBezTo>
                    <a:pt x="0" y="1146333"/>
                    <a:pt x="8614" y="1063338"/>
                    <a:pt x="25016" y="983181"/>
                  </a:cubicBezTo>
                  <a:lnTo>
                    <a:pt x="48925" y="890199"/>
                  </a:lnTo>
                  <a:lnTo>
                    <a:pt x="69616" y="904607"/>
                  </a:lnTo>
                  <a:cubicBezTo>
                    <a:pt x="514807" y="1182728"/>
                    <a:pt x="1106572" y="1153464"/>
                    <a:pt x="1525291" y="792943"/>
                  </a:cubicBezTo>
                  <a:lnTo>
                    <a:pt x="2446239" y="0"/>
                  </a:lnTo>
                  <a:lnTo>
                    <a:pt x="2462678" y="0"/>
                  </a:lnTo>
                  <a:lnTo>
                    <a:pt x="2462678" y="1231339"/>
                  </a:lnTo>
                  <a:cubicBezTo>
                    <a:pt x="2462678" y="1911389"/>
                    <a:pt x="1911389" y="2462678"/>
                    <a:pt x="1231339" y="2462678"/>
                  </a:cubicBezTo>
                  <a:cubicBezTo>
                    <a:pt x="721301" y="2462678"/>
                    <a:pt x="283692" y="2152578"/>
                    <a:pt x="96765" y="1710632"/>
                  </a:cubicBezTo>
                  <a:close/>
                </a:path>
              </a:pathLst>
            </a:custGeom>
            <a:solidFill>
              <a:srgbClr val="069A3A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59" name="Freeform: Shape 75">
              <a:extLst>
                <a:ext uri="{FF2B5EF4-FFF2-40B4-BE49-F238E27FC236}">
                  <a16:creationId xmlns:a16="http://schemas.microsoft.com/office/drawing/2014/main" id="{2B2BFA0F-5D02-4920-8AE0-86545A986796}"/>
                </a:ext>
              </a:extLst>
            </p:cNvPr>
            <p:cNvSpPr/>
            <p:nvPr/>
          </p:nvSpPr>
          <p:spPr>
            <a:xfrm rot="9162902">
              <a:off x="3476515" y="3207667"/>
              <a:ext cx="1488251" cy="2017154"/>
            </a:xfrm>
            <a:custGeom>
              <a:avLst/>
              <a:gdLst>
                <a:gd name="connsiteX0" fmla="*/ 340045 w 2173934"/>
                <a:gd name="connsiteY0" fmla="*/ 2789298 h 2946519"/>
                <a:gd name="connsiteX1" fmla="*/ 21930 w 2173934"/>
                <a:gd name="connsiteY1" fmla="*/ 2533029 h 2946519"/>
                <a:gd name="connsiteX2" fmla="*/ 0 w 2173934"/>
                <a:gd name="connsiteY2" fmla="*/ 2505240 h 2946519"/>
                <a:gd name="connsiteX3" fmla="*/ 136783 w 2173934"/>
                <a:gd name="connsiteY3" fmla="*/ 2451895 h 2946519"/>
                <a:gd name="connsiteX4" fmla="*/ 1123038 w 2173934"/>
                <a:gd name="connsiteY4" fmla="*/ 1052535 h 2946519"/>
                <a:gd name="connsiteX5" fmla="*/ 1202046 w 2173934"/>
                <a:gd name="connsiteY5" fmla="*/ 29410 h 2946519"/>
                <a:gd name="connsiteX6" fmla="*/ 1244002 w 2173934"/>
                <a:gd name="connsiteY6" fmla="*/ 0 h 2946519"/>
                <a:gd name="connsiteX7" fmla="*/ 1950784 w 2173934"/>
                <a:gd name="connsiteY7" fmla="*/ 1008294 h 2946519"/>
                <a:gd name="connsiteX8" fmla="*/ 1649272 w 2173934"/>
                <a:gd name="connsiteY8" fmla="*/ 2723369 h 2946519"/>
                <a:gd name="connsiteX9" fmla="*/ 846509 w 2173934"/>
                <a:gd name="connsiteY9" fmla="*/ 2942702 h 2946519"/>
                <a:gd name="connsiteX10" fmla="*/ 340045 w 2173934"/>
                <a:gd name="connsiteY10" fmla="*/ 2789298 h 294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73934" h="2946519">
                  <a:moveTo>
                    <a:pt x="340045" y="2789298"/>
                  </a:moveTo>
                  <a:cubicBezTo>
                    <a:pt x="222733" y="2723617"/>
                    <a:pt x="114853" y="2637870"/>
                    <a:pt x="21930" y="2533029"/>
                  </a:cubicBezTo>
                  <a:lnTo>
                    <a:pt x="0" y="2505240"/>
                  </a:lnTo>
                  <a:lnTo>
                    <a:pt x="136783" y="2451895"/>
                  </a:lnTo>
                  <a:cubicBezTo>
                    <a:pt x="678587" y="2209574"/>
                    <a:pt x="1074128" y="1685907"/>
                    <a:pt x="1123038" y="1052535"/>
                  </a:cubicBezTo>
                  <a:lnTo>
                    <a:pt x="1202046" y="29410"/>
                  </a:lnTo>
                  <a:lnTo>
                    <a:pt x="1244002" y="0"/>
                  </a:lnTo>
                  <a:lnTo>
                    <a:pt x="1950784" y="1008294"/>
                  </a:lnTo>
                  <a:cubicBezTo>
                    <a:pt x="2341128" y="1565159"/>
                    <a:pt x="2206137" y="2333024"/>
                    <a:pt x="1649272" y="2723369"/>
                  </a:cubicBezTo>
                  <a:cubicBezTo>
                    <a:pt x="1405644" y="2894145"/>
                    <a:pt x="1121628" y="2964368"/>
                    <a:pt x="846509" y="2942702"/>
                  </a:cubicBezTo>
                  <a:cubicBezTo>
                    <a:pt x="669647" y="2928774"/>
                    <a:pt x="496461" y="2876872"/>
                    <a:pt x="340045" y="2789298"/>
                  </a:cubicBezTo>
                  <a:close/>
                </a:path>
              </a:pathLst>
            </a:custGeom>
            <a:solidFill>
              <a:srgbClr val="069A3A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60" name="Teardrop 71">
              <a:extLst>
                <a:ext uri="{FF2B5EF4-FFF2-40B4-BE49-F238E27FC236}">
                  <a16:creationId xmlns:a16="http://schemas.microsoft.com/office/drawing/2014/main" id="{82B966F0-7A0E-09A4-059D-BBC40A3A887F}"/>
                </a:ext>
              </a:extLst>
            </p:cNvPr>
            <p:cNvSpPr/>
            <p:nvPr/>
          </p:nvSpPr>
          <p:spPr>
            <a:xfrm rot="12119180">
              <a:off x="5310191" y="4009662"/>
              <a:ext cx="1685921" cy="1685922"/>
            </a:xfrm>
            <a:prstGeom prst="teardrop">
              <a:avLst/>
            </a:prstGeom>
            <a:solidFill>
              <a:srgbClr val="069A3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62" name="Freeform: Shape 74">
              <a:extLst>
                <a:ext uri="{FF2B5EF4-FFF2-40B4-BE49-F238E27FC236}">
                  <a16:creationId xmlns:a16="http://schemas.microsoft.com/office/drawing/2014/main" id="{B8CE2A5B-7B43-90A9-D065-C4E73DEAFEB0}"/>
                </a:ext>
              </a:extLst>
            </p:cNvPr>
            <p:cNvSpPr/>
            <p:nvPr/>
          </p:nvSpPr>
          <p:spPr>
            <a:xfrm rot="9427847">
              <a:off x="4328707" y="2891755"/>
              <a:ext cx="2290732" cy="2290732"/>
            </a:xfrm>
            <a:custGeom>
              <a:avLst/>
              <a:gdLst>
                <a:gd name="connsiteX0" fmla="*/ 1021837 w 3346144"/>
                <a:gd name="connsiteY0" fmla="*/ 3214666 h 3346144"/>
                <a:gd name="connsiteX1" fmla="*/ 0 w 3346144"/>
                <a:gd name="connsiteY1" fmla="*/ 1673072 h 3346144"/>
                <a:gd name="connsiteX2" fmla="*/ 131478 w 3346144"/>
                <a:gd name="connsiteY2" fmla="*/ 1021837 h 3346144"/>
                <a:gd name="connsiteX3" fmla="*/ 168907 w 3346144"/>
                <a:gd name="connsiteY3" fmla="*/ 944140 h 3346144"/>
                <a:gd name="connsiteX4" fmla="*/ 201116 w 3346144"/>
                <a:gd name="connsiteY4" fmla="*/ 998333 h 3346144"/>
                <a:gd name="connsiteX5" fmla="*/ 359388 w 3346144"/>
                <a:gd name="connsiteY5" fmla="*/ 1191098 h 3346144"/>
                <a:gd name="connsiteX6" fmla="*/ 2100758 w 3346144"/>
                <a:gd name="connsiteY6" fmla="*/ 1186708 h 3346144"/>
                <a:gd name="connsiteX7" fmla="*/ 2969249 w 3346144"/>
                <a:gd name="connsiteY7" fmla="*/ 313827 h 3346144"/>
                <a:gd name="connsiteX8" fmla="*/ 2653835 w 3346144"/>
                <a:gd name="connsiteY8" fmla="*/ 0 h 3346144"/>
                <a:gd name="connsiteX9" fmla="*/ 3346144 w 3346144"/>
                <a:gd name="connsiteY9" fmla="*/ 0 h 3346144"/>
                <a:gd name="connsiteX10" fmla="*/ 3346144 w 3346144"/>
                <a:gd name="connsiteY10" fmla="*/ 1673072 h 3346144"/>
                <a:gd name="connsiteX11" fmla="*/ 1673072 w 3346144"/>
                <a:gd name="connsiteY11" fmla="*/ 3346144 h 3346144"/>
                <a:gd name="connsiteX12" fmla="*/ 1021837 w 3346144"/>
                <a:gd name="connsiteY12" fmla="*/ 3214666 h 334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6144" h="3346144">
                  <a:moveTo>
                    <a:pt x="1021837" y="3214666"/>
                  </a:moveTo>
                  <a:cubicBezTo>
                    <a:pt x="421346" y="2960680"/>
                    <a:pt x="0" y="2366081"/>
                    <a:pt x="0" y="1673072"/>
                  </a:cubicBezTo>
                  <a:cubicBezTo>
                    <a:pt x="0" y="1442069"/>
                    <a:pt x="46816" y="1222001"/>
                    <a:pt x="131478" y="1021837"/>
                  </a:cubicBezTo>
                  <a:lnTo>
                    <a:pt x="168907" y="944140"/>
                  </a:lnTo>
                  <a:lnTo>
                    <a:pt x="201116" y="998333"/>
                  </a:lnTo>
                  <a:cubicBezTo>
                    <a:pt x="246370" y="1066497"/>
                    <a:pt x="299128" y="1131141"/>
                    <a:pt x="359388" y="1191098"/>
                  </a:cubicBezTo>
                  <a:cubicBezTo>
                    <a:pt x="841467" y="1670752"/>
                    <a:pt x="1621105" y="1668787"/>
                    <a:pt x="2100758" y="1186708"/>
                  </a:cubicBezTo>
                  <a:lnTo>
                    <a:pt x="2969249" y="313827"/>
                  </a:lnTo>
                  <a:lnTo>
                    <a:pt x="2653835" y="0"/>
                  </a:lnTo>
                  <a:lnTo>
                    <a:pt x="3346144" y="0"/>
                  </a:lnTo>
                  <a:lnTo>
                    <a:pt x="3346144" y="1673072"/>
                  </a:lnTo>
                  <a:cubicBezTo>
                    <a:pt x="3346144" y="2597084"/>
                    <a:pt x="2597084" y="3346144"/>
                    <a:pt x="1673072" y="3346144"/>
                  </a:cubicBezTo>
                  <a:cubicBezTo>
                    <a:pt x="1442069" y="3346144"/>
                    <a:pt x="1222001" y="3299328"/>
                    <a:pt x="1021837" y="3214666"/>
                  </a:cubicBezTo>
                  <a:close/>
                </a:path>
              </a:pathLst>
            </a:custGeom>
            <a:solidFill>
              <a:srgbClr val="069A3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7429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63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retendard Light"/>
                <a:ea typeface="Pretendard Light"/>
                <a:cs typeface="+mn-cs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6F63E7D-273B-E552-B871-3FC5FDEC5BD0}"/>
                </a:ext>
              </a:extLst>
            </p:cNvPr>
            <p:cNvSpPr txBox="1"/>
            <p:nvPr/>
          </p:nvSpPr>
          <p:spPr>
            <a:xfrm flipH="1">
              <a:off x="7182475" y="4526469"/>
              <a:ext cx="1083784" cy="253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742950" latinLnBrk="0">
                <a:lnSpc>
                  <a:spcPct val="110000"/>
                </a:lnSpc>
              </a:pPr>
              <a:r>
                <a:rPr lang="en-US" altLang="ko-KR" sz="1300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4. ESG </a:t>
              </a:r>
              <a:r>
                <a:rPr lang="ko-KR" altLang="en-US" sz="1300" spc="-16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경영실천</a:t>
              </a:r>
              <a:r>
                <a:rPr lang="ko-KR" altLang="en-US" sz="1300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</a:t>
              </a:r>
              <a:endParaRPr lang="id-ID" altLang="ko-KR" sz="1300" spc="-16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4304B2-B3F6-6DC8-9AFC-6A4088EC799B}"/>
                </a:ext>
              </a:extLst>
            </p:cNvPr>
            <p:cNvSpPr txBox="1"/>
            <p:nvPr/>
          </p:nvSpPr>
          <p:spPr>
            <a:xfrm>
              <a:off x="7085764" y="4760293"/>
              <a:ext cx="1687910" cy="549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0">
                <a:lnSpc>
                  <a:spcPct val="130000"/>
                </a:lnSpc>
              </a:pP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남원의료원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직원 대상으로 자원순환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올바른 분리배출 등 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ESG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경영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차원원에서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의 교육 확대</a:t>
              </a: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C0C0C">
                    <a:lumMod val="75000"/>
                    <a:lumOff val="2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EAE5B75-FF40-D66B-49BF-1D7C871DD2F6}"/>
                </a:ext>
              </a:extLst>
            </p:cNvPr>
            <p:cNvSpPr txBox="1"/>
            <p:nvPr/>
          </p:nvSpPr>
          <p:spPr>
            <a:xfrm flipH="1">
              <a:off x="6816890" y="2597429"/>
              <a:ext cx="1281219" cy="241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742950" latinLnBrk="0">
                <a:lnSpc>
                  <a:spcPct val="110000"/>
                </a:lnSpc>
              </a:pPr>
              <a:r>
                <a:rPr lang="en-US" altLang="ko-KR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3. </a:t>
              </a:r>
              <a:r>
                <a:rPr lang="ko-KR" altLang="en-US" sz="1300" b="1" spc="-16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다회용품</a:t>
              </a:r>
              <a:r>
                <a:rPr lang="ko-KR" altLang="en-US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 사용 전환</a:t>
              </a:r>
              <a:endParaRPr lang="id-ID" altLang="ko-KR" sz="1300" b="1" spc="-16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DF4DDCF-EDFC-E413-EDE3-A0762B2776C8}"/>
                </a:ext>
              </a:extLst>
            </p:cNvPr>
            <p:cNvSpPr txBox="1"/>
            <p:nvPr/>
          </p:nvSpPr>
          <p:spPr>
            <a:xfrm>
              <a:off x="6676573" y="2922930"/>
              <a:ext cx="1687910" cy="708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0">
                <a:lnSpc>
                  <a:spcPct val="130000"/>
                </a:lnSpc>
              </a:pP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남원의료원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전 부서 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사용을 억제하며</a:t>
              </a:r>
              <a:r>
                <a:rPr lang="en-US" altLang="ko-KR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1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다량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사용부서는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ko-KR" altLang="en-US" sz="975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다회용품</a:t>
              </a:r>
              <a:r>
                <a:rPr lang="ko-KR" altLang="en-US" sz="975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사용으로 전환하여 선도적 역할 수행</a:t>
              </a:r>
              <a:endParaRPr lang="en-US" altLang="ko-KR" sz="975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C0C0C">
                    <a:lumMod val="75000"/>
                    <a:lumOff val="2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B7EA6E6-6238-3811-8EF9-ABB6DC9458E7}"/>
                </a:ext>
              </a:extLst>
            </p:cNvPr>
            <p:cNvSpPr txBox="1"/>
            <p:nvPr/>
          </p:nvSpPr>
          <p:spPr>
            <a:xfrm>
              <a:off x="773397" y="4294781"/>
              <a:ext cx="1811268" cy="253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742950" latinLnBrk="0">
                <a:lnSpc>
                  <a:spcPct val="110000"/>
                </a:lnSpc>
              </a:pPr>
              <a:r>
                <a:rPr lang="en-US" altLang="ko-KR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1. 1</a:t>
              </a:r>
              <a:r>
                <a:rPr lang="ko-KR" altLang="en-US" sz="1300" b="1" spc="-16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회용품</a:t>
              </a:r>
              <a:r>
                <a:rPr lang="ko-KR" altLang="en-US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 없는 </a:t>
              </a:r>
              <a:r>
                <a:rPr lang="ko-KR" altLang="en-US" sz="1300" b="1" spc="-16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남원의료원</a:t>
              </a:r>
              <a:r>
                <a:rPr lang="ko-KR" altLang="en-US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 조성</a:t>
              </a:r>
              <a:endParaRPr lang="id-ID" altLang="ko-KR" sz="1300" b="1" spc="-16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333307-0512-5736-1A98-7F61DB86730A}"/>
                </a:ext>
              </a:extLst>
            </p:cNvPr>
            <p:cNvSpPr txBox="1"/>
            <p:nvPr/>
          </p:nvSpPr>
          <p:spPr>
            <a:xfrm flipH="1">
              <a:off x="896759" y="4620281"/>
              <a:ext cx="1687910" cy="724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0">
                <a:lnSpc>
                  <a:spcPct val="130000"/>
                </a:lnSpc>
              </a:pPr>
              <a:r>
                <a:rPr lang="ko-KR" altLang="en-US" sz="1000" b="1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남원의료원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직원들은 </a:t>
              </a:r>
              <a:r>
                <a:rPr lang="ko-KR" altLang="en-US" sz="1000" b="1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다회용컵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사용을 원칙으로 하며</a:t>
              </a:r>
              <a:r>
                <a:rPr lang="en-US" altLang="ko-KR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각 부서별 </a:t>
              </a:r>
              <a:r>
                <a:rPr lang="en-US" altLang="ko-KR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1000" b="1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 억제  및 회의</a:t>
              </a:r>
              <a:r>
                <a:rPr lang="en-US" altLang="ko-KR" sz="1000" b="1" spc="-41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행사 </a:t>
              </a:r>
              <a:r>
                <a:rPr lang="en-US" altLang="ko-KR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1000" b="1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사용 여부 검토 등 </a:t>
              </a:r>
              <a:r>
                <a:rPr lang="en-US" altLang="ko-KR" sz="1000" b="1" spc="-41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r>
                <a:rPr lang="en-US" altLang="ko-KR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1000" b="1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1000" b="1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595959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줄이기 직장생활 정착</a:t>
              </a:r>
              <a:endParaRPr lang="en-US" altLang="ko-KR" sz="1000" b="1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595959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A5CCA5-EB3D-89D2-92DD-798322913ED5}"/>
                </a:ext>
              </a:extLst>
            </p:cNvPr>
            <p:cNvSpPr txBox="1"/>
            <p:nvPr/>
          </p:nvSpPr>
          <p:spPr>
            <a:xfrm>
              <a:off x="2204608" y="2411232"/>
              <a:ext cx="1575158" cy="241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742950" latinLnBrk="0">
                <a:lnSpc>
                  <a:spcPct val="110000"/>
                </a:lnSpc>
              </a:pPr>
              <a:r>
                <a:rPr lang="en-US" altLang="ko-KR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2. </a:t>
              </a:r>
              <a:r>
                <a:rPr lang="ko-KR" altLang="en-US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재활용</a:t>
              </a:r>
              <a:r>
                <a:rPr lang="en-US" altLang="ko-KR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, </a:t>
              </a:r>
              <a:r>
                <a:rPr lang="ko-KR" altLang="en-US" sz="1300" b="1" spc="-16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B05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친환경 제품 사용</a:t>
              </a:r>
              <a:endParaRPr lang="id-ID" altLang="ko-KR" sz="1300" b="1" spc="-16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B050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A7342A-410F-2473-EE62-A207202D9B36}"/>
                </a:ext>
              </a:extLst>
            </p:cNvPr>
            <p:cNvSpPr txBox="1"/>
            <p:nvPr/>
          </p:nvSpPr>
          <p:spPr>
            <a:xfrm flipH="1">
              <a:off x="2124331" y="2736732"/>
              <a:ext cx="1687910" cy="56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42950" latinLnBrk="0">
                <a:lnSpc>
                  <a:spcPct val="130000"/>
                </a:lnSpc>
              </a:pPr>
              <a:r>
                <a:rPr lang="ko-KR" altLang="en-US" sz="1000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남원의료원</a:t>
              </a:r>
              <a:r>
                <a:rPr lang="ko-KR" altLang="en-US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커피전문점 </a:t>
              </a:r>
              <a:r>
                <a:rPr lang="ko-KR" altLang="en-US" sz="1000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다회용컵</a:t>
              </a:r>
              <a:r>
                <a:rPr lang="ko-KR" altLang="en-US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 및 </a:t>
              </a:r>
              <a:r>
                <a:rPr lang="ko-KR" altLang="en-US" sz="1000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반납합을</a:t>
              </a:r>
              <a:r>
                <a:rPr lang="ko-KR" altLang="en-US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비치하여 </a:t>
              </a:r>
              <a:r>
                <a:rPr lang="en-US" altLang="ko-KR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1</a:t>
              </a:r>
              <a:r>
                <a:rPr lang="ko-KR" altLang="en-US" sz="1000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회용품</a:t>
              </a:r>
              <a:r>
                <a:rPr lang="ko-KR" altLang="en-US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줄이기 실천 동참 유도 및 </a:t>
              </a:r>
              <a:r>
                <a:rPr lang="ko-KR" altLang="en-US" sz="1000" spc="-41" dirty="0" err="1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문화학산</a:t>
              </a:r>
              <a:r>
                <a:rPr lang="ko-KR" altLang="en-US" sz="1000" spc="-41" dirty="0" smtClea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C0C0C">
                      <a:lumMod val="75000"/>
                      <a:lumOff val="25000"/>
                    </a:srgb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독려 </a:t>
              </a:r>
              <a:endParaRPr lang="en-US" altLang="ko-KR" sz="1000" spc="-41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C0C0C">
                    <a:lumMod val="75000"/>
                    <a:lumOff val="25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</p:grp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66" y="4777371"/>
            <a:ext cx="637200" cy="6372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460" y="3074873"/>
            <a:ext cx="637200" cy="6372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852" y="4794513"/>
            <a:ext cx="637200" cy="6372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915" y="3580544"/>
            <a:ext cx="637200" cy="6372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5E8BACD-8D0F-098F-1533-6C51706420A7}"/>
              </a:ext>
            </a:extLst>
          </p:cNvPr>
          <p:cNvSpPr txBox="1"/>
          <p:nvPr/>
        </p:nvSpPr>
        <p:spPr>
          <a:xfrm>
            <a:off x="1620267" y="320093"/>
            <a:ext cx="4733751" cy="524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6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ESG </a:t>
            </a:r>
            <a:r>
              <a:rPr lang="ko-KR" altLang="en-US" sz="2806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 실천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1</a:t>
            </a:r>
            <a:r>
              <a:rPr lang="ko-KR" altLang="en-US" sz="1600" dirty="0" err="1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회용품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1600" dirty="0" err="1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사용줄이기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실천</a:t>
            </a:r>
            <a:r>
              <a:rPr lang="en-US" altLang="ko-KR" sz="1600" dirty="0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ko-KR" altLang="en-US" sz="1600" dirty="0">
              <a:solidFill>
                <a:srgbClr val="00B05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97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74280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2024.08.21.(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16:00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51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1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7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7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2024.07.18.(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27228</TotalTime>
  <Words>6406</Words>
  <Application>Microsoft Office PowerPoint</Application>
  <PresentationFormat>사용자 지정</PresentationFormat>
  <Paragraphs>2296</Paragraphs>
  <Slides>54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76" baseType="lpstr">
      <vt:lpstr>G마켓 산스 TTF Light</vt:lpstr>
      <vt:lpstr>Pretendard</vt:lpstr>
      <vt:lpstr>KoPubWorld돋움체 Light</vt:lpstr>
      <vt:lpstr>G마켓 산스 TTF Bold</vt:lpstr>
      <vt:lpstr>KoPub돋움체 Bold</vt:lpstr>
      <vt:lpstr>나눔스퀘어 Bold</vt:lpstr>
      <vt:lpstr>Pretendard Medium</vt:lpstr>
      <vt:lpstr>KoPubWorld돋움체 Bold</vt:lpstr>
      <vt:lpstr>한컴돋움</vt:lpstr>
      <vt:lpstr>KOHI배움</vt:lpstr>
      <vt:lpstr>나눔스퀘어</vt:lpstr>
      <vt:lpstr>Pretendard Light</vt:lpstr>
      <vt:lpstr>Pretendard Black</vt:lpstr>
      <vt:lpstr>Pretendard ExtraBold</vt:lpstr>
      <vt:lpstr>Arial</vt:lpstr>
      <vt:lpstr>강원교육튼튼</vt:lpstr>
      <vt:lpstr>HY헤드라인M</vt:lpstr>
      <vt:lpstr>Pretendard SemiBold</vt:lpstr>
      <vt:lpstr>Arial Black</vt:lpstr>
      <vt:lpstr>HY견고딕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2487</cp:revision>
  <cp:lastPrinted>2024-07-16T04:54:51Z</cp:lastPrinted>
  <dcterms:created xsi:type="dcterms:W3CDTF">2019-08-13T02:34:25Z</dcterms:created>
  <dcterms:modified xsi:type="dcterms:W3CDTF">2024-07-16T05:03:59Z</dcterms:modified>
</cp:coreProperties>
</file>