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1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2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1.xml" ContentType="application/vnd.openxmlformats-officedocument.drawingml.chartshapes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71" r:id="rId2"/>
    <p:sldId id="514" r:id="rId3"/>
    <p:sldId id="539" r:id="rId4"/>
    <p:sldId id="551" r:id="rId5"/>
    <p:sldId id="411" r:id="rId6"/>
    <p:sldId id="552" r:id="rId7"/>
    <p:sldId id="370" r:id="rId8"/>
    <p:sldId id="627" r:id="rId9"/>
    <p:sldId id="619" r:id="rId10"/>
    <p:sldId id="620" r:id="rId11"/>
    <p:sldId id="621" r:id="rId12"/>
    <p:sldId id="622" r:id="rId13"/>
    <p:sldId id="623" r:id="rId14"/>
    <p:sldId id="624" r:id="rId15"/>
    <p:sldId id="618" r:id="rId16"/>
    <p:sldId id="625" r:id="rId17"/>
    <p:sldId id="635" r:id="rId18"/>
    <p:sldId id="617" r:id="rId19"/>
    <p:sldId id="597" r:id="rId20"/>
    <p:sldId id="638" r:id="rId21"/>
    <p:sldId id="644" r:id="rId22"/>
    <p:sldId id="645" r:id="rId23"/>
    <p:sldId id="646" r:id="rId24"/>
    <p:sldId id="629" r:id="rId25"/>
    <p:sldId id="633" r:id="rId26"/>
    <p:sldId id="639" r:id="rId27"/>
    <p:sldId id="601" r:id="rId28"/>
    <p:sldId id="643" r:id="rId29"/>
    <p:sldId id="641" r:id="rId30"/>
    <p:sldId id="541" r:id="rId31"/>
  </p:sldIdLst>
  <p:sldSz cx="10691813" cy="7559675"/>
  <p:notesSz cx="9926638" cy="6797675"/>
  <p:embeddedFontLst>
    <p:embeddedFont>
      <p:font typeface="Pretendard Black" panose="02000A03000000020004" pitchFamily="2" charset="-127"/>
      <p:bold r:id="rId34"/>
    </p:embeddedFont>
    <p:embeddedFont>
      <p:font typeface="Pretendard ExtraLight" panose="02000303000000020004" pitchFamily="2" charset="-127"/>
      <p:regular r:id="rId35"/>
    </p:embeddedFont>
    <p:embeddedFont>
      <p:font typeface="HY헤드라인M" panose="02030600000101010101" pitchFamily="18" charset="-127"/>
      <p:regular r:id="rId36"/>
    </p:embeddedFont>
    <p:embeddedFont>
      <p:font typeface="Pretendard Medium" panose="02000603000000020004" pitchFamily="2" charset="-127"/>
      <p:regular r:id="rId37"/>
    </p:embeddedFont>
    <p:embeddedFont>
      <p:font typeface="나눔스퀘어" panose="020B0600000101010101" pitchFamily="50" charset="-127"/>
      <p:regular r:id="rId38"/>
    </p:embeddedFont>
    <p:embeddedFont>
      <p:font typeface="나눔스퀘어 Bold" panose="020B0600000101010101" pitchFamily="50" charset="-127"/>
      <p:bold r:id="rId39"/>
    </p:embeddedFont>
    <p:embeddedFont>
      <p:font typeface="G마켓 산스 TTF Bold" panose="02000000000000000000" pitchFamily="2" charset="-127"/>
      <p:bold r:id="rId40"/>
    </p:embeddedFont>
    <p:embeddedFont>
      <p:font typeface="G마켓 산스 TTF Light" panose="02000000000000000000" pitchFamily="2" charset="-127"/>
      <p:regular r:id="rId41"/>
    </p:embeddedFont>
    <p:embeddedFont>
      <p:font typeface="Pretendard ExtraBold" panose="02000903000000020004" pitchFamily="2" charset="-127"/>
      <p:bold r:id="rId42"/>
    </p:embeddedFont>
    <p:embeddedFont>
      <p:font typeface="KOHI배움" panose="00000500000000000000" pitchFamily="2" charset="-127"/>
      <p:regular r:id="rId43"/>
    </p:embeddedFont>
    <p:embeddedFont>
      <p:font typeface="한컴돋움" panose="02030600000101010101" pitchFamily="18" charset="2"/>
      <p:regular r:id="rId44"/>
    </p:embeddedFont>
    <p:embeddedFont>
      <p:font typeface="Pretendard" panose="02000503000000020004" pitchFamily="2" charset="-127"/>
      <p:regular r:id="rId45"/>
      <p:bold r:id="rId46"/>
    </p:embeddedFont>
    <p:embeddedFont>
      <p:font typeface="강원교육튼튼" panose="02020603020101020101" pitchFamily="18" charset="-127"/>
      <p:regular r:id="rId47"/>
    </p:embeddedFont>
    <p:embeddedFont>
      <p:font typeface="맑은 고딕" panose="020B0503020000020004" pitchFamily="50" charset="-127"/>
      <p:regular r:id="rId48"/>
      <p:bold r:id="rId49"/>
    </p:embeddedFont>
    <p:embeddedFont>
      <p:font typeface="KoPub돋움체 Bold" panose="00000800000000000000" pitchFamily="2" charset="-127"/>
      <p:bold r:id="rId50"/>
    </p:embeddedFont>
    <p:embeddedFont>
      <p:font typeface="KoPubWorld돋움체 Bold" panose="00000800000000000000" pitchFamily="2" charset="-127"/>
      <p:bold r:id="rId51"/>
    </p:embeddedFont>
    <p:embeddedFont>
      <p:font typeface="(한)둥근헤드" panose="02030600000101010101" pitchFamily="18" charset="-127"/>
      <p:regular r:id="rId52"/>
    </p:embeddedFont>
    <p:embeddedFont>
      <p:font typeface="Pretendard Light" panose="02000403000000020004" pitchFamily="2" charset="-127"/>
      <p:regular r:id="rId53"/>
    </p:embeddedFont>
    <p:embeddedFont>
      <p:font typeface="KoPubWorld돋움체 Light" panose="00000300000000000000" pitchFamily="2" charset="-127"/>
      <p:regular r:id="rId54"/>
    </p:embeddedFont>
    <p:embeddedFont>
      <p:font typeface="Bahnschrift" panose="020B0502040204020203" pitchFamily="34" charset="0"/>
      <p:regular r:id="rId55"/>
      <p:bold r:id="rId56"/>
    </p:embeddedFont>
    <p:embeddedFont>
      <p:font typeface="Pretendard SemiBold" panose="02000703000000020004" pitchFamily="2" charset="-127"/>
      <p:bold r:id="rId57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3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633" userDrawn="1">
          <p15:clr>
            <a:srgbClr val="A4A3A4"/>
          </p15:clr>
        </p15:guide>
        <p15:guide id="4" orient="horz" pos="612" userDrawn="1">
          <p15:clr>
            <a:srgbClr val="A4A3A4"/>
          </p15:clr>
        </p15:guide>
        <p15:guide id="5" orient="horz" pos="1181" userDrawn="1">
          <p15:clr>
            <a:srgbClr val="A4A3A4"/>
          </p15:clr>
        </p15:guide>
        <p15:guide id="6" orient="horz" pos="233" userDrawn="1">
          <p15:clr>
            <a:srgbClr val="A4A3A4"/>
          </p15:clr>
        </p15:guide>
        <p15:guide id="7" orient="horz" pos="3969" userDrawn="1">
          <p15:clr>
            <a:srgbClr val="A4A3A4"/>
          </p15:clr>
        </p15:guide>
        <p15:guide id="9" orient="horz" pos="881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2A27F8"/>
    <a:srgbClr val="FDE2CB"/>
    <a:srgbClr val="FEF4EC"/>
    <a:srgbClr val="FCD9BC"/>
    <a:srgbClr val="FDDDC3"/>
    <a:srgbClr val="FFFFFF"/>
    <a:srgbClr val="FFFFBD"/>
    <a:srgbClr val="D7FEC2"/>
    <a:srgbClr val="E4F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82" autoAdjust="0"/>
    <p:restoredTop sz="94830" autoAdjust="0"/>
  </p:normalViewPr>
  <p:slideViewPr>
    <p:cSldViewPr>
      <p:cViewPr varScale="1">
        <p:scale>
          <a:sx n="100" d="100"/>
          <a:sy n="100" d="100"/>
        </p:scale>
        <p:origin x="1356" y="72"/>
      </p:cViewPr>
      <p:guideLst>
        <p:guide orient="horz" pos="3833"/>
        <p:guide pos="132"/>
        <p:guide pos="6633"/>
        <p:guide orient="horz" pos="612"/>
        <p:guide orient="horz" pos="1181"/>
        <p:guide orient="horz" pos="233"/>
        <p:guide orient="horz" pos="3969"/>
        <p:guide orient="horz" pos="881"/>
        <p:guide orient="horz" pos="383"/>
        <p:guide pos="185"/>
        <p:guide pos="6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font" Target="fonts/font2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font" Target="fonts/font20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56" Type="http://schemas.openxmlformats.org/officeDocument/2006/relationships/font" Target="fonts/font23.fntdata"/><Relationship Id="rId8" Type="http://schemas.openxmlformats.org/officeDocument/2006/relationships/slide" Target="slides/slide7.xml"/><Relationship Id="rId51" Type="http://schemas.openxmlformats.org/officeDocument/2006/relationships/font" Target="fonts/font1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Relationship Id="rId57" Type="http://schemas.openxmlformats.org/officeDocument/2006/relationships/font" Target="fonts/font2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font" Target="fonts/font19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48124;&#51456;&#48124;&#51456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44221;&#50689;&#51204;&#47029;&#54924;&#51032;_&#51060;&#48124;&#51456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NWMC\Desktop\&#44221;&#50689;&#51204;&#47029;&#54924;&#51032;_&#51060;&#48124;&#51456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1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2.xlsx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chartUserShapes" Target="../drawings/drawing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3&#48516;&#44592;%20&#44221;&#50689;&#51204;&#47029;&#54924;&#51032;\&#53685;&#54633;%20&#47928;&#49436;1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/>
              <a:t>연도별 연간 진료인원 현황</a:t>
            </a:r>
          </a:p>
        </c:rich>
      </c:tx>
      <c:overlay val="0"/>
      <c:spPr>
        <a:noFill/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Sheet1!$J$17</c:f>
              <c:strCache>
                <c:ptCount val="1"/>
                <c:pt idx="0">
                  <c:v>'19년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Sheet1!$L$16:$W$16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Sheet1!$L$17:$W$17</c:f>
              <c:numCache>
                <c:formatCode>_(* #,##0_);_(* \(#,##0\);_(* "-"_);_(@_)</c:formatCode>
                <c:ptCount val="12"/>
                <c:pt idx="0">
                  <c:v>22916</c:v>
                </c:pt>
                <c:pt idx="1">
                  <c:v>19819</c:v>
                </c:pt>
                <c:pt idx="2">
                  <c:v>22046</c:v>
                </c:pt>
                <c:pt idx="3">
                  <c:v>25038</c:v>
                </c:pt>
                <c:pt idx="4">
                  <c:v>26114</c:v>
                </c:pt>
                <c:pt idx="5">
                  <c:v>23133</c:v>
                </c:pt>
                <c:pt idx="6">
                  <c:v>25691</c:v>
                </c:pt>
                <c:pt idx="7">
                  <c:v>24114</c:v>
                </c:pt>
                <c:pt idx="8">
                  <c:v>22909</c:v>
                </c:pt>
                <c:pt idx="9">
                  <c:v>24962</c:v>
                </c:pt>
                <c:pt idx="10">
                  <c:v>24958</c:v>
                </c:pt>
                <c:pt idx="11">
                  <c:v>28340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55-4BAF-98D5-619F79D91752}"/>
            </c:ext>
          </c:extLst>
        </c:ser>
        <c:ser>
          <c:idx val="1"/>
          <c:order val="1"/>
          <c:tx>
            <c:strRef>
              <c:f>Sheet1!$J$18</c:f>
              <c:strCache>
                <c:ptCount val="1"/>
                <c:pt idx="0">
                  <c:v>'23년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Sheet1!$L$16:$W$16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Sheet1!$L$18:$W$18</c:f>
              <c:numCache>
                <c:formatCode>_(* #,##0_);_(* \(#,##0\);_(* "-"_);_(@_)</c:formatCode>
                <c:ptCount val="12"/>
                <c:pt idx="0">
                  <c:v>13897</c:v>
                </c:pt>
                <c:pt idx="1">
                  <c:v>13701</c:v>
                </c:pt>
                <c:pt idx="2">
                  <c:v>16340</c:v>
                </c:pt>
                <c:pt idx="3">
                  <c:v>17210</c:v>
                </c:pt>
                <c:pt idx="4">
                  <c:v>18587</c:v>
                </c:pt>
                <c:pt idx="5">
                  <c:v>17785</c:v>
                </c:pt>
                <c:pt idx="6">
                  <c:v>16301</c:v>
                </c:pt>
                <c:pt idx="7">
                  <c:v>17890</c:v>
                </c:pt>
                <c:pt idx="8">
                  <c:v>16147</c:v>
                </c:pt>
                <c:pt idx="9">
                  <c:v>17625</c:v>
                </c:pt>
                <c:pt idx="10">
                  <c:v>18925</c:v>
                </c:pt>
                <c:pt idx="11">
                  <c:v>19592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55-4BAF-98D5-619F79D91752}"/>
            </c:ext>
          </c:extLst>
        </c:ser>
        <c:ser>
          <c:idx val="2"/>
          <c:order val="2"/>
          <c:tx>
            <c:strRef>
              <c:f>Sheet1!$J$19</c:f>
              <c:strCache>
                <c:ptCount val="1"/>
                <c:pt idx="0">
                  <c:v>'24년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Sheet1!$L$16:$W$16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Sheet1!$L$19:$W$19</c:f>
              <c:numCache>
                <c:formatCode>_(* #,##0_);_(* \(#,##0\);_(* "-"_);_(@_)</c:formatCode>
                <c:ptCount val="12"/>
                <c:pt idx="0">
                  <c:v>15392</c:v>
                </c:pt>
                <c:pt idx="1">
                  <c:v>14964</c:v>
                </c:pt>
                <c:pt idx="2">
                  <c:v>16388</c:v>
                </c:pt>
                <c:pt idx="3">
                  <c:v>17281</c:v>
                </c:pt>
                <c:pt idx="4">
                  <c:v>18601</c:v>
                </c:pt>
                <c:pt idx="5">
                  <c:v>16979</c:v>
                </c:pt>
                <c:pt idx="6">
                  <c:v>21105</c:v>
                </c:pt>
                <c:pt idx="7">
                  <c:v>20417</c:v>
                </c:pt>
                <c:pt idx="8">
                  <c:v>17899</c:v>
                </c:pt>
                <c:pt idx="9">
                  <c:v>20157</c:v>
                </c:pt>
                <c:pt idx="10">
                  <c:v>18924</c:v>
                </c:pt>
                <c:pt idx="11">
                  <c:v>21146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55-4BAF-98D5-619F79D91752}"/>
            </c:ext>
          </c:extLst>
        </c:ser>
        <c:ser>
          <c:idx val="3"/>
          <c:order val="3"/>
          <c:tx>
            <c:strRef>
              <c:f>Sheet1!$J$20</c:f>
              <c:strCache>
                <c:ptCount val="1"/>
                <c:pt idx="0">
                  <c:v>'25년 3분기</c:v>
                </c:pt>
              </c:strCache>
            </c:strRef>
          </c:tx>
          <c:spPr>
            <a:ln w="28575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28575">
                <a:solidFill>
                  <a:schemeClr val="accent4"/>
                </a:solidFill>
              </a:ln>
              <a:effectLst/>
            </c:spPr>
          </c:marker>
          <c:cat>
            <c:strRef>
              <c:f>Sheet1!$L$16:$W$16</c:f>
              <c:strCache>
                <c:ptCount val="12"/>
                <c:pt idx="0">
                  <c:v>1월</c:v>
                </c:pt>
                <c:pt idx="1">
                  <c:v>2월</c:v>
                </c:pt>
                <c:pt idx="2">
                  <c:v>3월</c:v>
                </c:pt>
                <c:pt idx="3">
                  <c:v>4월</c:v>
                </c:pt>
                <c:pt idx="4">
                  <c:v>5월</c:v>
                </c:pt>
                <c:pt idx="5">
                  <c:v>6월</c:v>
                </c:pt>
                <c:pt idx="6">
                  <c:v>7월</c:v>
                </c:pt>
                <c:pt idx="7">
                  <c:v>8월</c:v>
                </c:pt>
                <c:pt idx="8">
                  <c:v>9월</c:v>
                </c:pt>
                <c:pt idx="9">
                  <c:v>10월</c:v>
                </c:pt>
                <c:pt idx="10">
                  <c:v>11월</c:v>
                </c:pt>
                <c:pt idx="11">
                  <c:v>12월</c:v>
                </c:pt>
              </c:strCache>
            </c:strRef>
          </c:cat>
          <c:val>
            <c:numRef>
              <c:f>Sheet1!$L$20:$W$20</c:f>
              <c:numCache>
                <c:formatCode>_(* #,##0_);_(* \(#,##0\);_(* "-"_);_(@_)</c:formatCode>
                <c:ptCount val="12"/>
                <c:pt idx="0">
                  <c:v>16730</c:v>
                </c:pt>
                <c:pt idx="1">
                  <c:v>17204</c:v>
                </c:pt>
                <c:pt idx="2">
                  <c:v>17477</c:v>
                </c:pt>
                <c:pt idx="3">
                  <c:v>18732</c:v>
                </c:pt>
                <c:pt idx="4">
                  <c:v>18180</c:v>
                </c:pt>
                <c:pt idx="5">
                  <c:v>17574</c:v>
                </c:pt>
                <c:pt idx="6">
                  <c:v>20194</c:v>
                </c:pt>
                <c:pt idx="7">
                  <c:v>19298</c:v>
                </c:pt>
                <c:pt idx="8">
                  <c:v>19752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55-4BAF-98D5-619F79D91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87157648"/>
        <c:axId val="1187158064"/>
      </c:lineChart>
      <c:catAx>
        <c:axId val="118715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87158064"/>
        <c:crosses val="autoZero"/>
        <c:auto val="1"/>
        <c:lblAlgn val="ctr"/>
        <c:lblOffset val="100"/>
        <c:noMultiLvlLbl val="0"/>
      </c:catAx>
      <c:valAx>
        <c:axId val="1187158064"/>
        <c:scaling>
          <c:orientation val="minMax"/>
          <c:max val="32000"/>
          <c:min val="12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187157648"/>
        <c:crosses val="autoZero"/>
        <c:crossBetween val="between"/>
        <c:majorUnit val="5000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/>
              <a:t>지역별 환자 분포 현황</a:t>
            </a:r>
          </a:p>
        </c:rich>
      </c:tx>
      <c:overlay val="0"/>
      <c:spPr>
        <a:noFill/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Sheet1!$F$16</c:f>
              <c:strCache>
                <c:ptCount val="1"/>
                <c:pt idx="0">
                  <c:v>남원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600" b="1" dirty="0">
                        <a:solidFill>
                          <a:srgbClr val="FF0000"/>
                        </a:solidFill>
                      </a:rPr>
                      <a:t>79.6</a:t>
                    </a:r>
                    <a:r>
                      <a:rPr lang="en-US" altLang="ko-KR" sz="1500" b="1" dirty="0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A0-4642-B9E6-3D825276B74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/>
                      <a:t>75.3%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0A0-4642-B9E6-3D825276B74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/>
                      <a:t>75.6%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0A0-4642-B9E6-3D825276B74A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5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600" b="1" dirty="0">
                        <a:solidFill>
                          <a:srgbClr val="FF0000"/>
                        </a:solidFill>
                      </a:rPr>
                      <a:t>75.8</a:t>
                    </a:r>
                    <a:r>
                      <a:rPr lang="en-US" altLang="ko-KR" sz="1500" b="1" dirty="0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5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0A0-4642-B9E6-3D825276B7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Sheet1!$G$12:$J$12</c:f>
              <c:numCache>
                <c:formatCode>General</c:formatCode>
                <c:ptCount val="4"/>
              </c:numCache>
            </c:numRef>
          </c:cat>
          <c:val>
            <c:numRef>
              <c:f>Sheet1!$G$16:$J$16</c:f>
              <c:numCache>
                <c:formatCode>#,##0</c:formatCode>
                <c:ptCount val="4"/>
                <c:pt idx="0">
                  <c:v>196419</c:v>
                </c:pt>
                <c:pt idx="1">
                  <c:v>132370</c:v>
                </c:pt>
                <c:pt idx="2">
                  <c:v>144701</c:v>
                </c:pt>
                <c:pt idx="3">
                  <c:v>110666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A0-4642-B9E6-3D825276B74A}"/>
            </c:ext>
          </c:extLst>
        </c:ser>
        <c:ser>
          <c:idx val="2"/>
          <c:order val="1"/>
          <c:tx>
            <c:strRef>
              <c:f>Sheet1!$F$17</c:f>
              <c:strCache>
                <c:ptCount val="1"/>
                <c:pt idx="0">
                  <c:v>임실, 순창, 장수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/>
                      <a:t>6.1%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0A0-4642-B9E6-3D825276B74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/>
                      <a:t>9.4%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0A0-4642-B9E6-3D825276B74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/>
                      <a:t>9.6%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0A0-4642-B9E6-3D825276B74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/>
                      <a:t>9.2%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0A0-4642-B9E6-3D825276B7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Sheet1!$G$12:$J$12</c:f>
              <c:numCache>
                <c:formatCode>General</c:formatCode>
                <c:ptCount val="4"/>
              </c:numCache>
            </c:numRef>
          </c:cat>
          <c:val>
            <c:numRef>
              <c:f>Sheet1!$G$17:$J$17</c:f>
              <c:numCache>
                <c:formatCode>#,##0</c:formatCode>
                <c:ptCount val="4"/>
                <c:pt idx="0">
                  <c:v>14947</c:v>
                </c:pt>
                <c:pt idx="1">
                  <c:v>16535</c:v>
                </c:pt>
                <c:pt idx="2">
                  <c:v>18426</c:v>
                </c:pt>
                <c:pt idx="3">
                  <c:v>13432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0A0-4642-B9E6-3D825276B74A}"/>
            </c:ext>
          </c:extLst>
        </c:ser>
        <c:ser>
          <c:idx val="3"/>
          <c:order val="2"/>
          <c:tx>
            <c:strRef>
              <c:f>Sheet1!$F$18</c:f>
              <c:strCache>
                <c:ptCount val="1"/>
                <c:pt idx="0">
                  <c:v>그 외 지역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/>
                      <a:t>14.3%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0A0-4642-B9E6-3D825276B74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/>
                      <a:t>15.3%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0A0-4642-B9E6-3D825276B74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/>
                      <a:t>14.8%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0A0-4642-B9E6-3D825276B74A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/>
                      <a:t>14.8%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0A0-4642-B9E6-3D825276B7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Sheet1!$G$12:$J$12</c:f>
              <c:numCache>
                <c:formatCode>General</c:formatCode>
                <c:ptCount val="4"/>
              </c:numCache>
            </c:numRef>
          </c:cat>
          <c:val>
            <c:numRef>
              <c:f>Sheet1!$G$18:$J$18</c:f>
              <c:numCache>
                <c:formatCode>#,##0</c:formatCode>
                <c:ptCount val="4"/>
                <c:pt idx="0">
                  <c:v>35498</c:v>
                </c:pt>
                <c:pt idx="1">
                  <c:v>26895</c:v>
                </c:pt>
                <c:pt idx="2">
                  <c:v>28228</c:v>
                </c:pt>
                <c:pt idx="3">
                  <c:v>21608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0A0-4642-B9E6-3D825276B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9046928"/>
        <c:axId val="789051088"/>
      </c:barChart>
      <c:catAx>
        <c:axId val="789046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89051088"/>
        <c:crosses val="autoZero"/>
        <c:auto val="1"/>
        <c:lblAlgn val="ctr"/>
        <c:lblOffset val="100"/>
        <c:noMultiLvlLbl val="0"/>
      </c:catAx>
      <c:valAx>
        <c:axId val="78905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89046928"/>
        <c:crosses val="autoZero"/>
        <c:crossBetween val="between"/>
        <c:majorUnit val="100000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/>
              <a:t>연령별 분포 현황</a:t>
            </a:r>
          </a:p>
        </c:rich>
      </c:tx>
      <c:layout>
        <c:manualLayout>
          <c:xMode val="edge"/>
          <c:yMode val="edge"/>
          <c:x val="0.42567681873731206"/>
          <c:y val="4.2525323238608866E-2"/>
        </c:manualLayout>
      </c:layout>
      <c:overlay val="0"/>
      <c:spPr>
        <a:noFill/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Sheet1!$I$24</c:f>
              <c:strCache>
                <c:ptCount val="1"/>
                <c:pt idx="0">
                  <c:v>0-19세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31914EB7-8A80-44C2-A270-8A93380F58A5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AF5-485E-A0BE-E83667CC445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776E1DB-5545-4F50-AF69-913EE97B04D7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AF5-485E-A0BE-E83667CC445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4541D8E-8E9A-4E76-AB47-67EEAD481C17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AF5-485E-A0BE-E83667CC445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6744CBF-675C-4459-98A3-A5FE9B72BE69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AF5-485E-A0BE-E83667CC44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Sheet1!$J$22:$M$22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Sheet1!$J$24:$M$24</c:f>
              <c:numCache>
                <c:formatCode>0.0</c:formatCode>
                <c:ptCount val="4"/>
                <c:pt idx="0">
                  <c:v>12.806323696026183</c:v>
                </c:pt>
                <c:pt idx="1">
                  <c:v>13.516237775775174</c:v>
                </c:pt>
                <c:pt idx="2">
                  <c:v>11.830469100604525</c:v>
                </c:pt>
                <c:pt idx="3">
                  <c:v>11.101720745933665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F5-485E-A0BE-E83667CC4452}"/>
            </c:ext>
          </c:extLst>
        </c:ser>
        <c:ser>
          <c:idx val="1"/>
          <c:order val="1"/>
          <c:tx>
            <c:strRef>
              <c:f>Sheet1!$I$25</c:f>
              <c:strCache>
                <c:ptCount val="1"/>
                <c:pt idx="0">
                  <c:v>20-39세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99079E5-C169-4C0A-9E32-8AD8302123B1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AF5-485E-A0BE-E83667CC445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DC7F10B-6923-4C0D-ACE7-7F684873F2A9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AF5-485E-A0BE-E83667CC445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8AA4269-08F5-45E0-BFD0-EACA0DB76FF7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AF5-485E-A0BE-E83667CC445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39F63DB5-556F-4631-8BD4-4D28C47C71AD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CAF5-485E-A0BE-E83667CC44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Sheet1!$J$22:$M$22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Sheet1!$J$25:$M$25</c:f>
              <c:numCache>
                <c:formatCode>0.0</c:formatCode>
                <c:ptCount val="4"/>
                <c:pt idx="0">
                  <c:v>7.2972179094456804</c:v>
                </c:pt>
                <c:pt idx="1">
                  <c:v>5.7027469043089347</c:v>
                </c:pt>
                <c:pt idx="2">
                  <c:v>5.8380190596869141</c:v>
                </c:pt>
                <c:pt idx="3">
                  <c:v>5.6360663914212088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AF5-485E-A0BE-E83667CC4452}"/>
            </c:ext>
          </c:extLst>
        </c:ser>
        <c:ser>
          <c:idx val="2"/>
          <c:order val="2"/>
          <c:tx>
            <c:strRef>
              <c:f>Sheet1!$I$26</c:f>
              <c:strCache>
                <c:ptCount val="1"/>
                <c:pt idx="0">
                  <c:v>40-59세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32BE20B-A4F3-4727-8702-3546DDD6042A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CAF5-485E-A0BE-E83667CC445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5E2C91A-AF05-41EA-A704-A2DBD8B33EF6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CAF5-485E-A0BE-E83667CC445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24AEA63-1604-4012-8F4C-470C4D8781CD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CAF5-485E-A0BE-E83667CC445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DB73EEF-BEEB-4B7B-8A0B-9253D158A051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CAF5-485E-A0BE-E83667CC44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Sheet1!$J$22:$M$22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Sheet1!$J$26:$M$26</c:f>
              <c:numCache>
                <c:formatCode>0.0</c:formatCode>
                <c:ptCount val="4"/>
                <c:pt idx="0">
                  <c:v>22.849439805295624</c:v>
                </c:pt>
                <c:pt idx="1">
                  <c:v>19.712960181569372</c:v>
                </c:pt>
                <c:pt idx="2">
                  <c:v>19.706449143370026</c:v>
                </c:pt>
                <c:pt idx="3">
                  <c:v>18.145418271495469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AF5-485E-A0BE-E83667CC4452}"/>
            </c:ext>
          </c:extLst>
        </c:ser>
        <c:ser>
          <c:idx val="3"/>
          <c:order val="3"/>
          <c:tx>
            <c:strRef>
              <c:f>Sheet1!$I$27</c:f>
              <c:strCache>
                <c:ptCount val="1"/>
                <c:pt idx="0">
                  <c:v>60세 이상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200" b="1" dirty="0" smtClean="0">
                        <a:solidFill>
                          <a:srgbClr val="FF0000"/>
                        </a:solidFill>
                      </a:rPr>
                      <a:t>57.1%</a:t>
                    </a:r>
                    <a:endParaRPr lang="en-US" altLang="ko-KR" sz="1200" b="1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AF5-485E-A0BE-E83667CC445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2A15AEE-3503-4BF2-9D9C-B781374D26A5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CAF5-485E-A0BE-E83667CC445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A846CE9-E55D-4BFA-8BBA-6E5A7D99E7D9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CAF5-485E-A0BE-E83667CC4452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sz="1200" b="1" dirty="0" smtClean="0">
                        <a:solidFill>
                          <a:srgbClr val="FF0000"/>
                        </a:solidFill>
                      </a:rPr>
                      <a:t>65.2%</a:t>
                    </a:r>
                    <a:endParaRPr lang="en-US" altLang="ko-KR" sz="1200" b="1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AF5-485E-A0BE-E83667CC44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Sheet1!$J$22:$M$22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’25년 2분기</c:v>
                </c:pt>
              </c:strCache>
            </c:strRef>
          </c:cat>
          <c:val>
            <c:numRef>
              <c:f>Sheet1!$J$27:$M$27</c:f>
              <c:numCache>
                <c:formatCode>0.0</c:formatCode>
                <c:ptCount val="4"/>
                <c:pt idx="0">
                  <c:v>57.047018589232515</c:v>
                </c:pt>
                <c:pt idx="1">
                  <c:v>61.068055138346523</c:v>
                </c:pt>
                <c:pt idx="2">
                  <c:v>62.625062696338532</c:v>
                </c:pt>
                <c:pt idx="3">
                  <c:v>65.116794591149656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CAF5-485E-A0BE-E83667CC4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63470112"/>
        <c:axId val="1763470528"/>
      </c:barChart>
      <c:catAx>
        <c:axId val="176347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763470528"/>
        <c:crosses val="autoZero"/>
        <c:auto val="1"/>
        <c:lblAlgn val="ctr"/>
        <c:lblOffset val="100"/>
        <c:noMultiLvlLbl val="0"/>
      </c:catAx>
      <c:valAx>
        <c:axId val="17634705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76347011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solidFill>
            <a:schemeClr val="bg1">
              <a:lumMod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>
                <a:solidFill>
                  <a:srgbClr val="FF0000"/>
                </a:solidFill>
              </a:rPr>
              <a:t>내과</a:t>
            </a:r>
          </a:p>
        </c:rich>
      </c:tx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Sheet1!$AA$9</c:f>
              <c:strCache>
                <c:ptCount val="1"/>
                <c:pt idx="0">
                  <c:v>내과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E6-4D9C-93FD-E11D6D5448C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E6-4D9C-93FD-E11D6D5448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Sheet1!$AB$8:$AE$8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 3분기</c:v>
                </c:pt>
              </c:strCache>
            </c:strRef>
          </c:cat>
          <c:val>
            <c:numRef>
              <c:f>Sheet1!$AB$9:$AE$9</c:f>
              <c:numCache>
                <c:formatCode>General</c:formatCode>
                <c:ptCount val="4"/>
                <c:pt idx="0">
                  <c:v>42</c:v>
                </c:pt>
                <c:pt idx="1">
                  <c:v>24</c:v>
                </c:pt>
                <c:pt idx="2">
                  <c:v>35</c:v>
                </c:pt>
                <c:pt idx="3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DE6-4D9C-93FD-E11D6D544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>
                <a:solidFill>
                  <a:srgbClr val="2A27F8"/>
                </a:solidFill>
              </a:rPr>
              <a:t>외과</a:t>
            </a:r>
          </a:p>
        </c:rich>
      </c:tx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Sheet1!$AA$10</c:f>
              <c:strCache>
                <c:ptCount val="1"/>
                <c:pt idx="0">
                  <c:v>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E36-419E-8F77-536CFABC2D7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36-419E-8F77-536CFABC2D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Sheet1!$AB$8:$AE$8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 3분기</c:v>
                </c:pt>
              </c:strCache>
            </c:strRef>
          </c:cat>
          <c:val>
            <c:numRef>
              <c:f>Sheet1!$AB$10:$AE$10</c:f>
              <c:numCache>
                <c:formatCode>General</c:formatCode>
                <c:ptCount val="4"/>
                <c:pt idx="0">
                  <c:v>6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36-419E-8F77-536CFABC2D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>
                <a:solidFill>
                  <a:srgbClr val="FF0000"/>
                </a:solidFill>
              </a:rPr>
              <a:t>정형외과</a:t>
            </a:r>
          </a:p>
        </c:rich>
      </c:tx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Sheet1!$AA$11</c:f>
              <c:strCache>
                <c:ptCount val="1"/>
                <c:pt idx="0">
                  <c:v>정형외과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A9-465E-BC75-1EC6FC3DCB3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A9-465E-BC75-1EC6FC3DCB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Sheet1!$AB$8:$AE$8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 3분기</c:v>
                </c:pt>
              </c:strCache>
            </c:strRef>
          </c:cat>
          <c:val>
            <c:numRef>
              <c:f>Sheet1!$AB$11:$AE$11</c:f>
              <c:numCache>
                <c:formatCode>General</c:formatCode>
                <c:ptCount val="4"/>
                <c:pt idx="0">
                  <c:v>97</c:v>
                </c:pt>
                <c:pt idx="1">
                  <c:v>30</c:v>
                </c:pt>
                <c:pt idx="2">
                  <c:v>47</c:v>
                </c:pt>
                <c:pt idx="3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5A9-465E-BC75-1EC6FC3DC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>
                <a:solidFill>
                  <a:srgbClr val="2A27F8"/>
                </a:solidFill>
              </a:rPr>
              <a:t>흉부외과</a:t>
            </a:r>
          </a:p>
        </c:rich>
      </c:tx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Sheet1!$AA$12</c:f>
              <c:strCache>
                <c:ptCount val="1"/>
                <c:pt idx="0">
                  <c:v>흉부외과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4BF-42CF-8898-41007DF2F0C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4BF-42CF-8898-41007DF2F0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Sheet1!$AB$8:$AE$8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 3분기</c:v>
                </c:pt>
              </c:strCache>
            </c:strRef>
          </c:cat>
          <c:val>
            <c:numRef>
              <c:f>Sheet1!$AB$12:$AE$12</c:f>
              <c:numCache>
                <c:formatCode>General</c:formatCode>
                <c:ptCount val="4"/>
                <c:pt idx="0">
                  <c:v>10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BF-42CF-8898-41007DF2F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>
                <a:solidFill>
                  <a:srgbClr val="FF0000"/>
                </a:solidFill>
              </a:rPr>
              <a:t>신경과</a:t>
            </a:r>
          </a:p>
        </c:rich>
      </c:tx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Sheet1!$AA$13</c:f>
              <c:strCache>
                <c:ptCount val="1"/>
                <c:pt idx="0">
                  <c:v>신경과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62-4F10-90C2-D5C1EADA829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62-4F10-90C2-D5C1EADA82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Sheet1!$AB$8:$AE$8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 3분기</c:v>
                </c:pt>
              </c:strCache>
            </c:strRef>
          </c:cat>
          <c:val>
            <c:numRef>
              <c:f>Sheet1!$AB$13:$AE$13</c:f>
              <c:numCache>
                <c:formatCode>General</c:formatCode>
                <c:ptCount val="4"/>
                <c:pt idx="0">
                  <c:v>15</c:v>
                </c:pt>
                <c:pt idx="1">
                  <c:v>7</c:v>
                </c:pt>
                <c:pt idx="2">
                  <c:v>8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62-4F10-90C2-D5C1EADA8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>
                <a:solidFill>
                  <a:srgbClr val="2A27F8"/>
                </a:solidFill>
              </a:rPr>
              <a:t>기타</a:t>
            </a:r>
          </a:p>
        </c:rich>
      </c:tx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Sheet1!$AA$14</c:f>
              <c:strCache>
                <c:ptCount val="1"/>
                <c:pt idx="0">
                  <c:v>기타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A2-4914-833C-C61A0C76B04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A2-4914-833C-C61A0C76B0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Sheet1!$AB$8:$AE$8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 3분기</c:v>
                </c:pt>
              </c:strCache>
            </c:strRef>
          </c:cat>
          <c:val>
            <c:numRef>
              <c:f>Sheet1!$AB$14:$AE$14</c:f>
              <c:numCache>
                <c:formatCode>General</c:formatCode>
                <c:ptCount val="4"/>
                <c:pt idx="0">
                  <c:v>20</c:v>
                </c:pt>
                <c:pt idx="1">
                  <c:v>4</c:v>
                </c:pt>
                <c:pt idx="2">
                  <c:v>6</c:v>
                </c:pt>
                <c:pt idx="3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A2-4914-833C-C61A0C76B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>
                <a:solidFill>
                  <a:srgbClr val="2A27F8"/>
                </a:solidFill>
              </a:rPr>
              <a:t>정형외과</a:t>
            </a:r>
          </a:p>
        </c:rich>
      </c:tx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Sheet1!$K$7</c:f>
              <c:strCache>
                <c:ptCount val="1"/>
                <c:pt idx="0">
                  <c:v>정형외과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340-48B5-9EF1-5E82752DB495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40-48B5-9EF1-5E82752DB4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’25.3분기</c:v>
                </c:pt>
              </c:strCache>
            </c:strRef>
          </c:cat>
          <c:val>
            <c:numRef>
              <c:f>Sheet1!$L$7:$O$7</c:f>
              <c:numCache>
                <c:formatCode>General</c:formatCode>
                <c:ptCount val="4"/>
                <c:pt idx="0">
                  <c:v>88</c:v>
                </c:pt>
                <c:pt idx="1">
                  <c:v>75</c:v>
                </c:pt>
                <c:pt idx="2">
                  <c:v>74</c:v>
                </c:pt>
                <c:pt idx="3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340-48B5-9EF1-5E82752DB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34608"/>
        <c:axId val="1651129616"/>
      </c:lineChart>
      <c:catAx>
        <c:axId val="165113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9616"/>
        <c:crosses val="autoZero"/>
        <c:auto val="1"/>
        <c:lblAlgn val="ctr"/>
        <c:lblOffset val="100"/>
        <c:noMultiLvlLbl val="0"/>
      </c:catAx>
      <c:valAx>
        <c:axId val="165112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46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>
                <a:solidFill>
                  <a:srgbClr val="FF0000"/>
                </a:solidFill>
              </a:rPr>
              <a:t>내과</a:t>
            </a:r>
          </a:p>
        </c:rich>
      </c:tx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Sheet1!$K$5</c:f>
              <c:strCache>
                <c:ptCount val="1"/>
                <c:pt idx="0">
                  <c:v>내과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C4-442A-8A0A-D6D44BF9D93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C4-442A-8A0A-D6D44BF9D9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’25.3분기</c:v>
                </c:pt>
              </c:strCache>
            </c:strRef>
          </c:cat>
          <c:val>
            <c:numRef>
              <c:f>Sheet1!$L$5:$O$5</c:f>
              <c:numCache>
                <c:formatCode>General</c:formatCode>
                <c:ptCount val="4"/>
                <c:pt idx="0">
                  <c:v>200</c:v>
                </c:pt>
                <c:pt idx="1">
                  <c:v>176</c:v>
                </c:pt>
                <c:pt idx="2">
                  <c:v>181</c:v>
                </c:pt>
                <c:pt idx="3">
                  <c:v>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2C4-442A-8A0A-D6D44BF9D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16048"/>
        <c:axId val="1920712720"/>
      </c:lineChart>
      <c:catAx>
        <c:axId val="192071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0712720"/>
        <c:crosses val="autoZero"/>
        <c:auto val="1"/>
        <c:lblAlgn val="ctr"/>
        <c:lblOffset val="100"/>
        <c:noMultiLvlLbl val="0"/>
      </c:catAx>
      <c:valAx>
        <c:axId val="192071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071604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Sheet1!$K$6</c:f>
              <c:strCache>
                <c:ptCount val="1"/>
                <c:pt idx="0">
                  <c:v>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38-43AB-9380-F07704510A0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38-43AB-9380-F07704510A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’25.3분기</c:v>
                </c:pt>
              </c:strCache>
            </c:strRef>
          </c:cat>
          <c:val>
            <c:numRef>
              <c:f>Sheet1!$L$6:$O$6</c:f>
              <c:numCache>
                <c:formatCode>General</c:formatCode>
                <c:ptCount val="4"/>
                <c:pt idx="0">
                  <c:v>16</c:v>
                </c:pt>
                <c:pt idx="1">
                  <c:v>13</c:v>
                </c:pt>
                <c:pt idx="2">
                  <c:v>16</c:v>
                </c:pt>
                <c:pt idx="3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38-43AB-9380-F07704510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16048"/>
        <c:axId val="1920712720"/>
      </c:lineChart>
      <c:catAx>
        <c:axId val="192071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0712720"/>
        <c:crosses val="autoZero"/>
        <c:auto val="1"/>
        <c:lblAlgn val="ctr"/>
        <c:lblOffset val="100"/>
        <c:noMultiLvlLbl val="0"/>
      </c:catAx>
      <c:valAx>
        <c:axId val="192071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071604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Sheet1!$K$8</c:f>
              <c:strCache>
                <c:ptCount val="1"/>
                <c:pt idx="0">
                  <c:v>흉부외과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A0-4216-AD31-66EF25C5983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A0-4216-AD31-66EF25C598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’25.3분기</c:v>
                </c:pt>
              </c:strCache>
            </c:strRef>
          </c:cat>
          <c:val>
            <c:numRef>
              <c:f>Sheet1!$L$8:$O$8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A0-4216-AD31-66EF25C59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126288"/>
        <c:axId val="1651137520"/>
      </c:lineChart>
      <c:catAx>
        <c:axId val="165112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37520"/>
        <c:crosses val="autoZero"/>
        <c:auto val="1"/>
        <c:lblAlgn val="ctr"/>
        <c:lblOffset val="100"/>
        <c:noMultiLvlLbl val="0"/>
      </c:catAx>
      <c:valAx>
        <c:axId val="165113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12628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dirty="0">
                <a:solidFill>
                  <a:srgbClr val="2A27F8"/>
                </a:solidFill>
              </a:rPr>
              <a:t>신경과</a:t>
            </a:r>
          </a:p>
        </c:rich>
      </c:tx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Sheet1!$K$9</c:f>
              <c:strCache>
                <c:ptCount val="1"/>
                <c:pt idx="0">
                  <c:v>신경과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82-4003-81E4-C5D1F708DD3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82-4003-81E4-C5D1F708DD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’25.3분기</c:v>
                </c:pt>
              </c:strCache>
            </c:strRef>
          </c:cat>
          <c:val>
            <c:numRef>
              <c:f>Sheet1!$L$9:$O$9</c:f>
              <c:numCache>
                <c:formatCode>General</c:formatCode>
                <c:ptCount val="4"/>
                <c:pt idx="0">
                  <c:v>71</c:v>
                </c:pt>
                <c:pt idx="1">
                  <c:v>57</c:v>
                </c:pt>
                <c:pt idx="2">
                  <c:v>49</c:v>
                </c:pt>
                <c:pt idx="3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82-4003-81E4-C5D1F708DD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7142480"/>
        <c:axId val="1637144976"/>
      </c:lineChart>
      <c:catAx>
        <c:axId val="163714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37144976"/>
        <c:crosses val="autoZero"/>
        <c:auto val="1"/>
        <c:lblAlgn val="ctr"/>
        <c:lblOffset val="100"/>
        <c:noMultiLvlLbl val="0"/>
      </c:catAx>
      <c:valAx>
        <c:axId val="163714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3714248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bg1">
          <a:lumMod val="50000"/>
        </a:schemeClr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Sheet1!$K$10</c:f>
              <c:strCache>
                <c:ptCount val="1"/>
                <c:pt idx="0">
                  <c:v>산부인과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01-46F0-8446-6BC18F32E04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01-46F0-8446-6BC18F32E04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smtClean="0"/>
                      <a:t>15</a:t>
                    </a:r>
                    <a:endParaRPr lang="en-US" altLang="ko-KR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232-4CD8-9A6A-F52B3B00D8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’25.3분기</c:v>
                </c:pt>
              </c:strCache>
            </c:strRef>
          </c:cat>
          <c:val>
            <c:numRef>
              <c:f>Sheet1!$L$10:$O$10</c:f>
              <c:numCache>
                <c:formatCode>General</c:formatCode>
                <c:ptCount val="4"/>
                <c:pt idx="0">
                  <c:v>21</c:v>
                </c:pt>
                <c:pt idx="1">
                  <c:v>13</c:v>
                </c:pt>
                <c:pt idx="2">
                  <c:v>15</c:v>
                </c:pt>
                <c:pt idx="3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01-46F0-8446-6BC18F32E0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669488"/>
        <c:axId val="1651654512"/>
      </c:lineChart>
      <c:catAx>
        <c:axId val="165166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654512"/>
        <c:crosses val="autoZero"/>
        <c:auto val="1"/>
        <c:lblAlgn val="ctr"/>
        <c:lblOffset val="100"/>
        <c:noMultiLvlLbl val="0"/>
      </c:catAx>
      <c:valAx>
        <c:axId val="165165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66948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Sheet1!$K$11</c:f>
              <c:strCache>
                <c:ptCount val="1"/>
                <c:pt idx="0">
                  <c:v>소아청소년과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01-43AF-8ED8-C3D688A128D0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01-43AF-8ED8-C3D688A128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’25.3분기</c:v>
                </c:pt>
              </c:strCache>
            </c:strRef>
          </c:cat>
          <c:val>
            <c:numRef>
              <c:f>Sheet1!$L$11:$O$11</c:f>
              <c:numCache>
                <c:formatCode>General</c:formatCode>
                <c:ptCount val="4"/>
                <c:pt idx="0">
                  <c:v>62</c:v>
                </c:pt>
                <c:pt idx="1">
                  <c:v>61</c:v>
                </c:pt>
                <c:pt idx="2">
                  <c:v>51</c:v>
                </c:pt>
                <c:pt idx="3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01-43AF-8ED8-C3D688A128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1665744"/>
        <c:axId val="1651661584"/>
      </c:lineChart>
      <c:catAx>
        <c:axId val="165166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661584"/>
        <c:crosses val="autoZero"/>
        <c:auto val="1"/>
        <c:lblAlgn val="ctr"/>
        <c:lblOffset val="100"/>
        <c:noMultiLvlLbl val="0"/>
      </c:catAx>
      <c:valAx>
        <c:axId val="165166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51665744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Sheet1!$K$12</c:f>
              <c:strCache>
                <c:ptCount val="1"/>
                <c:pt idx="0">
                  <c:v>응급의학과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B1-4B34-AC8B-4C9EE82DCA7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B1-4B34-AC8B-4C9EE82DCA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’25.3분기</c:v>
                </c:pt>
              </c:strCache>
            </c:strRef>
          </c:cat>
          <c:val>
            <c:numRef>
              <c:f>Sheet1!$L$12:$O$12</c:f>
              <c:numCache>
                <c:formatCode>General</c:formatCode>
                <c:ptCount val="4"/>
                <c:pt idx="0">
                  <c:v>51</c:v>
                </c:pt>
                <c:pt idx="1">
                  <c:v>45</c:v>
                </c:pt>
                <c:pt idx="2">
                  <c:v>43</c:v>
                </c:pt>
                <c:pt idx="3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B1-4B34-AC8B-4C9EE82DC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5755616"/>
        <c:axId val="1645767264"/>
      </c:lineChart>
      <c:catAx>
        <c:axId val="164575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45767264"/>
        <c:crosses val="autoZero"/>
        <c:auto val="1"/>
        <c:lblAlgn val="ctr"/>
        <c:lblOffset val="100"/>
        <c:noMultiLvlLbl val="0"/>
      </c:catAx>
      <c:valAx>
        <c:axId val="164576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645755616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Sheet1!$K$13</c:f>
              <c:strCache>
                <c:ptCount val="1"/>
                <c:pt idx="0">
                  <c:v>기타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BE6-4339-ACC6-2F381532A0CA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E6-4339-ACC6-2F381532A0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Sheet1!$L$4:$O$4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’25.3분기</c:v>
                </c:pt>
              </c:strCache>
            </c:strRef>
          </c:cat>
          <c:val>
            <c:numRef>
              <c:f>Sheet1!$L$13:$O$13</c:f>
              <c:numCache>
                <c:formatCode>General</c:formatCode>
                <c:ptCount val="4"/>
                <c:pt idx="0">
                  <c:v>139</c:v>
                </c:pt>
                <c:pt idx="1">
                  <c:v>130</c:v>
                </c:pt>
                <c:pt idx="2">
                  <c:v>145</c:v>
                </c:pt>
                <c:pt idx="3">
                  <c:v>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E6-4339-ACC6-2F381532A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0725200"/>
        <c:axId val="1920726448"/>
      </c:lineChart>
      <c:catAx>
        <c:axId val="192072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0726448"/>
        <c:crosses val="autoZero"/>
        <c:auto val="1"/>
        <c:lblAlgn val="ctr"/>
        <c:lblOffset val="100"/>
        <c:noMultiLvlLbl val="0"/>
      </c:catAx>
      <c:valAx>
        <c:axId val="192072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92072520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ko-KR" sz="1500" b="1" i="0" baseline="0" dirty="0" smtClean="0">
                <a:effectLst/>
              </a:rPr>
              <a:t>부채 </a:t>
            </a:r>
            <a:r>
              <a:rPr lang="ko-KR" altLang="ko-KR" sz="1500" b="1" i="0" baseline="0" dirty="0">
                <a:effectLst/>
              </a:rPr>
              <a:t>금액 추이 </a:t>
            </a:r>
            <a:r>
              <a:rPr lang="ko-KR" altLang="ko-KR" sz="1500" b="1" i="0" baseline="0" dirty="0" smtClean="0">
                <a:effectLst/>
              </a:rPr>
              <a:t>현황</a:t>
            </a:r>
            <a:r>
              <a:rPr lang="en-US" altLang="ko-KR" sz="1500" b="1" i="0" baseline="0" dirty="0" smtClean="0">
                <a:effectLst/>
              </a:rPr>
              <a:t> </a:t>
            </a:r>
            <a:endParaRPr lang="ko-KR" altLang="ko-KR" sz="1500" dirty="0">
              <a:effectLst/>
            </a:endParaRPr>
          </a:p>
        </c:rich>
      </c:tx>
      <c:layout>
        <c:manualLayout>
          <c:xMode val="edge"/>
          <c:yMode val="edge"/>
          <c:x val="0.27524616953284914"/>
          <c:y val="3.1533063782981582E-2"/>
        </c:manualLayout>
      </c:layout>
      <c:overlay val="0"/>
      <c:spPr>
        <a:noFill/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Sheet1!$C$6</c:f>
              <c:strCache>
                <c:ptCount val="1"/>
                <c:pt idx="0">
                  <c:v>부채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3"/>
              <c:tx>
                <c:rich>
                  <a:bodyPr/>
                  <a:lstStyle/>
                  <a:p>
                    <a:r>
                      <a:rPr lang="en-US" altLang="ko-KR" smtClean="0"/>
                      <a:t>40,679</a:t>
                    </a:r>
                    <a:endParaRPr lang="en-US" altLang="ko-KR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55A-4E5E-AE9D-D1618FD31F22}"/>
                </c:ext>
              </c:extLst>
            </c:dLbl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Sheet1!$D$5:$G$5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‘25년 2분기</c:v>
                </c:pt>
              </c:strCache>
            </c:strRef>
          </c:cat>
          <c:val>
            <c:numRef>
              <c:f>Sheet1!$D$6:$G$6</c:f>
              <c:numCache>
                <c:formatCode>#,##0</c:formatCode>
                <c:ptCount val="4"/>
                <c:pt idx="0">
                  <c:v>30869</c:v>
                </c:pt>
                <c:pt idx="1">
                  <c:v>37903</c:v>
                </c:pt>
                <c:pt idx="2">
                  <c:v>38395</c:v>
                </c:pt>
                <c:pt idx="3">
                  <c:v>39569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64-44DE-85F3-2134B6F35B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2352464"/>
        <c:axId val="122352880"/>
      </c:lineChart>
      <c:catAx>
        <c:axId val="12235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22352880"/>
        <c:crosses val="autoZero"/>
        <c:auto val="1"/>
        <c:lblAlgn val="ctr"/>
        <c:lblOffset val="100"/>
        <c:noMultiLvlLbl val="0"/>
      </c:catAx>
      <c:valAx>
        <c:axId val="1223528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122352464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zero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1400" b="1" dirty="0" smtClean="0"/>
              <a:t>월평균 손익 추이 현황</a:t>
            </a:r>
            <a:endParaRPr lang="en-US" altLang="ko-KR" sz="1400" b="1" dirty="0"/>
          </a:p>
        </c:rich>
      </c:tx>
      <c:overlay val="0"/>
      <c:spPr>
        <a:noFill/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206154738298308E-2"/>
          <c:y val="0.30174281861429975"/>
          <c:w val="0.93758769052340341"/>
          <c:h val="0.670612397270784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열1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sz="1200" b="1" i="0" u="none" strike="noStrike" kern="1200" baseline="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rPr>
                      <a:t>△</a:t>
                    </a:r>
                    <a:fld id="{20D2034A-09C1-4EF0-9D70-689785366724}" type="VALUE">
                      <a:rPr lang="en-US" altLang="ko-KR" smtClean="0"/>
                      <a:pPr/>
                      <a:t>[값]</a:t>
                    </a:fld>
                    <a:endParaRPr lang="en-US" altLang="ko-KR" sz="1200" b="1" i="0" u="none" strike="noStrike" kern="1200" baseline="0" dirty="0" smtClean="0">
                      <a:solidFill>
                        <a:schemeClr val="tx1"/>
                      </a:solidFill>
                      <a:latin typeface="나눔스퀘어OTF" panose="020B0600000101010101" pitchFamily="34" charset="-127"/>
                      <a:ea typeface="나눔스퀘어OTF" panose="020B0600000101010101" pitchFamily="34" charset="-127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984-48A4-9263-66774D77545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 sz="1200" b="1" i="0" u="none" strike="noStrike" kern="1200" baseline="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rPr>
                      <a:t>△</a:t>
                    </a:r>
                    <a:fld id="{C27B8B3C-E132-44D2-877B-244472BBB264}" type="VALUE">
                      <a:rPr lang="en-US" altLang="ko-KR" smtClean="0"/>
                      <a:pPr/>
                      <a:t>[값]</a:t>
                    </a:fld>
                    <a:endParaRPr lang="en-US" altLang="ko-KR" sz="1200" b="1" i="0" u="none" strike="noStrike" kern="1200" baseline="0" dirty="0" smtClean="0">
                      <a:solidFill>
                        <a:schemeClr val="tx1"/>
                      </a:solidFill>
                      <a:latin typeface="나눔스퀘어OTF" panose="020B0600000101010101" pitchFamily="34" charset="-127"/>
                      <a:ea typeface="나눔스퀘어OTF" panose="020B0600000101010101" pitchFamily="34" charset="-127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984-48A4-9263-66774D77545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sz="1200" b="1" i="0" u="none" strike="noStrike" kern="1200" baseline="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rPr>
                      <a:t>△</a:t>
                    </a:r>
                    <a:fld id="{545211DE-5651-447A-870D-45F4134BB056}" type="VALUE">
                      <a:rPr lang="en-US" altLang="ko-KR" smtClean="0"/>
                      <a:pPr/>
                      <a:t>[값]</a:t>
                    </a:fld>
                    <a:endParaRPr lang="en-US" altLang="ko-KR" sz="1200" b="1" i="0" u="none" strike="noStrike" kern="1200" baseline="0" dirty="0" smtClean="0">
                      <a:solidFill>
                        <a:schemeClr val="tx1"/>
                      </a:solidFill>
                      <a:latin typeface="나눔스퀘어OTF" panose="020B0600000101010101" pitchFamily="34" charset="-127"/>
                      <a:ea typeface="나눔스퀘어OTF" panose="020B0600000101010101" pitchFamily="34" charset="-127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984-48A4-9263-66774D775452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sz="1200" b="1" i="0" u="none" strike="noStrike" kern="1200" baseline="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rPr>
                      <a:t>△</a:t>
                    </a:r>
                    <a:fld id="{782F4F02-63D8-4E9A-96DF-341BC8ECED2A}" type="VALUE">
                      <a:rPr lang="en-US" altLang="ko-KR" smtClean="0"/>
                      <a:pPr/>
                      <a:t>[값]</a:t>
                    </a:fld>
                    <a:endParaRPr lang="en-US" altLang="ko-KR" sz="1200" b="1" i="0" u="none" strike="noStrike" kern="1200" baseline="0" dirty="0" smtClean="0">
                      <a:solidFill>
                        <a:schemeClr val="tx1"/>
                      </a:solidFill>
                      <a:latin typeface="나눔스퀘어OTF" panose="020B0600000101010101" pitchFamily="34" charset="-127"/>
                      <a:ea typeface="나눔스퀘어OTF" panose="020B0600000101010101" pitchFamily="34" charset="-127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D984-48A4-9263-66774D775452}"/>
                </c:ext>
              </c:extLst>
            </c:dLbl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 '19년</c:v>
                </c:pt>
                <c:pt idx="1">
                  <c:v> '23년</c:v>
                </c:pt>
                <c:pt idx="2">
                  <c:v> '24년</c:v>
                </c:pt>
                <c:pt idx="3">
                  <c:v> '25. 3분기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130</c:v>
                </c:pt>
                <c:pt idx="1">
                  <c:v>1161</c:v>
                </c:pt>
                <c:pt idx="2">
                  <c:v>411</c:v>
                </c:pt>
                <c:pt idx="3">
                  <c:v>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84-48A4-9263-66774D775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2962128"/>
        <c:axId val="542962544"/>
        <c:axId val="0"/>
      </c:bar3DChart>
      <c:catAx>
        <c:axId val="542962128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sng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ko-KR"/>
          </a:p>
        </c:txPr>
        <c:crossAx val="542962544"/>
        <c:crosses val="autoZero"/>
        <c:auto val="0"/>
        <c:lblAlgn val="ctr"/>
        <c:lblOffset val="100"/>
        <c:noMultiLvlLbl val="0"/>
      </c:catAx>
      <c:valAx>
        <c:axId val="542962544"/>
        <c:scaling>
          <c:orientation val="maxMin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4296212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1600" dirty="0" smtClean="0"/>
              <a:t>총 수익 대비 보조금 비율 현황</a:t>
            </a:r>
            <a:endParaRPr lang="ko-KR" altLang="en-US" sz="1600" dirty="0"/>
          </a:p>
        </c:rich>
      </c:tx>
      <c:overlay val="0"/>
      <c:spPr>
        <a:noFill/>
        <a:ln>
          <a:solidFill>
            <a:sysClr val="windowText" lastClr="0000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의료수익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6654796669781842E-3"/>
                  <c:y val="-1.36300949634831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rgbClr val="2A27F8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ABF-4D77-9BEA-C531AE3AE976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ABF-4D77-9BEA-C531AE3AE976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ABF-4D77-9BEA-C531AE3AE976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rgbClr val="2A27F8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ABF-4D77-9BEA-C531AE3AE9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 '19년</c:v>
                </c:pt>
                <c:pt idx="1">
                  <c:v> '23년</c:v>
                </c:pt>
                <c:pt idx="2">
                  <c:v> '24년</c:v>
                </c:pt>
                <c:pt idx="3">
                  <c:v> '25. 3분기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0.89200000000000002</c:v>
                </c:pt>
                <c:pt idx="1">
                  <c:v>0.78800000000000003</c:v>
                </c:pt>
                <c:pt idx="2">
                  <c:v>0.70399999999999996</c:v>
                </c:pt>
                <c:pt idx="3">
                  <c:v>0.71499999999999997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F-4D77-9BEA-C531AE3AE9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보조금수익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7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CABF-4D77-9BEA-C531AE3AE976}"/>
                </c:ext>
              </c:extLst>
            </c:dLbl>
            <c:dLbl>
              <c:idx val="3"/>
              <c:layout>
                <c:manualLayout>
                  <c:x val="2.1992878001869106E-2"/>
                  <c:y val="-1.3630094963483151E-2"/>
                </c:manualLayout>
              </c:layout>
              <c:tx>
                <c:rich>
                  <a:bodyPr/>
                  <a:lstStyle/>
                  <a:p>
                    <a:fld id="{7249F975-60E8-43FB-9D08-64EC1AFF5A73}" type="VALUE">
                      <a:rPr lang="en-US" altLang="ko-KR" sz="1700" b="1">
                        <a:solidFill>
                          <a:srgbClr val="FF0000"/>
                        </a:solidFill>
                      </a:rPr>
                      <a:pPr/>
                      <a:t>[값]</a:t>
                    </a:fld>
                    <a:endParaRPr lang="ko-KR" alt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ABF-4D77-9BEA-C531AE3AE9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 '19년</c:v>
                </c:pt>
                <c:pt idx="1">
                  <c:v> '23년</c:v>
                </c:pt>
                <c:pt idx="2">
                  <c:v> '24년</c:v>
                </c:pt>
                <c:pt idx="3">
                  <c:v> '25. 3분기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0.108</c:v>
                </c:pt>
                <c:pt idx="1">
                  <c:v>0.21199999999999999</c:v>
                </c:pt>
                <c:pt idx="2">
                  <c:v>0.29599999999999999</c:v>
                </c:pt>
                <c:pt idx="3">
                  <c:v>0.28499999999999998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BF-4D77-9BEA-C531AE3AE9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0305808"/>
        <c:axId val="1310301648"/>
      </c:barChart>
      <c:catAx>
        <c:axId val="131030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1310301648"/>
        <c:crosses val="autoZero"/>
        <c:auto val="1"/>
        <c:lblAlgn val="ctr"/>
        <c:lblOffset val="100"/>
        <c:noMultiLvlLbl val="0"/>
      </c:catAx>
      <c:valAx>
        <c:axId val="13103016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1310305808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solidFill>
            <a:sysClr val="windowText" lastClr="000000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solidFill>
        <a:sysClr val="windowText" lastClr="000000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sz="1400" b="1" i="0" baseline="0" dirty="0" smtClean="0">
                <a:effectLst/>
              </a:rPr>
              <a:t>’25.</a:t>
            </a:r>
            <a:r>
              <a:rPr lang="ko-KR" altLang="ko-KR" sz="1400" b="1" i="0" baseline="0" dirty="0" smtClean="0">
                <a:effectLst/>
              </a:rPr>
              <a:t> </a:t>
            </a:r>
            <a:r>
              <a:rPr lang="en-US" altLang="ko-KR" sz="1400" b="1" i="0" baseline="0" dirty="0" smtClean="0">
                <a:effectLst/>
              </a:rPr>
              <a:t>3</a:t>
            </a:r>
            <a:r>
              <a:rPr lang="ko-KR" altLang="ko-KR" sz="1400" b="1" i="0" baseline="0" dirty="0" smtClean="0">
                <a:effectLst/>
              </a:rPr>
              <a:t>분기 진료실적대비</a:t>
            </a:r>
            <a:r>
              <a:rPr lang="en-US" altLang="ko-KR" sz="1400" b="1" i="0" baseline="0" dirty="0" smtClean="0">
                <a:effectLst/>
              </a:rPr>
              <a:t> </a:t>
            </a:r>
            <a:r>
              <a:rPr lang="ko-KR" altLang="ko-KR" sz="1400" b="1" i="0" baseline="0" dirty="0" smtClean="0">
                <a:effectLst/>
              </a:rPr>
              <a:t>손익분기점 현황</a:t>
            </a:r>
            <a:endParaRPr lang="ko-KR" altLang="ko-KR" sz="1400" dirty="0">
              <a:effectLst/>
            </a:endParaRPr>
          </a:p>
        </c:rich>
      </c:tx>
      <c:layout>
        <c:manualLayout>
          <c:xMode val="edge"/>
          <c:yMode val="edge"/>
          <c:x val="0.14224461860404208"/>
          <c:y val="1.0764127174019821E-2"/>
        </c:manualLayout>
      </c:layout>
      <c:overlay val="0"/>
      <c:spPr>
        <a:noFill/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3.8557453337891415E-2"/>
          <c:y val="0.28583739473694803"/>
          <c:w val="0.93316708088098799"/>
          <c:h val="0.477921620554039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’25. 3분기 진료실적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smtClean="0"/>
                      <a:t>133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D2C-4485-B28F-194863F6AA5F}"/>
                </c:ext>
              </c:extLst>
            </c:dLbl>
            <c:dLbl>
              <c:idx val="1"/>
              <c:layout>
                <c:manualLayout>
                  <c:x val="-4.1127950227084174E-2"/>
                  <c:y val="3.1079275926286488E-2"/>
                </c:manualLayout>
              </c:layout>
              <c:tx>
                <c:rich>
                  <a:bodyPr/>
                  <a:lstStyle/>
                  <a:p>
                    <a:r>
                      <a:rPr lang="en-US" altLang="ko-KR" dirty="0" smtClean="0"/>
                      <a:t>582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47-43A8-983C-33E90C883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입원</c:v>
                </c:pt>
                <c:pt idx="1">
                  <c:v>외래</c:v>
                </c:pt>
                <c:pt idx="2">
                  <c:v>검진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136</c:v>
                </c:pt>
                <c:pt idx="1">
                  <c:v>575</c:v>
                </c:pt>
                <c:pt idx="2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13-4724-9B99-05516AA054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‘25년 손익분기점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7.1973912897397296E-2"/>
                  <c:y val="7.112714290558717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47-43A8-983C-33E90C883A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입원</c:v>
                </c:pt>
                <c:pt idx="1">
                  <c:v>외래</c:v>
                </c:pt>
                <c:pt idx="2">
                  <c:v>검진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210</c:v>
                </c:pt>
                <c:pt idx="1">
                  <c:v>700</c:v>
                </c:pt>
                <c:pt idx="2">
                  <c:v>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13-4724-9B99-05516AA054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67348208"/>
        <c:axId val="967350288"/>
      </c:barChart>
      <c:catAx>
        <c:axId val="96734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967350288"/>
        <c:crosses val="autoZero"/>
        <c:auto val="1"/>
        <c:lblAlgn val="ctr"/>
        <c:lblOffset val="100"/>
        <c:noMultiLvlLbl val="0"/>
      </c:catAx>
      <c:valAx>
        <c:axId val="9673502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96734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ko-KR" sz="1200" b="1" i="0" baseline="0">
                <a:effectLst/>
              </a:rPr>
              <a:t>총수지 대비 의업수지 현황</a:t>
            </a:r>
            <a:endParaRPr lang="ko-KR" altLang="ko-KR" sz="1200">
              <a:effectLst/>
            </a:endParaRPr>
          </a:p>
        </c:rich>
      </c:tx>
      <c:overlay val="0"/>
      <c:spPr>
        <a:noFill/>
        <a:ln>
          <a:solidFill>
            <a:schemeClr val="bg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1593086256055797"/>
          <c:y val="0.27016784938278443"/>
          <c:w val="0.83936958593880739"/>
          <c:h val="0.475254386207933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Sheet1!$N$75</c:f>
              <c:strCache>
                <c:ptCount val="1"/>
                <c:pt idx="0">
                  <c:v>총수지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342271297908866E-2"/>
                  <c:y val="-5.02649646324282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B8216B8-B2EB-4790-BFAF-C7EA1564DE25}" type="VALUE">
                      <a:rPr lang="en-US" altLang="ko-KR" sz="900" b="0">
                        <a:solidFill>
                          <a:schemeClr val="tx1"/>
                        </a:solidFill>
                      </a:rPr>
                      <a:pPr>
                        <a:defRPr sz="1200" b="1">
                          <a:solidFill>
                            <a:srgbClr val="FF0000"/>
                          </a:solidFill>
                        </a:defRPr>
                      </a:pPr>
                      <a:t>[값]</a:t>
                    </a:fld>
                    <a:r>
                      <a:rPr lang="en-US" altLang="ko-KR" sz="900" b="0" dirty="0">
                        <a:solidFill>
                          <a:schemeClr val="tx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4BB-4F99-BE0C-9FB08F6D244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3F3283E-EA24-436B-9ADF-469BAFD3F4AE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4BB-4F99-BE0C-9FB08F6D244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6952997-D1E1-4346-936C-509011130AA4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4BB-4F99-BE0C-9FB08F6D244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DE44673-1469-47A0-A604-F94F6EA9ED32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4BB-4F99-BE0C-9FB08F6D24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Sheet1!$O$73:$R$74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 3분기</c:v>
                </c:pt>
              </c:strCache>
            </c:strRef>
          </c:cat>
          <c:val>
            <c:numRef>
              <c:f>Sheet1!$O$75:$R$75</c:f>
              <c:numCache>
                <c:formatCode>General</c:formatCode>
                <c:ptCount val="4"/>
                <c:pt idx="0">
                  <c:v>95.6</c:v>
                </c:pt>
                <c:pt idx="1">
                  <c:v>66.7</c:v>
                </c:pt>
                <c:pt idx="2">
                  <c:v>89.2</c:v>
                </c:pt>
                <c:pt idx="3">
                  <c:v>89.6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BB-4F99-BE0C-9FB08F6D244F}"/>
            </c:ext>
          </c:extLst>
        </c:ser>
        <c:ser>
          <c:idx val="1"/>
          <c:order val="1"/>
          <c:tx>
            <c:strRef>
              <c:f>Sheet1!$N$76</c:f>
              <c:strCache>
                <c:ptCount val="1"/>
                <c:pt idx="0">
                  <c:v>의업수지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2463011754832146E-2"/>
                  <c:y val="-8.8606433594536262E-3"/>
                </c:manualLayout>
              </c:layout>
              <c:tx>
                <c:rich>
                  <a:bodyPr/>
                  <a:lstStyle/>
                  <a:p>
                    <a:fld id="{05B78AC2-A3AD-4DC3-9AE1-5F276451DF51}" type="VALUE">
                      <a:rPr lang="en-US" altLang="ko-KR" sz="1100" b="1">
                        <a:solidFill>
                          <a:srgbClr val="FF0000"/>
                        </a:solidFill>
                      </a:rPr>
                      <a:pPr/>
                      <a:t>[값]</a:t>
                    </a:fld>
                    <a:r>
                      <a:rPr lang="en-US" altLang="ko-KR" sz="1100" b="1" dirty="0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4BB-4F99-BE0C-9FB08F6D244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91DF5EA-251A-47BA-8E31-6543C2B0B4CD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4BB-4F99-BE0C-9FB08F6D244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31B145D-876F-4079-968C-4070FFBBBD59}" type="VALUE">
                      <a:rPr lang="en-US" altLang="ko-KR"/>
                      <a:pPr/>
                      <a:t>[값]</a:t>
                    </a:fld>
                    <a:r>
                      <a:rPr lang="en-US" altLang="ko-KR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4BB-4F99-BE0C-9FB08F6D244F}"/>
                </c:ext>
              </c:extLst>
            </c:dLbl>
            <c:dLbl>
              <c:idx val="3"/>
              <c:layout>
                <c:manualLayout>
                  <c:x val="3.0660242304262616E-2"/>
                  <c:y val="5.0264964632428071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BD89D96-1A60-4F45-9E4B-AA98CDB14922}" type="VALUE">
                      <a:rPr lang="en-US" altLang="ko-KR" sz="1200" b="1">
                        <a:solidFill>
                          <a:srgbClr val="FF0000"/>
                        </a:solidFill>
                      </a:rPr>
                      <a:pPr>
                        <a:defRPr sz="1200" b="1">
                          <a:solidFill>
                            <a:srgbClr val="FF0000"/>
                          </a:solidFill>
                        </a:defRPr>
                      </a:pPr>
                      <a:t>[값]</a:t>
                    </a:fld>
                    <a:r>
                      <a:rPr lang="en-US" altLang="ko-KR" sz="1200" b="1">
                        <a:solidFill>
                          <a:srgbClr val="FF0000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34BB-4F99-BE0C-9FB08F6D24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Sheet1!$O$73:$R$74</c:f>
              <c:strCache>
                <c:ptCount val="4"/>
                <c:pt idx="0">
                  <c:v>’19년</c:v>
                </c:pt>
                <c:pt idx="1">
                  <c:v>’23년</c:v>
                </c:pt>
                <c:pt idx="2">
                  <c:v>’24년</c:v>
                </c:pt>
                <c:pt idx="3">
                  <c:v>’25. 3분기</c:v>
                </c:pt>
              </c:strCache>
            </c:strRef>
          </c:cat>
          <c:val>
            <c:numRef>
              <c:f>Sheet1!$O$76:$R$76</c:f>
              <c:numCache>
                <c:formatCode>General</c:formatCode>
                <c:ptCount val="4"/>
                <c:pt idx="0">
                  <c:v>90.1</c:v>
                </c:pt>
                <c:pt idx="1">
                  <c:v>55</c:v>
                </c:pt>
                <c:pt idx="2">
                  <c:v>65.8</c:v>
                </c:pt>
                <c:pt idx="3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4BB-4F99-BE0C-9FB08F6D2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0113055"/>
        <c:axId val="770120543"/>
      </c:barChart>
      <c:catAx>
        <c:axId val="770113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70120543"/>
        <c:crosses val="autoZero"/>
        <c:auto val="1"/>
        <c:lblAlgn val="ctr"/>
        <c:lblOffset val="100"/>
        <c:noMultiLvlLbl val="0"/>
      </c:catAx>
      <c:valAx>
        <c:axId val="770120543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770113055"/>
        <c:crosses val="autoZero"/>
        <c:crossBetween val="between"/>
        <c:majorUnit val="50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solidFill>
            <a:schemeClr val="bg1">
              <a:lumMod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bg1">
          <a:lumMod val="50000"/>
        </a:schemeClr>
      </a:solidFill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0.3921</cdr:x>
      <cdr:y>0.13029</cdr:y>
    </cdr:from>
    <cdr:to>
      <cdr:x>0.6079</cdr:x>
      <cdr:y>0.34118</cdr:y>
    </cdr:to>
    <cdr:sp macro="" textlink="">
      <cdr:nvSpPr>
        <cdr:cNvPr id="2" name="위쪽 화살표 1"/>
        <cdr:cNvSpPr/>
      </cdr:nvSpPr>
      <cdr:spPr>
        <a:xfrm xmlns:a="http://schemas.openxmlformats.org/drawingml/2006/main">
          <a:off x="1937239" y="372688"/>
          <a:ext cx="1066199" cy="603236"/>
        </a:xfrm>
        <a:prstGeom xmlns:a="http://schemas.openxmlformats.org/drawingml/2006/main" prst="upArrow">
          <a:avLst>
            <a:gd name="adj1" fmla="val 50000"/>
            <a:gd name="adj2" fmla="val 48110"/>
          </a:avLst>
        </a:prstGeom>
        <a:gradFill xmlns:a="http://schemas.openxmlformats.org/drawingml/2006/main" flip="none" rotWithShape="1">
          <a:gsLst>
            <a:gs pos="12000">
              <a:schemeClr val="accent6">
                <a:lumMod val="40000"/>
                <a:lumOff val="60000"/>
                <a:alpha val="50000"/>
              </a:schemeClr>
            </a:gs>
            <a:gs pos="59000">
              <a:schemeClr val="accent6">
                <a:lumMod val="95000"/>
                <a:lumOff val="5000"/>
                <a:alpha val="80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ko-KR"/>
          </a:defPPr>
          <a:lvl1pPr marL="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583948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16789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751844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335792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91974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3503687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408763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4671583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125</a:t>
          </a:r>
          <a:r>
            <a:rPr lang="ko-KR" altLang="en-US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명</a:t>
          </a:r>
          <a:endParaRPr lang="ko-KR" altLang="en-US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0.71229</cdr:x>
      <cdr:y>0.30518</cdr:y>
    </cdr:from>
    <cdr:to>
      <cdr:x>0.90176</cdr:x>
      <cdr:y>0.51607</cdr:y>
    </cdr:to>
    <cdr:sp macro="" textlink="">
      <cdr:nvSpPr>
        <cdr:cNvPr id="3" name="위쪽 화살표 2"/>
        <cdr:cNvSpPr/>
      </cdr:nvSpPr>
      <cdr:spPr>
        <a:xfrm xmlns:a="http://schemas.openxmlformats.org/drawingml/2006/main">
          <a:off x="3519220" y="833634"/>
          <a:ext cx="936104" cy="576064"/>
        </a:xfrm>
        <a:prstGeom xmlns:a="http://schemas.openxmlformats.org/drawingml/2006/main" prst="upArrow">
          <a:avLst>
            <a:gd name="adj1" fmla="val 50000"/>
            <a:gd name="adj2" fmla="val 48110"/>
          </a:avLst>
        </a:prstGeom>
        <a:gradFill xmlns:a="http://schemas.openxmlformats.org/drawingml/2006/main" flip="none" rotWithShape="1">
          <a:gsLst>
            <a:gs pos="12000">
              <a:schemeClr val="accent6">
                <a:lumMod val="40000"/>
                <a:lumOff val="60000"/>
                <a:alpha val="50000"/>
              </a:schemeClr>
            </a:gs>
            <a:gs pos="59000">
              <a:schemeClr val="accent6">
                <a:lumMod val="95000"/>
                <a:lumOff val="5000"/>
                <a:alpha val="80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ko-KR"/>
          </a:defPPr>
          <a:lvl1pPr marL="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583948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16789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751844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335792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91974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3503687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408763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4671583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34</a:t>
          </a:r>
          <a:r>
            <a:rPr lang="ko-KR" altLang="en-US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명</a:t>
          </a:r>
          <a:endParaRPr lang="ko-KR" altLang="en-US" sz="1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8" y="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741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8" y="645741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8" y="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10"/>
            <a:ext cx="7942238" cy="2676455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741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8" y="6457419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980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540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1835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013450" y="349250"/>
            <a:ext cx="2468563" cy="17462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9184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4953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9141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013450" y="349250"/>
            <a:ext cx="2468563" cy="17462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686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013450" y="349250"/>
            <a:ext cx="2468563" cy="17462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581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013450" y="349250"/>
            <a:ext cx="2468563" cy="17462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3924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013450" y="349250"/>
            <a:ext cx="2468563" cy="17462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4339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03124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6013450" y="349250"/>
            <a:ext cx="2468563" cy="17462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9464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60713" y="509588"/>
            <a:ext cx="3605212" cy="2549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94659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3748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8529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37338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71021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72431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2093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34649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2104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46231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58871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2821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chart" Target="../charts/chart10.xml"/><Relationship Id="rId7" Type="http://schemas.openxmlformats.org/officeDocument/2006/relationships/chart" Target="../charts/chart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3.xml"/><Relationship Id="rId11" Type="http://schemas.openxmlformats.org/officeDocument/2006/relationships/chart" Target="../charts/chart18.xml"/><Relationship Id="rId5" Type="http://schemas.openxmlformats.org/officeDocument/2006/relationships/chart" Target="../charts/chart12.xml"/><Relationship Id="rId10" Type="http://schemas.openxmlformats.org/officeDocument/2006/relationships/chart" Target="../charts/chart17.xml"/><Relationship Id="rId4" Type="http://schemas.openxmlformats.org/officeDocument/2006/relationships/chart" Target="../charts/chart11.xml"/><Relationship Id="rId9" Type="http://schemas.openxmlformats.org/officeDocument/2006/relationships/chart" Target="../charts/char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1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3.xml"/><Relationship Id="rId5" Type="http://schemas.openxmlformats.org/officeDocument/2006/relationships/chart" Target="../charts/chart2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4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2025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10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2025. 10. 15.(</a:t>
            </a:r>
            <a:r>
              <a:rPr lang="ko-KR" altLang="en-US" sz="1800" dirty="0" smtClean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 smtClean="0">
                <a:solidFill>
                  <a:srgbClr val="FFFFFF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rgbClr val="FFFFFF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6773" y="5917452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0025264" descr="EMB00002860b9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316213648" descr="EMB0000087c05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300348"/>
              </p:ext>
            </p:extLst>
          </p:nvPr>
        </p:nvGraphicFramePr>
        <p:xfrm>
          <a:off x="1392496" y="644601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 활성화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공공성 강화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49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772336"/>
              </p:ext>
            </p:extLst>
          </p:nvPr>
        </p:nvGraphicFramePr>
        <p:xfrm>
          <a:off x="898723" y="6446886"/>
          <a:ext cx="510453" cy="1109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45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pSp>
        <p:nvGrpSpPr>
          <p:cNvPr id="32" name="그룹 31">
            <a:extLst>
              <a:ext uri="{FF2B5EF4-FFF2-40B4-BE49-F238E27FC236}">
                <a16:creationId xmlns:a16="http://schemas.microsoft.com/office/drawing/2014/main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6D0AC96-ACBF-2066-4FF3-01AFF1A09CAB}"/>
              </a:ext>
            </a:extLst>
          </p:cNvPr>
          <p:cNvSpPr txBox="1"/>
          <p:nvPr/>
        </p:nvSpPr>
        <p:spPr>
          <a:xfrm>
            <a:off x="862925" y="1754321"/>
            <a:ext cx="1530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D3AE03-BEA8-0407-5225-995532BD9437}"/>
              </a:ext>
            </a:extLst>
          </p:cNvPr>
          <p:cNvSpPr txBox="1"/>
          <p:nvPr/>
        </p:nvSpPr>
        <p:spPr>
          <a:xfrm>
            <a:off x="5257039" y="1763613"/>
            <a:ext cx="3185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2025</a:t>
            </a:r>
            <a:r>
              <a:rPr lang="ko-KR" altLang="en-US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r>
              <a:rPr lang="ko-KR" altLang="en-US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분기 추진실적</a:t>
            </a:r>
            <a:endParaRPr lang="ko-KR" altLang="en-US" sz="18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25BD8F-4EF9-9F29-BBB4-A15563E84B64}"/>
              </a:ext>
            </a:extLst>
          </p:cNvPr>
          <p:cNvSpPr txBox="1"/>
          <p:nvPr/>
        </p:nvSpPr>
        <p:spPr>
          <a:xfrm>
            <a:off x="772327" y="5868069"/>
            <a:ext cx="3205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2025</a:t>
            </a:r>
            <a:r>
              <a:rPr lang="ko-KR" altLang="en-US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4</a:t>
            </a:r>
            <a:r>
              <a:rPr lang="ko-KR" altLang="en-US" sz="18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분기 추진계획</a:t>
            </a:r>
            <a:endParaRPr lang="ko-KR" altLang="en-US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1698DE-5C49-8A2A-F008-4E76C175EAFE}"/>
              </a:ext>
            </a:extLst>
          </p:cNvPr>
          <p:cNvSpPr txBox="1"/>
          <p:nvPr/>
        </p:nvSpPr>
        <p:spPr>
          <a:xfrm>
            <a:off x="5368163" y="5838213"/>
            <a:ext cx="1201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465260"/>
              </p:ext>
            </p:extLst>
          </p:nvPr>
        </p:nvGraphicFramePr>
        <p:xfrm>
          <a:off x="5445361" y="6441635"/>
          <a:ext cx="49293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93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226993"/>
              </p:ext>
            </p:extLst>
          </p:nvPr>
        </p:nvGraphicFramePr>
        <p:xfrm>
          <a:off x="5861937" y="2370887"/>
          <a:ext cx="2238283" cy="2472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3091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3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분기 추진실적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3091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지표별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통계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3091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진료과별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통계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재무분석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75394"/>
                  </a:ext>
                </a:extLst>
              </a:tr>
              <a:tr h="20593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자체수입비중</a:t>
                      </a: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204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수지분석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19566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768961"/>
                  </a:ext>
                </a:extLst>
              </a:tr>
              <a:tr h="3091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407528"/>
              </p:ext>
            </p:extLst>
          </p:nvPr>
        </p:nvGraphicFramePr>
        <p:xfrm>
          <a:off x="5368164" y="2371757"/>
          <a:ext cx="505837" cy="27941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8905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8905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55465"/>
                  </a:ext>
                </a:extLst>
              </a:tr>
              <a:tr h="20599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28895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2-6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08132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591084"/>
                  </a:ext>
                </a:extLst>
              </a:tr>
              <a:tr h="63120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95094"/>
                  </a:ext>
                </a:extLst>
              </a:tr>
            </a:tbl>
          </a:graphicData>
        </a:graphic>
      </p:graphicFrame>
      <p:graphicFrame>
        <p:nvGraphicFramePr>
          <p:cNvPr id="38" name="표 37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7551546"/>
              </p:ext>
            </p:extLst>
          </p:nvPr>
        </p:nvGraphicFramePr>
        <p:xfrm>
          <a:off x="5445361" y="6711210"/>
          <a:ext cx="512094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9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1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188504"/>
              </p:ext>
            </p:extLst>
          </p:nvPr>
        </p:nvGraphicFramePr>
        <p:xfrm>
          <a:off x="5959584" y="6424494"/>
          <a:ext cx="3058729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8729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336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출연기관 등 경영평가 결과보고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4" name="표 43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772538"/>
              </p:ext>
            </p:extLst>
          </p:nvPr>
        </p:nvGraphicFramePr>
        <p:xfrm>
          <a:off x="5439104" y="6666966"/>
          <a:ext cx="582282" cy="362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282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3628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45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874977"/>
              </p:ext>
            </p:extLst>
          </p:nvPr>
        </p:nvGraphicFramePr>
        <p:xfrm>
          <a:off x="5953328" y="6666966"/>
          <a:ext cx="2473888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3888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공지사항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87873" y="4128196"/>
              <a:ext cx="1160618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2025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10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3B95FCA8-A305-CC22-5BB7-6DAB02986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988822"/>
              </p:ext>
            </p:extLst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전북특별자치도 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45,230m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628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248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238,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27, 2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4, 3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175,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10, </a:t>
                      </a:r>
                      <a:r>
                        <a:rPr lang="ko-KR" altLang="en-US" sz="1000" kern="120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임종실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(234</a:t>
            </a:r>
            <a:r>
              <a:rPr lang="ko-KR" altLang="en-US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2025. 6. 30.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 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75,011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25,291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33.7%)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57F4C4D-E5B3-5460-CE73-6271A274AA6E}"/>
              </a:ext>
            </a:extLst>
          </p:cNvPr>
          <p:cNvGrpSpPr/>
          <p:nvPr/>
        </p:nvGrpSpPr>
        <p:grpSpPr>
          <a:xfrm>
            <a:off x="5074332" y="4541285"/>
            <a:ext cx="3209115" cy="2611756"/>
            <a:chOff x="5008702" y="4540554"/>
            <a:chExt cx="3209115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CA5545F-1E93-57F2-8DFC-D7A46A8AF2A0}"/>
                </a:ext>
              </a:extLst>
            </p:cNvPr>
            <p:cNvGrpSpPr/>
            <p:nvPr/>
          </p:nvGrpSpPr>
          <p:grpSpPr>
            <a:xfrm>
              <a:off x="5008702" y="4540554"/>
              <a:ext cx="3209115" cy="2611756"/>
              <a:chOff x="5008702" y="4022720"/>
              <a:chExt cx="3209115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08702" y="4022720"/>
                <a:ext cx="3201811" cy="2611756"/>
                <a:chOff x="5008702" y="4022720"/>
                <a:chExt cx="3201811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624768"/>
                  <a:ext cx="1793718" cy="1397989"/>
                  <a:chOff x="5111773" y="3289311"/>
                  <a:chExt cx="1534049" cy="1195607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60436"/>
                    <a:ext cx="416276" cy="26871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75,011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57040"/>
                    <a:ext cx="34594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(23,927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85466"/>
                    <a:ext cx="314632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(26,613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58048"/>
                    <a:ext cx="37768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(26,792</a:t>
                    </a:r>
                    <a:r>
                      <a:rPr lang="ko-KR" altLang="en-US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45700"/>
                    <a:ext cx="366496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(25,401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89311"/>
                    <a:ext cx="307683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(20,476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521295"/>
                    <a:ext cx="353391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(35,760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08702" y="4425740"/>
                  <a:ext cx="1193433" cy="32412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smtClean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전북특별자치도</a:t>
                  </a:r>
                  <a:endParaRPr lang="ko-KR" altLang="en-US" sz="1169" dirty="0"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사각형: 둥근 모서리 1">
            <a:extLst>
              <a:ext uri="{FF2B5EF4-FFF2-40B4-BE49-F238E27FC236}">
                <a16:creationId xmlns:a16="http://schemas.microsoft.com/office/drawing/2014/main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715828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OTF Bold" panose="020B0600000101010101" pitchFamily="34" charset="-127"/>
                <a:ea typeface="나눔스퀘어OTF Bold" panose="020B0600000101010101" pitchFamily="34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OTF Bold" panose="020B0600000101010101" pitchFamily="34" charset="-127"/>
              <a:ea typeface="나눔스퀘어OTF Bold" panose="020B0600000101010101" pitchFamily="34" charset="-127"/>
              <a:cs typeface="KoPubWorld돋움체 Bold" panose="00000800000000000000" pitchFamily="2" charset="-127"/>
            </a:endParaRPr>
          </a:p>
        </p:txBody>
      </p:sp>
      <p:graphicFrame>
        <p:nvGraphicFramePr>
          <p:cNvPr id="64" name="표 8">
            <a:extLst>
              <a:ext uri="{FF2B5EF4-FFF2-40B4-BE49-F238E27FC236}">
                <a16:creationId xmlns:a16="http://schemas.microsoft.com/office/drawing/2014/main" id="{89C74406-7636-6768-B756-4F80A7BE3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410651"/>
              </p:ext>
            </p:extLst>
          </p:nvPr>
        </p:nvGraphicFramePr>
        <p:xfrm>
          <a:off x="308064" y="2211508"/>
          <a:ext cx="4693666" cy="5025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91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3465175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709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  <a:cs typeface="Pretendard ExtraBold" panose="02000903000000020004" pitchFamily="2" charset="-127"/>
                        </a:rPr>
                        <a:t>1921.12.14.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ExtraBold" panose="020009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『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관립 </a:t>
                      </a:r>
                      <a:r>
                        <a:rPr lang="ko-KR" altLang="en-US" sz="1300" b="0" kern="1200" spc="0" dirty="0" err="1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전주자혜의원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남원출장소</a:t>
                      </a:r>
                      <a:r>
                        <a:rPr lang="en-US" altLang="ko-KR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』</a:t>
                      </a:r>
                      <a:r>
                        <a:rPr lang="ko-KR" altLang="en-US" sz="1300" b="0" kern="12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개설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3709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  <a:cs typeface="+mn-cs"/>
                        </a:rPr>
                        <a:t>1925.04.01.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전라북도립 남원의원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3709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  <a:cs typeface="+mn-cs"/>
                        </a:rPr>
                        <a:t>1983.07.01.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지방공사 전라북도 남원의료원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3709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  <a:cs typeface="+mn-cs"/>
                        </a:rPr>
                        <a:t>1999.09.20.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병원현대화 신축이전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(385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  <a:tr h="3709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</a:rPr>
                        <a:t>2005.09.14.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『</a:t>
                      </a:r>
                      <a:r>
                        <a:rPr lang="ko-KR" altLang="en-US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남원의료원</a:t>
                      </a:r>
                      <a:r>
                        <a:rPr lang="en-US" altLang="ko-KR" sz="1300" spc="0" dirty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74363"/>
                  </a:ext>
                </a:extLst>
              </a:tr>
              <a:tr h="5743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  <a:cs typeface="+mn-cs"/>
                        </a:rPr>
                        <a:t>2020.02.21.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코로나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감염병전담병원 지정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l" fontAlgn="base" latinLnBrk="0"/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(2020.02.21.~2022.05.02. / 589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67952"/>
                  </a:ext>
                </a:extLst>
              </a:tr>
              <a:tr h="3709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  <a:cs typeface="+mn-cs"/>
                        </a:rPr>
                        <a:t>2020.05.20.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 책임의료기관 지정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보건복지부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683325"/>
                  </a:ext>
                </a:extLst>
              </a:tr>
              <a:tr h="3709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  <a:cs typeface="+mn-cs"/>
                        </a:rPr>
                        <a:t>2023.12.23.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 latinLnBrk="0"/>
                      <a:r>
                        <a:rPr lang="en-US" altLang="ko-KR" sz="13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</a:t>
                      </a:r>
                      <a:r>
                        <a:rPr lang="ko-KR" altLang="en-US" sz="13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주기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의료기관 ‘인증’</a:t>
                      </a:r>
                      <a:r>
                        <a:rPr lang="en-US" altLang="ko-KR" sz="12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(’23.12.23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.~</a:t>
                      </a:r>
                      <a:r>
                        <a:rPr lang="en-US" altLang="ko-KR" sz="12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’27.12.22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5922664"/>
                  </a:ext>
                </a:extLst>
              </a:tr>
              <a:tr h="370962"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  <a:cs typeface="Pretendard Medium" panose="02000603000000020004" pitchFamily="2" charset="-127"/>
                        </a:rPr>
                        <a:t>2024.05.02.</a:t>
                      </a:r>
                      <a:endParaRPr lang="ko-KR" altLang="en-US" sz="1300" b="0" dirty="0" smtClean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공공병원 경영혁신 지원사업 평가결과 </a:t>
                      </a:r>
                      <a:r>
                        <a:rPr lang="en-US" altLang="ko-KR" sz="13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‘A’</a:t>
                      </a:r>
                      <a:r>
                        <a:rPr lang="en-US" altLang="ko-KR" sz="1300" kern="1200" spc="0" baseline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300" kern="1200" spc="0" baseline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등급</a:t>
                      </a:r>
                      <a:endParaRPr lang="ko-KR" altLang="en-US" sz="1300" b="0" spc="0" dirty="0" smtClean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85178"/>
                  </a:ext>
                </a:extLst>
              </a:tr>
              <a:tr h="37096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 smtClean="0"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</a:rPr>
                        <a:t>2024.11.08.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2024</a:t>
                      </a:r>
                      <a:r>
                        <a:rPr lang="ko-KR" altLang="en-US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운영평가 </a:t>
                      </a:r>
                      <a:r>
                        <a:rPr lang="en-US" altLang="ko-KR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‘A’ </a:t>
                      </a:r>
                      <a:r>
                        <a:rPr lang="ko-KR" altLang="en-US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등급</a:t>
                      </a:r>
                      <a:r>
                        <a:rPr lang="en-US" altLang="ko-KR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보건복지부</a:t>
                      </a:r>
                      <a:r>
                        <a:rPr lang="en-US" altLang="ko-KR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5</a:t>
                      </a:r>
                      <a:r>
                        <a:rPr lang="ko-KR" altLang="en-US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연속</a:t>
                      </a:r>
                      <a:r>
                        <a:rPr lang="en-US" altLang="ko-KR" sz="130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spc="0" dirty="0"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7754947"/>
                  </a:ext>
                </a:extLst>
              </a:tr>
              <a:tr h="370962"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 smtClean="0">
                          <a:solidFill>
                            <a:schemeClr val="dk1"/>
                          </a:solidFill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  <a:cs typeface="+mn-cs"/>
                        </a:rPr>
                        <a:t>2024.11.12.</a:t>
                      </a:r>
                      <a:endParaRPr lang="ko-KR" altLang="en-US" sz="1300" b="0" dirty="0" smtClean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5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2023</a:t>
                      </a:r>
                      <a:r>
                        <a:rPr lang="ko-KR" altLang="en-US" sz="115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공공보건의료계획 </a:t>
                      </a:r>
                      <a:r>
                        <a:rPr lang="ko-KR" altLang="en-US" sz="1150" spc="0" dirty="0" err="1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시행결과</a:t>
                      </a:r>
                      <a:r>
                        <a:rPr lang="ko-KR" altLang="en-US" sz="115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en-US" altLang="ko-KR" sz="115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‘</a:t>
                      </a:r>
                      <a:r>
                        <a:rPr lang="ko-KR" altLang="en-US" sz="115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최우수</a:t>
                      </a:r>
                      <a:r>
                        <a:rPr lang="en-US" altLang="ko-KR" sz="115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’ (3</a:t>
                      </a:r>
                      <a:r>
                        <a:rPr lang="ko-KR" altLang="en-US" sz="115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연속</a:t>
                      </a:r>
                      <a:r>
                        <a:rPr lang="en-US" altLang="ko-KR" sz="115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9739964"/>
                  </a:ext>
                </a:extLst>
              </a:tr>
              <a:tr h="370962"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  <a:cs typeface="Pretendard Medium" panose="02000603000000020004" pitchFamily="2" charset="-127"/>
                        </a:rPr>
                        <a:t>2025.05.27.</a:t>
                      </a:r>
                      <a:endParaRPr lang="ko-KR" altLang="en-US" sz="1300" b="0" dirty="0" smtClean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5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야간</a:t>
                      </a:r>
                      <a:r>
                        <a:rPr lang="en-US" altLang="ko-KR" sz="115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15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휴일 소아진료기관 지정</a:t>
                      </a:r>
                      <a:r>
                        <a:rPr lang="en-US" altLang="ko-KR" sz="1150" spc="0" dirty="0" smtClean="0"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(’25.06.01.~’27.05.31.)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173760"/>
                  </a:ext>
                </a:extLst>
              </a:tr>
              <a:tr h="370962"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G마켓 산스 Light" panose="02000000000000000000" pitchFamily="50" charset="-127"/>
                          <a:ea typeface="G마켓 산스 Light" panose="02000000000000000000" pitchFamily="50" charset="-127"/>
                          <a:cs typeface="Pretendard Medium" panose="02000603000000020004" pitchFamily="2" charset="-127"/>
                        </a:rPr>
                        <a:t>2025.09.02.</a:t>
                      </a:r>
                      <a:endParaRPr lang="ko-KR" altLang="en-US" sz="1300" b="0" dirty="0" smtClean="0">
                        <a:solidFill>
                          <a:schemeClr val="tx1"/>
                        </a:solidFill>
                        <a:latin typeface="G마켓 산스 Light" panose="02000000000000000000" pitchFamily="50" charset="-127"/>
                        <a:ea typeface="G마켓 산스 Light" panose="02000000000000000000" pitchFamily="50" charset="-127"/>
                        <a:cs typeface="Pretendard Medium" panose="02000603000000020004" pitchFamily="2" charset="-127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2025</a:t>
                      </a:r>
                      <a:r>
                        <a:rPr lang="ko-KR" altLang="en-US" sz="13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경영평가  ‘가</a:t>
                      </a:r>
                      <a:r>
                        <a:rPr lang="en-US" altLang="ko-KR" sz="13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’ </a:t>
                      </a:r>
                      <a:r>
                        <a:rPr lang="ko-KR" altLang="en-US" sz="13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등급</a:t>
                      </a:r>
                      <a:r>
                        <a:rPr lang="en-US" altLang="ko-KR" sz="13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300" kern="1200" spc="0" dirty="0" err="1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전북자치도</a:t>
                      </a:r>
                      <a:r>
                        <a:rPr lang="en-US" altLang="ko-KR" sz="13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5</a:t>
                      </a:r>
                      <a:r>
                        <a:rPr lang="ko-KR" altLang="en-US" sz="13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년 연속</a:t>
                      </a:r>
                      <a:r>
                        <a:rPr lang="en-US" altLang="ko-KR" sz="1300" kern="1200" spc="0" dirty="0" smtClean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ko-KR" altLang="en-US" sz="1300" b="0" spc="0" dirty="0" smtClean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868108"/>
                  </a:ext>
                </a:extLst>
              </a:tr>
            </a:tbl>
          </a:graphicData>
        </a:graphic>
      </p:graphicFrame>
      <p:sp>
        <p:nvSpPr>
          <p:cNvPr id="65" name="직사각형 64"/>
          <p:cNvSpPr/>
          <p:nvPr/>
        </p:nvSpPr>
        <p:spPr>
          <a:xfrm>
            <a:off x="305346" y="6849070"/>
            <a:ext cx="4715828" cy="413875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421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2"/>
    </mc:Choice>
    <mc:Fallback xmlns="">
      <p:transition spd="slow" advTm="53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623804" y="1360774"/>
            <a:ext cx="1845535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0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2025. 9. 30.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0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0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71164" y="6708233"/>
            <a:ext cx="4715302" cy="717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· 정원 외 포함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9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파견의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3 :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순환기내과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신장내과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외과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/</a:t>
            </a:r>
          </a:p>
          <a:p>
            <a:pPr>
              <a:lnSpc>
                <a:spcPct val="120000"/>
              </a:lnSpc>
            </a:pPr>
            <a:r>
              <a:rPr lang="en-US" altLang="ko-KR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                               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공중보건의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3 :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재활의학과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내과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치과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/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                                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3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)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222726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Pretendard Medium" panose="020B0600000101010101" charset="-127"/>
                          <a:ea typeface="Pretendard Medium" panose="020B0600000101010101" charset="-127"/>
                          <a:cs typeface="Pretendard Medium" panose="020B0600000101010101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FE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FE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385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FE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b="1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12</a:t>
                      </a:r>
                      <a:endParaRPr lang="ko-KR" alt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charset="-127"/>
                        <a:ea typeface="나눔스퀘어 Bold" panose="020B0600000101010101" charset="-127"/>
                      </a:endParaRPr>
                    </a:p>
                  </a:txBody>
                  <a:tcPr marL="0" marR="210469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1FF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7FE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</a:t>
                      </a:r>
                      <a:endParaRPr lang="ko-KR" altLang="en-US" sz="1300" kern="0" spc="0" dirty="0" smtClean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171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7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2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3</a:t>
                      </a:r>
                      <a:endParaRPr lang="ko-KR" altLang="en-US" sz="1300" kern="0" spc="0" dirty="0" smtClean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8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120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charset="-127"/>
                          <a:ea typeface="나눔스퀘어 Bold" panose="020B0600000101010101" charset="-127"/>
                          <a:cs typeface="+mn-cs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11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소아청소년과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산부인과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정형외과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안과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비뇨의학과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마취통증의학과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치과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병리과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가정의학과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spc="-150" dirty="0" smtClean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심장혈관흉부외과</a:t>
              </a:r>
              <a:endParaRPr lang="en-US" altLang="ko-KR" sz="900" spc="-15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직사각형 1"/>
          <p:cNvSpPr/>
          <p:nvPr/>
        </p:nvSpPr>
        <p:spPr>
          <a:xfrm>
            <a:off x="5671163" y="2843733"/>
            <a:ext cx="4610269" cy="4944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237CC8E-D010-808A-ADFB-B596FC8D0B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id="{9C269172-66A0-F369-2AF0-31A9A20C64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2493602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공백없는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필수의료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따뜻한 공공의료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함께하는 의료원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id="{1C47DDE6-2F73-604E-CC05-AFA64FD711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697925"/>
              </p:ext>
            </p:extLst>
          </p:nvPr>
        </p:nvGraphicFramePr>
        <p:xfrm>
          <a:off x="288116" y="3155393"/>
          <a:ext cx="5649429" cy="45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4550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smtClean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  <a:endParaRPr lang="ko-KR" altLang="en-US" sz="1300" b="0" dirty="0">
                        <a:solidFill>
                          <a:srgbClr val="45F123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믿음가는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공익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같이하는 공유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체감하는 혁신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2C27E57D-FD2A-D831-378F-E844DE9D49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718988"/>
              </p:ext>
            </p:extLst>
          </p:nvPr>
        </p:nvGraphicFramePr>
        <p:xfrm>
          <a:off x="212148" y="3916812"/>
          <a:ext cx="5648864" cy="32291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공백없는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필수의료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  제공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재택의료센터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통합돌봄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네트워크 구축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                                                                               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따뜻한 공공의료서비스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제공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책임의료기관 역할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보호자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없는 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baseline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안심병원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강화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감염병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위기대응 역량 강화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ESG</a:t>
                      </a:r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고객만족 친절서비스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직원과 함께하는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병원 만들기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맞춤형 교육을 통한 직원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역량강화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적정진료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및 안전한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의료환경 조성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우수 의료인력 지속 확보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소통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공감하는     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홍보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운영 강화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재무건전성 강화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소통하고 화합하는 협력적 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노사관계 강화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493DBAC-787F-0507-8750-A1BFA1FCA0F5}"/>
              </a:ext>
            </a:extLst>
          </p:cNvPr>
          <p:cNvSpPr/>
          <p:nvPr/>
        </p:nvSpPr>
        <p:spPr>
          <a:xfrm>
            <a:off x="288116" y="3128450"/>
            <a:ext cx="5632073" cy="507371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5B278830-3DDC-8DA5-423D-F637B27A660F}"/>
              </a:ext>
            </a:extLst>
          </p:cNvPr>
          <p:cNvSpPr/>
          <p:nvPr/>
        </p:nvSpPr>
        <p:spPr>
          <a:xfrm>
            <a:off x="284563" y="2503253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id="{4257ED45-FA24-0219-B9F0-5011F14957F4}"/>
              </a:ext>
            </a:extLst>
          </p:cNvPr>
          <p:cNvSpPr/>
          <p:nvPr/>
        </p:nvSpPr>
        <p:spPr>
          <a:xfrm rot="16200000">
            <a:off x="3051937" y="287985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id="{4A285527-670B-285B-B7D9-C67B53A5C449}"/>
              </a:ext>
            </a:extLst>
          </p:cNvPr>
          <p:cNvSpPr/>
          <p:nvPr/>
        </p:nvSpPr>
        <p:spPr>
          <a:xfrm rot="16200000">
            <a:off x="3051936" y="2205408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758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7"/>
    </mc:Choice>
    <mc:Fallback xmlns="">
      <p:transition spd="slow" advTm="2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2A9F040-0AE5-E374-F686-464C6069467B}"/>
              </a:ext>
            </a:extLst>
          </p:cNvPr>
          <p:cNvGrpSpPr/>
          <p:nvPr/>
        </p:nvGrpSpPr>
        <p:grpSpPr>
          <a:xfrm>
            <a:off x="672084" y="1599714"/>
            <a:ext cx="8368671" cy="1892090"/>
            <a:chOff x="800410" y="771550"/>
            <a:chExt cx="7157174" cy="1618180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7D05B-2BB8-8547-97B5-E45FD7F46425}"/>
                </a:ext>
              </a:extLst>
            </p:cNvPr>
            <p:cNvSpPr txBox="1"/>
            <p:nvPr/>
          </p:nvSpPr>
          <p:spPr>
            <a:xfrm>
              <a:off x="3542873" y="836726"/>
              <a:ext cx="4414711" cy="15530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4800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2025</a:t>
              </a:r>
              <a:r>
                <a:rPr lang="ko-KR" altLang="en-US" sz="4800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</a:t>
              </a:r>
              <a:endParaRPr lang="en-US" altLang="ko-KR" sz="48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en-US" altLang="ko-KR" sz="6400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3</a:t>
              </a:r>
              <a:r>
                <a:rPr lang="ko-KR" altLang="en-US" sz="6400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분기 추진실적</a:t>
              </a:r>
              <a:endPara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618732"/>
              </p:ext>
            </p:extLst>
          </p:nvPr>
        </p:nvGraphicFramePr>
        <p:xfrm>
          <a:off x="3807256" y="3969081"/>
          <a:ext cx="5282563" cy="3229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3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분기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지표별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통계</a:t>
                      </a:r>
                      <a:endParaRPr lang="en-US" altLang="ko-KR" sz="22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진료과별</a:t>
                      </a: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통계</a:t>
                      </a:r>
                      <a:endParaRPr lang="en-US" altLang="ko-KR" sz="22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5432322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재무분석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자체수입비중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1510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수지분석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19847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6325781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9622963"/>
              </p:ext>
            </p:extLst>
          </p:nvPr>
        </p:nvGraphicFramePr>
        <p:xfrm>
          <a:off x="2226242" y="3974688"/>
          <a:ext cx="1252874" cy="3229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33853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922378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2-6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0362234"/>
                  </a:ext>
                </a:extLst>
              </a:tr>
              <a:tr h="23069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200" b="0" dirty="0" smtClean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531384"/>
                  </a:ext>
                </a:extLst>
              </a:tr>
            </a:tbl>
          </a:graphicData>
        </a:graphic>
      </p:graphicFrame>
      <p:grpSp>
        <p:nvGrpSpPr>
          <p:cNvPr id="15" name="그룹 1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87873" y="4128196"/>
              <a:ext cx="1160618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2025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10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사업계획 대비 달성도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668432" y="264408"/>
            <a:ext cx="7063956" cy="596189"/>
            <a:chOff x="3304715" y="117867"/>
            <a:chExt cx="6041329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  <a:stCxn id="60" idx="3"/>
            </p:cNvCxnSpPr>
            <p:nvPr/>
          </p:nvCxnSpPr>
          <p:spPr>
            <a:xfrm flipV="1">
              <a:off x="3304715" y="383110"/>
              <a:ext cx="5033734" cy="6543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445955" cy="596189"/>
            <a:chOff x="2886351" y="946343"/>
            <a:chExt cx="2947097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819393" y="977161"/>
              <a:ext cx="2014055" cy="4482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3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분기 추진실적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757810" y="1029767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050526"/>
              </p:ext>
            </p:extLst>
          </p:nvPr>
        </p:nvGraphicFramePr>
        <p:xfrm>
          <a:off x="492714" y="1833594"/>
          <a:ext cx="4227026" cy="1262112"/>
        </p:xfrm>
        <a:graphic>
          <a:graphicData uri="http://schemas.openxmlformats.org/drawingml/2006/table">
            <a:tbl>
              <a:tblPr/>
              <a:tblGrid>
                <a:gridCol w="922328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0156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101566">
                  <a:extLst>
                    <a:ext uri="{9D8B030D-6E8A-4147-A177-3AD203B41FA5}">
                      <a16:colId xmlns:a16="http://schemas.microsoft.com/office/drawing/2014/main" val="2589819542"/>
                    </a:ext>
                  </a:extLst>
                </a:gridCol>
                <a:gridCol w="1101566">
                  <a:extLst>
                    <a:ext uri="{9D8B030D-6E8A-4147-A177-3AD203B41FA5}">
                      <a16:colId xmlns:a16="http://schemas.microsoft.com/office/drawing/2014/main" val="2697059065"/>
                    </a:ext>
                  </a:extLst>
                </a:gridCol>
              </a:tblGrid>
              <a:tr h="330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’25.</a:t>
                      </a:r>
                      <a:r>
                        <a:rPr lang="en-US" altLang="ko-KR" sz="13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계획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’25. 3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분기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3210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합계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252,160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180000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165,141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180000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65.5%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180000" marT="9525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3051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69,350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37,059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53.4%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06493"/>
                  </a:ext>
                </a:extLst>
              </a:tr>
              <a:tr h="3051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182,810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128,082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70.1%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20558"/>
                  </a:ext>
                </a:extLst>
              </a:tr>
            </a:tbl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3567612" y="1510265"/>
            <a:ext cx="115212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541066"/>
              </p:ext>
            </p:extLst>
          </p:nvPr>
        </p:nvGraphicFramePr>
        <p:xfrm>
          <a:off x="5542598" y="1824029"/>
          <a:ext cx="4227026" cy="1262112"/>
        </p:xfrm>
        <a:graphic>
          <a:graphicData uri="http://schemas.openxmlformats.org/drawingml/2006/table">
            <a:tbl>
              <a:tblPr/>
              <a:tblGrid>
                <a:gridCol w="922328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0156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101566">
                  <a:extLst>
                    <a:ext uri="{9D8B030D-6E8A-4147-A177-3AD203B41FA5}">
                      <a16:colId xmlns:a16="http://schemas.microsoft.com/office/drawing/2014/main" val="2589819542"/>
                    </a:ext>
                  </a:extLst>
                </a:gridCol>
                <a:gridCol w="1101566">
                  <a:extLst>
                    <a:ext uri="{9D8B030D-6E8A-4147-A177-3AD203B41FA5}">
                      <a16:colId xmlns:a16="http://schemas.microsoft.com/office/drawing/2014/main" val="2697059065"/>
                    </a:ext>
                  </a:extLst>
                </a:gridCol>
              </a:tblGrid>
              <a:tr h="3306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’25. 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계획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’25. 3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분기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3210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합계</a:t>
                      </a:r>
                      <a:endParaRPr lang="ko-KR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32,655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180000" marT="9525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23,416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180000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71.7%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9525" marR="180000" marT="9525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3051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17,637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13,026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73.9%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06493"/>
                  </a:ext>
                </a:extLst>
              </a:tr>
              <a:tr h="3051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15,018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10,390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69.2%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80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20558"/>
                  </a:ext>
                </a:extLst>
              </a:tr>
            </a:tbl>
          </a:graphicData>
        </a:graphic>
      </p:graphicFrame>
      <p:sp>
        <p:nvSpPr>
          <p:cNvPr id="32" name="직사각형 31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8617496" y="1536649"/>
            <a:ext cx="115212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8662818" y="3241080"/>
            <a:ext cx="115212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r"/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448839" y="5988243"/>
            <a:ext cx="9505579" cy="1205892"/>
            <a:chOff x="444896" y="6084093"/>
            <a:chExt cx="9366107" cy="1205892"/>
          </a:xfrm>
        </p:grpSpPr>
        <p:grpSp>
          <p:nvGrpSpPr>
            <p:cNvPr id="39" name="그룹 38"/>
            <p:cNvGrpSpPr/>
            <p:nvPr/>
          </p:nvGrpSpPr>
          <p:grpSpPr>
            <a:xfrm>
              <a:off x="444896" y="6467962"/>
              <a:ext cx="9366107" cy="822023"/>
              <a:chOff x="379579" y="1743219"/>
              <a:chExt cx="9366107" cy="779442"/>
            </a:xfrm>
          </p:grpSpPr>
          <p:sp>
            <p:nvSpPr>
              <p:cNvPr id="42" name="모서리가 둥근 직사각형 41"/>
              <p:cNvSpPr/>
              <p:nvPr/>
            </p:nvSpPr>
            <p:spPr>
              <a:xfrm>
                <a:off x="379579" y="1743219"/>
                <a:ext cx="9366107" cy="779442"/>
              </a:xfrm>
              <a:prstGeom prst="roundRect">
                <a:avLst/>
              </a:prstGeom>
              <a:solidFill>
                <a:srgbClr val="FF962D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’25.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계획대비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달성률은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ko-KR" altLang="en-US" sz="1600" dirty="0" err="1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진료인원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65.5%, </a:t>
                </a:r>
                <a:r>
                  <a:rPr lang="ko-KR" altLang="en-US" sz="1600" dirty="0" err="1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진료수익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71.7%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로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3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달성 실적 저조</a:t>
                </a:r>
                <a:endPara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월별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진료인원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분석 결과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, 2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월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(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명절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), </a:t>
                </a:r>
                <a:r>
                  <a:rPr lang="en-US" altLang="ko-KR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6</a:t>
                </a: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월</a:t>
                </a:r>
                <a:r>
                  <a:rPr lang="en-US" altLang="ko-KR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(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외래 감소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), 9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월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(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명절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)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환자 감소추세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/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10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월부터 환자 증가추세 예상</a:t>
                </a:r>
                <a:endParaRPr lang="en-US" altLang="ko-KR" sz="16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</p:txBody>
          </p:sp>
          <p:grpSp>
            <p:nvGrpSpPr>
              <p:cNvPr id="43" name="그룹 1009"/>
              <p:cNvGrpSpPr/>
              <p:nvPr/>
            </p:nvGrpSpPr>
            <p:grpSpPr>
              <a:xfrm>
                <a:off x="458379" y="1885258"/>
                <a:ext cx="71429" cy="518146"/>
                <a:chOff x="628581" y="8342379"/>
                <a:chExt cx="71429" cy="809525"/>
              </a:xfrm>
            </p:grpSpPr>
            <p:pic>
              <p:nvPicPr>
                <p:cNvPr id="44" name="Object 34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prstClr val="black"/>
                    <a:srgbClr val="FF9429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rot="5400000">
                  <a:off x="259533" y="8711427"/>
                  <a:ext cx="809525" cy="714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40" name="그룹 1010"/>
            <p:cNvGrpSpPr/>
            <p:nvPr/>
          </p:nvGrpSpPr>
          <p:grpSpPr>
            <a:xfrm>
              <a:off x="4985866" y="6084093"/>
              <a:ext cx="665236" cy="300033"/>
              <a:chOff x="8514286" y="6910674"/>
              <a:chExt cx="1257143" cy="476190"/>
            </a:xfrm>
          </p:grpSpPr>
          <p:pic>
            <p:nvPicPr>
              <p:cNvPr id="41" name="Object 37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0800000">
                <a:off x="8514286" y="6910674"/>
                <a:ext cx="1257143" cy="476190"/>
              </a:xfrm>
              <a:prstGeom prst="rect">
                <a:avLst/>
              </a:prstGeom>
            </p:spPr>
          </p:pic>
        </p:grp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63B0D4B-443C-4C58-ADE3-D9D39891749D}"/>
              </a:ext>
            </a:extLst>
          </p:cNvPr>
          <p:cNvSpPr/>
          <p:nvPr/>
        </p:nvSpPr>
        <p:spPr>
          <a:xfrm>
            <a:off x="673823" y="1502026"/>
            <a:ext cx="2483537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dirty="0" smtClean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rPr>
              <a:t>인원</a:t>
            </a:r>
            <a:endParaRPr lang="ko-KR" altLang="en-US" sz="1500" dirty="0">
              <a:solidFill>
                <a:schemeClr val="tx1"/>
              </a:solidFill>
              <a:latin typeface="Pretendard ExtraLight" panose="02000303000000020004" pitchFamily="2" charset="-127"/>
              <a:ea typeface="Pretendard ExtraLight" panose="02000303000000020004" pitchFamily="2" charset="-127"/>
              <a:cs typeface="Pretendard ExtraLight" panose="020003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C04024B0-FCB8-2E07-6892-7130087B2C6A}"/>
              </a:ext>
            </a:extLst>
          </p:cNvPr>
          <p:cNvCxnSpPr/>
          <p:nvPr/>
        </p:nvCxnSpPr>
        <p:spPr>
          <a:xfrm>
            <a:off x="560720" y="1667603"/>
            <a:ext cx="27228" cy="0"/>
          </a:xfrm>
          <a:prstGeom prst="line">
            <a:avLst/>
          </a:prstGeom>
          <a:ln w="127000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863B0D4B-443C-4C58-ADE3-D9D39891749D}"/>
              </a:ext>
            </a:extLst>
          </p:cNvPr>
          <p:cNvSpPr/>
          <p:nvPr/>
        </p:nvSpPr>
        <p:spPr>
          <a:xfrm>
            <a:off x="5722530" y="1487241"/>
            <a:ext cx="2483537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500" dirty="0" smtClean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rPr>
              <a:t>수익</a:t>
            </a:r>
            <a:endParaRPr lang="ko-KR" altLang="en-US" sz="1500" dirty="0">
              <a:solidFill>
                <a:schemeClr val="tx1"/>
              </a:solidFill>
              <a:latin typeface="Pretendard ExtraLight" panose="02000303000000020004" pitchFamily="2" charset="-127"/>
              <a:ea typeface="Pretendard ExtraLight" panose="02000303000000020004" pitchFamily="2" charset="-127"/>
              <a:cs typeface="Pretendard ExtraLight" panose="02000303000000020004" pitchFamily="2" charset="-127"/>
            </a:endParaRPr>
          </a:p>
        </p:txBody>
      </p:sp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C04024B0-FCB8-2E07-6892-7130087B2C6A}"/>
              </a:ext>
            </a:extLst>
          </p:cNvPr>
          <p:cNvCxnSpPr/>
          <p:nvPr/>
        </p:nvCxnSpPr>
        <p:spPr>
          <a:xfrm>
            <a:off x="5609427" y="1681016"/>
            <a:ext cx="27228" cy="0"/>
          </a:xfrm>
          <a:prstGeom prst="line">
            <a:avLst/>
          </a:prstGeom>
          <a:ln w="127000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차트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1552897"/>
              </p:ext>
            </p:extLst>
          </p:nvPr>
        </p:nvGraphicFramePr>
        <p:xfrm>
          <a:off x="492714" y="3179541"/>
          <a:ext cx="9276910" cy="2641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직사각형 12"/>
          <p:cNvSpPr/>
          <p:nvPr/>
        </p:nvSpPr>
        <p:spPr>
          <a:xfrm>
            <a:off x="4841850" y="4032343"/>
            <a:ext cx="332053" cy="138293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2033538" y="4032343"/>
            <a:ext cx="332053" cy="138293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6958069" y="4032343"/>
            <a:ext cx="332053" cy="138293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7590052" y="3858606"/>
            <a:ext cx="1860310" cy="1605580"/>
          </a:xfrm>
          <a:prstGeom prst="rect">
            <a:avLst/>
          </a:prstGeom>
          <a:solidFill>
            <a:srgbClr val="FFFF00">
              <a:alpha val="12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033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3" grpId="0" animBg="1"/>
      <p:bldP spid="38" grpId="0" animBg="1"/>
      <p:bldP spid="37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87549"/>
            <a:ext cx="7415886" cy="336788"/>
            <a:chOff x="323528" y="876625"/>
            <a:chExt cx="3398174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22921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3214425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환자 분포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+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/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연인원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404B4FAC-482F-4086-1497-FC8D777A038A}"/>
              </a:ext>
            </a:extLst>
          </p:cNvPr>
          <p:cNvCxnSpPr>
            <a:cxnSpLocks/>
          </p:cNvCxnSpPr>
          <p:nvPr/>
        </p:nvCxnSpPr>
        <p:spPr>
          <a:xfrm>
            <a:off x="-1" y="7609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B2F47F9A-5AAE-1DE9-87F0-DAEE106A38AF}"/>
              </a:ext>
            </a:extLst>
          </p:cNvPr>
          <p:cNvGrpSpPr/>
          <p:nvPr/>
        </p:nvGrpSpPr>
        <p:grpSpPr>
          <a:xfrm>
            <a:off x="222477" y="282988"/>
            <a:ext cx="3107206" cy="596189"/>
            <a:chOff x="2886352" y="946343"/>
            <a:chExt cx="2657388" cy="50988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A24B6-5672-2C87-B84A-00DC98FDEB4A}"/>
                </a:ext>
              </a:extLst>
            </p:cNvPr>
            <p:cNvSpPr txBox="1"/>
            <p:nvPr/>
          </p:nvSpPr>
          <p:spPr>
            <a:xfrm>
              <a:off x="3852093" y="977121"/>
              <a:ext cx="1691647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지표별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 통계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5B5E6D-9F3B-69AD-8782-A11DFF2B5470}"/>
                </a:ext>
              </a:extLst>
            </p:cNvPr>
            <p:cNvSpPr txBox="1"/>
            <p:nvPr/>
          </p:nvSpPr>
          <p:spPr>
            <a:xfrm>
              <a:off x="2886352" y="946343"/>
              <a:ext cx="96574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62D"/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62D"/>
                </a:solidFill>
                <a:latin typeface="KOHI배움OTF" panose="00000500000000000000" pitchFamily="50" charset="-127"/>
                <a:ea typeface="KOHI배움OTF" panose="00000500000000000000" pitchFamily="50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5C3127E8-F180-5CBE-86D6-C1190A3DFBD8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FF96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8836795" y="1676121"/>
            <a:ext cx="108012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/>
              <a:t>명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BBAAF5AF-2A08-F7CE-D6DE-A0846C6BC175}"/>
              </a:ext>
            </a:extLst>
          </p:cNvPr>
          <p:cNvGrpSpPr/>
          <p:nvPr/>
        </p:nvGrpSpPr>
        <p:grpSpPr>
          <a:xfrm>
            <a:off x="3424012" y="264405"/>
            <a:ext cx="7267802" cy="596189"/>
            <a:chOff x="1666405" y="117867"/>
            <a:chExt cx="7679639" cy="50988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645C75-61E0-6B7C-51B4-35592ED08C0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OTF" panose="00000500000000000000" pitchFamily="50" charset="-127"/>
                <a:ea typeface="KOHI배움OTF" panose="00000500000000000000" pitchFamily="50" charset="-127"/>
              </a:endParaRPr>
            </a:p>
          </p:txBody>
        </p: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69891DC0-BBE3-2355-4BE4-C867F8392B68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 flipV="1">
              <a:off x="1666405" y="383112"/>
              <a:ext cx="6805770" cy="5548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939412B8-EBA9-8642-E947-98D3202F5EE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24685"/>
              </p:ext>
            </p:extLst>
          </p:nvPr>
        </p:nvGraphicFramePr>
        <p:xfrm>
          <a:off x="881412" y="1845398"/>
          <a:ext cx="9022135" cy="132588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04427">
                  <a:extLst>
                    <a:ext uri="{9D8B030D-6E8A-4147-A177-3AD203B41FA5}">
                      <a16:colId xmlns:a16="http://schemas.microsoft.com/office/drawing/2014/main" val="940139364"/>
                    </a:ext>
                  </a:extLst>
                </a:gridCol>
                <a:gridCol w="1804427">
                  <a:extLst>
                    <a:ext uri="{9D8B030D-6E8A-4147-A177-3AD203B41FA5}">
                      <a16:colId xmlns:a16="http://schemas.microsoft.com/office/drawing/2014/main" val="1126831401"/>
                    </a:ext>
                  </a:extLst>
                </a:gridCol>
                <a:gridCol w="1804427">
                  <a:extLst>
                    <a:ext uri="{9D8B030D-6E8A-4147-A177-3AD203B41FA5}">
                      <a16:colId xmlns:a16="http://schemas.microsoft.com/office/drawing/2014/main" val="1204649149"/>
                    </a:ext>
                  </a:extLst>
                </a:gridCol>
                <a:gridCol w="1804427">
                  <a:extLst>
                    <a:ext uri="{9D8B030D-6E8A-4147-A177-3AD203B41FA5}">
                      <a16:colId xmlns:a16="http://schemas.microsoft.com/office/drawing/2014/main" val="1613243551"/>
                    </a:ext>
                  </a:extLst>
                </a:gridCol>
                <a:gridCol w="1804427">
                  <a:extLst>
                    <a:ext uri="{9D8B030D-6E8A-4147-A177-3AD203B41FA5}">
                      <a16:colId xmlns:a16="http://schemas.microsoft.com/office/drawing/2014/main" val="524937841"/>
                    </a:ext>
                  </a:extLst>
                </a:gridCol>
              </a:tblGrid>
              <a:tr h="1895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’19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’24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’25.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829271"/>
                  </a:ext>
                </a:extLst>
              </a:tr>
              <a:tr h="18954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258,613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175,800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191,355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145,998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030146"/>
                  </a:ext>
                </a:extLst>
              </a:tr>
              <a:tr h="1790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남원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205,856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132,370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144,701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110,666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00946"/>
                  </a:ext>
                </a:extLst>
              </a:tr>
              <a:tr h="1790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임실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순창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, </a:t>
                      </a:r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장수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15,775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16,535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18,426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13,432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479626"/>
                  </a:ext>
                </a:extLst>
              </a:tr>
              <a:tr h="1790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그 외 지역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36,982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26,895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28,228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21,608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327264"/>
                  </a:ext>
                </a:extLst>
              </a:tr>
            </a:tbl>
          </a:graphicData>
        </a:graphic>
      </p:graphicFrame>
      <p:grpSp>
        <p:nvGrpSpPr>
          <p:cNvPr id="2" name="그룹 1"/>
          <p:cNvGrpSpPr/>
          <p:nvPr/>
        </p:nvGrpSpPr>
        <p:grpSpPr>
          <a:xfrm>
            <a:off x="646544" y="6238998"/>
            <a:ext cx="9388999" cy="1069571"/>
            <a:chOff x="514548" y="6144100"/>
            <a:chExt cx="9388999" cy="1069571"/>
          </a:xfrm>
        </p:grpSpPr>
        <p:grpSp>
          <p:nvGrpSpPr>
            <p:cNvPr id="20" name="그룹 19"/>
            <p:cNvGrpSpPr/>
            <p:nvPr/>
          </p:nvGrpSpPr>
          <p:grpSpPr>
            <a:xfrm>
              <a:off x="514548" y="6467963"/>
              <a:ext cx="9388999" cy="745708"/>
              <a:chOff x="449231" y="1743220"/>
              <a:chExt cx="9388999" cy="707080"/>
            </a:xfrm>
          </p:grpSpPr>
          <p:sp>
            <p:nvSpPr>
              <p:cNvPr id="23" name="모서리가 둥근 직사각형 22"/>
              <p:cNvSpPr/>
              <p:nvPr/>
            </p:nvSpPr>
            <p:spPr>
              <a:xfrm>
                <a:off x="449231" y="1743220"/>
                <a:ext cx="9388999" cy="707080"/>
              </a:xfrm>
              <a:prstGeom prst="roundRect">
                <a:avLst/>
              </a:prstGeom>
              <a:solidFill>
                <a:srgbClr val="FF962D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남원 환자 </a:t>
                </a:r>
                <a:r>
                  <a:rPr lang="ko-KR" altLang="en-US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비율이 </a:t>
                </a:r>
                <a:r>
                  <a:rPr lang="en-US" altLang="ko-KR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’19</a:t>
                </a:r>
                <a:r>
                  <a:rPr lang="ko-KR" altLang="en-US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</a:t>
                </a:r>
                <a:r>
                  <a:rPr lang="en-US" altLang="ko-KR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79.6% → ’25. 3</a:t>
                </a:r>
                <a:r>
                  <a:rPr lang="ko-KR" altLang="en-US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</a:t>
                </a:r>
                <a:r>
                  <a:rPr lang="en-US" altLang="ko-KR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75.8%</a:t>
                </a:r>
                <a:r>
                  <a:rPr lang="ko-KR" altLang="en-US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감소추세</a:t>
                </a:r>
                <a:r>
                  <a:rPr lang="en-US" altLang="ko-KR" sz="18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endPara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반면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, 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임실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, 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순창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, 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장수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,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기타 지역 환자의 의료이용률이 증가 추세</a:t>
                </a:r>
                <a:endParaRPr lang="en-US" altLang="ko-KR" sz="1600" dirty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</p:txBody>
          </p:sp>
          <p:grpSp>
            <p:nvGrpSpPr>
              <p:cNvPr id="25" name="그룹 1009"/>
              <p:cNvGrpSpPr/>
              <p:nvPr/>
            </p:nvGrpSpPr>
            <p:grpSpPr>
              <a:xfrm>
                <a:off x="458379" y="1885258"/>
                <a:ext cx="71429" cy="518146"/>
                <a:chOff x="628581" y="8342379"/>
                <a:chExt cx="71429" cy="809525"/>
              </a:xfrm>
            </p:grpSpPr>
            <p:pic>
              <p:nvPicPr>
                <p:cNvPr id="26" name="Object 34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prstClr val="black"/>
                    <a:srgbClr val="FF9429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rot="5400000">
                  <a:off x="259533" y="8711427"/>
                  <a:ext cx="809525" cy="714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7" name="그룹 1010"/>
            <p:cNvGrpSpPr/>
            <p:nvPr/>
          </p:nvGrpSpPr>
          <p:grpSpPr>
            <a:xfrm>
              <a:off x="4985866" y="6144100"/>
              <a:ext cx="665236" cy="300033"/>
              <a:chOff x="8514286" y="7005913"/>
              <a:chExt cx="1257143" cy="476190"/>
            </a:xfrm>
          </p:grpSpPr>
          <p:pic>
            <p:nvPicPr>
              <p:cNvPr id="28" name="Object 37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0800000">
                <a:off x="8514286" y="7005913"/>
                <a:ext cx="1257143" cy="476190"/>
              </a:xfrm>
              <a:prstGeom prst="rect">
                <a:avLst/>
              </a:prstGeom>
            </p:spPr>
          </p:pic>
        </p:grpSp>
      </p:grpSp>
      <p:sp>
        <p:nvSpPr>
          <p:cNvPr id="4" name="사각형 설명선 3"/>
          <p:cNvSpPr/>
          <p:nvPr/>
        </p:nvSpPr>
        <p:spPr>
          <a:xfrm>
            <a:off x="7356734" y="6226151"/>
            <a:ext cx="2669692" cy="505103"/>
          </a:xfrm>
          <a:prstGeom prst="wedgeRectCallout">
            <a:avLst>
              <a:gd name="adj1" fmla="val -72551"/>
              <a:gd name="adj2" fmla="val 67329"/>
            </a:avLst>
          </a:prstGeom>
          <a:solidFill>
            <a:srgbClr val="FFFF00">
              <a:alpha val="69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500" b="1" dirty="0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남원 </a:t>
            </a:r>
            <a:r>
              <a:rPr lang="ko-KR" altLang="en-US" sz="1500" b="1" dirty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환자 관내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의료이용률</a:t>
            </a:r>
            <a:r>
              <a:rPr lang="en-US" altLang="ko-KR" sz="1500" b="1" dirty="0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,</a:t>
            </a:r>
            <a:r>
              <a:rPr lang="ko-KR" altLang="en-US" sz="1500" b="1" dirty="0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 </a:t>
            </a:r>
            <a:endParaRPr lang="en-US" altLang="ko-KR" sz="1500" b="1" dirty="0" smtClean="0">
              <a:solidFill>
                <a:srgbClr val="FF0000"/>
              </a:solidFill>
              <a:latin typeface="Bahnschrift" panose="020B0502040204020203" pitchFamily="34" charset="0"/>
              <a:ea typeface="KoPub돋움체_Pro Medium" panose="00000600000000000000" pitchFamily="50" charset="-127"/>
              <a:cs typeface="Pretendard ExtraLight" panose="02000303000000020004" pitchFamily="2" charset="-127"/>
            </a:endParaRPr>
          </a:p>
          <a:p>
            <a:pPr algn="ctr"/>
            <a:r>
              <a:rPr lang="ko-KR" altLang="en-US" sz="1500" b="1" dirty="0" err="1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타지역</a:t>
            </a:r>
            <a:r>
              <a:rPr lang="ko-KR" altLang="en-US" sz="1500" b="1" dirty="0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 </a:t>
            </a:r>
            <a:r>
              <a:rPr lang="ko-KR" altLang="en-US" sz="1500" b="1" dirty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유출 </a:t>
            </a:r>
            <a:r>
              <a:rPr lang="ko-KR" altLang="en-US" sz="1500" b="1" dirty="0" smtClean="0">
                <a:solidFill>
                  <a:srgbClr val="FF0000"/>
                </a:solidFill>
                <a:latin typeface="Bahnschrift" panose="020B0502040204020203" pitchFamily="34" charset="0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지속적 발생</a:t>
            </a:r>
            <a:endParaRPr lang="en-US" altLang="ko-KR" sz="1500" b="1" dirty="0">
              <a:solidFill>
                <a:srgbClr val="FF0000"/>
              </a:solidFill>
              <a:latin typeface="Bahnschrift" panose="020B0502040204020203" pitchFamily="34" charset="0"/>
              <a:ea typeface="KoPub돋움체_Pro Medium" panose="00000600000000000000" pitchFamily="50" charset="-127"/>
              <a:cs typeface="Pretendard ExtraLight" panose="02000303000000020004" pitchFamily="2" charset="-127"/>
            </a:endParaRPr>
          </a:p>
        </p:txBody>
      </p:sp>
      <p:graphicFrame>
        <p:nvGraphicFramePr>
          <p:cNvPr id="30" name="차트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908634"/>
              </p:ext>
            </p:extLst>
          </p:nvPr>
        </p:nvGraphicFramePr>
        <p:xfrm>
          <a:off x="1457474" y="3327340"/>
          <a:ext cx="7920879" cy="278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3100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7415886" cy="336788"/>
            <a:chOff x="323528" y="876625"/>
            <a:chExt cx="3804535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36207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연령별 환자 분포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+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/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연인원</a:t>
              </a:r>
              <a:r>
                <a:rPr lang="en-US" altLang="ko-KR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404B4FAC-482F-4086-1497-FC8D777A038A}"/>
              </a:ext>
            </a:extLst>
          </p:cNvPr>
          <p:cNvCxnSpPr>
            <a:cxnSpLocks/>
          </p:cNvCxnSpPr>
          <p:nvPr/>
        </p:nvCxnSpPr>
        <p:spPr>
          <a:xfrm>
            <a:off x="-1" y="7609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B2F47F9A-5AAE-1DE9-87F0-DAEE106A38AF}"/>
              </a:ext>
            </a:extLst>
          </p:cNvPr>
          <p:cNvGrpSpPr/>
          <p:nvPr/>
        </p:nvGrpSpPr>
        <p:grpSpPr>
          <a:xfrm>
            <a:off x="222476" y="282988"/>
            <a:ext cx="3035197" cy="596189"/>
            <a:chOff x="2886352" y="946343"/>
            <a:chExt cx="2595804" cy="50988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A24B6-5672-2C87-B84A-00DC98FDEB4A}"/>
                </a:ext>
              </a:extLst>
            </p:cNvPr>
            <p:cNvSpPr txBox="1"/>
            <p:nvPr/>
          </p:nvSpPr>
          <p:spPr>
            <a:xfrm>
              <a:off x="3852093" y="977121"/>
              <a:ext cx="1630063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지표별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 통계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5B5E6D-9F3B-69AD-8782-A11DFF2B5470}"/>
                </a:ext>
              </a:extLst>
            </p:cNvPr>
            <p:cNvSpPr txBox="1"/>
            <p:nvPr/>
          </p:nvSpPr>
          <p:spPr>
            <a:xfrm>
              <a:off x="2886352" y="946343"/>
              <a:ext cx="96574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62D"/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62D"/>
                </a:solidFill>
                <a:latin typeface="KOHI배움OTF" panose="00000500000000000000" pitchFamily="50" charset="-127"/>
                <a:ea typeface="KOHI배움OTF" panose="00000500000000000000" pitchFamily="50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5C3127E8-F180-5CBE-86D6-C1190A3DFBD8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FF96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8788161" y="1719690"/>
            <a:ext cx="111538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/>
              <a:t>명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BBAAF5AF-2A08-F7CE-D6DE-A0846C6BC175}"/>
              </a:ext>
            </a:extLst>
          </p:cNvPr>
          <p:cNvGrpSpPr/>
          <p:nvPr/>
        </p:nvGrpSpPr>
        <p:grpSpPr>
          <a:xfrm>
            <a:off x="3257673" y="264405"/>
            <a:ext cx="7434140" cy="596189"/>
            <a:chOff x="1471973" y="117867"/>
            <a:chExt cx="7874071" cy="50988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645C75-61E0-6B7C-51B4-35592ED08C0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OTF" panose="00000500000000000000" pitchFamily="50" charset="-127"/>
                <a:ea typeface="KOHI배움OTF" panose="00000500000000000000" pitchFamily="50" charset="-127"/>
              </a:endParaRPr>
            </a:p>
          </p:txBody>
        </p: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69891DC0-BBE3-2355-4BE4-C867F8392B68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 flipV="1">
              <a:off x="1471973" y="383112"/>
              <a:ext cx="7000204" cy="5548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939412B8-EBA9-8642-E947-98D3202F5EE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8218868"/>
              </p:ext>
            </p:extLst>
          </p:nvPr>
        </p:nvGraphicFramePr>
        <p:xfrm>
          <a:off x="881407" y="1917608"/>
          <a:ext cx="9022140" cy="158496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804428">
                  <a:extLst>
                    <a:ext uri="{9D8B030D-6E8A-4147-A177-3AD203B41FA5}">
                      <a16:colId xmlns:a16="http://schemas.microsoft.com/office/drawing/2014/main" val="940139364"/>
                    </a:ext>
                  </a:extLst>
                </a:gridCol>
                <a:gridCol w="1804428">
                  <a:extLst>
                    <a:ext uri="{9D8B030D-6E8A-4147-A177-3AD203B41FA5}">
                      <a16:colId xmlns:a16="http://schemas.microsoft.com/office/drawing/2014/main" val="1126831401"/>
                    </a:ext>
                  </a:extLst>
                </a:gridCol>
                <a:gridCol w="1804428">
                  <a:extLst>
                    <a:ext uri="{9D8B030D-6E8A-4147-A177-3AD203B41FA5}">
                      <a16:colId xmlns:a16="http://schemas.microsoft.com/office/drawing/2014/main" val="1204649149"/>
                    </a:ext>
                  </a:extLst>
                </a:gridCol>
                <a:gridCol w="1804428">
                  <a:extLst>
                    <a:ext uri="{9D8B030D-6E8A-4147-A177-3AD203B41FA5}">
                      <a16:colId xmlns:a16="http://schemas.microsoft.com/office/drawing/2014/main" val="1613243551"/>
                    </a:ext>
                  </a:extLst>
                </a:gridCol>
                <a:gridCol w="1804428">
                  <a:extLst>
                    <a:ext uri="{9D8B030D-6E8A-4147-A177-3AD203B41FA5}">
                      <a16:colId xmlns:a16="http://schemas.microsoft.com/office/drawing/2014/main" val="5249378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’19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’24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’25.</a:t>
                      </a:r>
                      <a:r>
                        <a:rPr lang="ko-KR" altLang="en-US" sz="1200" b="1" baseline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200" b="1" baseline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829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i="0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200" b="1" i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258,613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175,800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191,355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145,998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60000"/>
                        <a:lumOff val="4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7030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0-19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33,102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23,732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22,579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16,206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009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20-39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18,879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10,021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11,099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8,176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796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40-59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58,964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34,633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37,697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26,426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23272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60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세 이상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147,668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107,414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119,980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95,190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09652"/>
                  </a:ext>
                </a:extLst>
              </a:tr>
            </a:tbl>
          </a:graphicData>
        </a:graphic>
      </p:graphicFrame>
      <p:grpSp>
        <p:nvGrpSpPr>
          <p:cNvPr id="20" name="그룹 19"/>
          <p:cNvGrpSpPr/>
          <p:nvPr/>
        </p:nvGrpSpPr>
        <p:grpSpPr>
          <a:xfrm>
            <a:off x="514548" y="6144100"/>
            <a:ext cx="9388999" cy="1145885"/>
            <a:chOff x="514548" y="6144100"/>
            <a:chExt cx="9388999" cy="1145885"/>
          </a:xfrm>
        </p:grpSpPr>
        <p:grpSp>
          <p:nvGrpSpPr>
            <p:cNvPr id="24" name="그룹 23"/>
            <p:cNvGrpSpPr/>
            <p:nvPr/>
          </p:nvGrpSpPr>
          <p:grpSpPr>
            <a:xfrm>
              <a:off x="514548" y="6467962"/>
              <a:ext cx="9388999" cy="822023"/>
              <a:chOff x="449231" y="1743219"/>
              <a:chExt cx="9388999" cy="779442"/>
            </a:xfrm>
          </p:grpSpPr>
          <p:sp>
            <p:nvSpPr>
              <p:cNvPr id="27" name="모서리가 둥근 직사각형 26"/>
              <p:cNvSpPr/>
              <p:nvPr/>
            </p:nvSpPr>
            <p:spPr>
              <a:xfrm>
                <a:off x="449231" y="1743219"/>
                <a:ext cx="9388999" cy="779442"/>
              </a:xfrm>
              <a:prstGeom prst="roundRect">
                <a:avLst/>
              </a:prstGeom>
              <a:solidFill>
                <a:srgbClr val="FF962D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60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세 이상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환자비율이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’25. 3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65.2%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로 고령화에 따른 지속적으로 증가 추세</a:t>
                </a:r>
                <a:endParaRPr lang="en-US" altLang="ko-KR" sz="14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소아청소년 인구 비율이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’25. 1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10.0% → ’25. 3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11.1%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로 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소폭 상승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↑</a:t>
                </a:r>
                <a:r>
                  <a:rPr lang="en-US" altLang="ko-KR" sz="1400" dirty="0" smtClean="0">
                    <a:solidFill>
                      <a:srgbClr val="00206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(</a:t>
                </a:r>
                <a:r>
                  <a:rPr lang="ko-KR" altLang="en-US" sz="1400" dirty="0" smtClean="0">
                    <a:solidFill>
                      <a:srgbClr val="00206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소아 야간진료 확대</a:t>
                </a:r>
                <a:r>
                  <a:rPr lang="en-US" altLang="ko-KR" sz="1400" dirty="0" smtClean="0">
                    <a:solidFill>
                      <a:srgbClr val="00206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)</a:t>
                </a:r>
                <a:r>
                  <a:rPr lang="ko-KR" altLang="en-US" sz="1400" dirty="0" smtClean="0">
                    <a:solidFill>
                      <a:srgbClr val="00206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endParaRPr lang="en-US" altLang="ko-KR" sz="1400" dirty="0">
                  <a:solidFill>
                    <a:srgbClr val="00206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</p:txBody>
          </p:sp>
          <p:grpSp>
            <p:nvGrpSpPr>
              <p:cNvPr id="28" name="그룹 1009"/>
              <p:cNvGrpSpPr/>
              <p:nvPr/>
            </p:nvGrpSpPr>
            <p:grpSpPr>
              <a:xfrm>
                <a:off x="458379" y="1885258"/>
                <a:ext cx="71429" cy="518146"/>
                <a:chOff x="628581" y="8342379"/>
                <a:chExt cx="71429" cy="809525"/>
              </a:xfrm>
            </p:grpSpPr>
            <p:pic>
              <p:nvPicPr>
                <p:cNvPr id="29" name="Object 34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prstClr val="black"/>
                    <a:srgbClr val="FF9429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rot="5400000">
                  <a:off x="259533" y="8711427"/>
                  <a:ext cx="809525" cy="714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5" name="그룹 1010"/>
            <p:cNvGrpSpPr/>
            <p:nvPr/>
          </p:nvGrpSpPr>
          <p:grpSpPr>
            <a:xfrm>
              <a:off x="4985866" y="6144100"/>
              <a:ext cx="665236" cy="300033"/>
              <a:chOff x="8514286" y="7005913"/>
              <a:chExt cx="1257143" cy="476190"/>
            </a:xfrm>
          </p:grpSpPr>
          <p:pic>
            <p:nvPicPr>
              <p:cNvPr id="26" name="Object 37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0800000">
                <a:off x="8514286" y="7005913"/>
                <a:ext cx="1257143" cy="476190"/>
              </a:xfrm>
              <a:prstGeom prst="rect">
                <a:avLst/>
              </a:prstGeom>
            </p:spPr>
          </p:pic>
        </p:grpSp>
      </p:grpSp>
      <p:graphicFrame>
        <p:nvGraphicFramePr>
          <p:cNvPr id="30" name="차트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7070613"/>
              </p:ext>
            </p:extLst>
          </p:nvPr>
        </p:nvGraphicFramePr>
        <p:xfrm>
          <a:off x="1457475" y="3578005"/>
          <a:ext cx="7920880" cy="2314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020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진료과별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en-US" altLang="ko-KR" sz="2470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[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] 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환자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일평균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7605884" y="1500436"/>
            <a:ext cx="2297663" cy="135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r"/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(2025. 9. 30.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761730" y="264408"/>
            <a:ext cx="6970659" cy="596189"/>
            <a:chOff x="3384506" y="117867"/>
            <a:chExt cx="5961538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3384506" y="383109"/>
              <a:ext cx="5095318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395235" cy="596189"/>
            <a:chOff x="2886351" y="946343"/>
            <a:chExt cx="2903720" cy="509882"/>
          </a:xfrm>
          <a:noFill/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1829304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진료과별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통계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grpFill/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423516"/>
              </p:ext>
            </p:extLst>
          </p:nvPr>
        </p:nvGraphicFramePr>
        <p:xfrm>
          <a:off x="305347" y="1663534"/>
          <a:ext cx="9598201" cy="3845224"/>
        </p:xfrm>
        <a:graphic>
          <a:graphicData uri="http://schemas.openxmlformats.org/drawingml/2006/table">
            <a:tbl>
              <a:tblPr/>
              <a:tblGrid>
                <a:gridCol w="456185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241744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1028629596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480653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연도별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19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23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24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25. </a:t>
                      </a: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48065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합계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207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80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120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136</a:t>
                      </a:r>
                      <a:endParaRPr lang="en-US" altLang="ko-KR" sz="1200" b="1" i="0" u="none" strike="noStrike" dirty="0">
                        <a:solidFill>
                          <a:srgbClr val="FF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480653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진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료</a:t>
                      </a:r>
                      <a:endParaRPr lang="en-US" altLang="ko-KR" sz="1200" b="1" kern="0" spc="0" dirty="0" smtClean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내과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4806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외과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06493"/>
                  </a:ext>
                </a:extLst>
              </a:tr>
              <a:tr h="4806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정형외과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59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20558"/>
                  </a:ext>
                </a:extLst>
              </a:tr>
              <a:tr h="48065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흉부외과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10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467902"/>
                  </a:ext>
                </a:extLst>
              </a:tr>
              <a:tr h="48065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신경과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</a:t>
                      </a:r>
                      <a:endParaRPr lang="en-US" altLang="ko-KR" sz="12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480653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기타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</a:t>
                      </a:r>
                      <a:endParaRPr lang="ko-KR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11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80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7" name="그룹 26"/>
          <p:cNvGrpSpPr/>
          <p:nvPr/>
        </p:nvGrpSpPr>
        <p:grpSpPr>
          <a:xfrm>
            <a:off x="493037" y="5940077"/>
            <a:ext cx="9388999" cy="1182062"/>
            <a:chOff x="523699" y="5940077"/>
            <a:chExt cx="9388999" cy="1182062"/>
          </a:xfrm>
        </p:grpSpPr>
        <p:grpSp>
          <p:nvGrpSpPr>
            <p:cNvPr id="28" name="그룹 27"/>
            <p:cNvGrpSpPr/>
            <p:nvPr/>
          </p:nvGrpSpPr>
          <p:grpSpPr>
            <a:xfrm>
              <a:off x="523699" y="6300117"/>
              <a:ext cx="9388999" cy="822022"/>
              <a:chOff x="458382" y="1584070"/>
              <a:chExt cx="9388999" cy="779442"/>
            </a:xfrm>
          </p:grpSpPr>
          <p:sp>
            <p:nvSpPr>
              <p:cNvPr id="31" name="모서리가 둥근 직사각형 30"/>
              <p:cNvSpPr/>
              <p:nvPr/>
            </p:nvSpPr>
            <p:spPr>
              <a:xfrm>
                <a:off x="458382" y="1584070"/>
                <a:ext cx="9388999" cy="779442"/>
              </a:xfrm>
              <a:prstGeom prst="roundRect">
                <a:avLst/>
              </a:prstGeom>
              <a:solidFill>
                <a:srgbClr val="FF962D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입원환자 일평균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’19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207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 →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’25. 3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136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 </a:t>
                </a:r>
                <a:r>
                  <a:rPr lang="en-US" altLang="ko-KR" sz="1600" b="1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71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 감소↓</a:t>
                </a:r>
                <a:endParaRPr lang="en-US" altLang="ko-KR" sz="1600" b="1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전반적으로 </a:t>
                </a:r>
                <a:r>
                  <a:rPr lang="ko-KR" altLang="en-US" sz="1600" b="1" dirty="0" err="1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진료과별</a:t>
                </a:r>
                <a:r>
                  <a:rPr lang="ko-KR" altLang="en-US" sz="1600" b="1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입원환자 감소폭이 나타남</a:t>
                </a:r>
                <a:endParaRPr lang="en-US" altLang="ko-KR" sz="1600" b="1" dirty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</p:txBody>
          </p:sp>
          <p:grpSp>
            <p:nvGrpSpPr>
              <p:cNvPr id="32" name="그룹 1009"/>
              <p:cNvGrpSpPr/>
              <p:nvPr/>
            </p:nvGrpSpPr>
            <p:grpSpPr>
              <a:xfrm>
                <a:off x="458382" y="1720627"/>
                <a:ext cx="71429" cy="518146"/>
                <a:chOff x="628584" y="8085167"/>
                <a:chExt cx="71429" cy="809525"/>
              </a:xfrm>
            </p:grpSpPr>
            <p:pic>
              <p:nvPicPr>
                <p:cNvPr id="33" name="Object 34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prstClr val="black"/>
                    <a:srgbClr val="FF9429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rot="5400000">
                  <a:off x="259536" y="8454215"/>
                  <a:ext cx="809525" cy="714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9" name="그룹 1010"/>
            <p:cNvGrpSpPr/>
            <p:nvPr/>
          </p:nvGrpSpPr>
          <p:grpSpPr>
            <a:xfrm>
              <a:off x="4985866" y="5940077"/>
              <a:ext cx="665236" cy="300033"/>
              <a:chOff x="8514286" y="6682102"/>
              <a:chExt cx="1257143" cy="476190"/>
            </a:xfrm>
          </p:grpSpPr>
          <p:pic>
            <p:nvPicPr>
              <p:cNvPr id="30" name="Object 37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0800000">
                <a:off x="8514286" y="6682102"/>
                <a:ext cx="1257143" cy="476190"/>
              </a:xfrm>
              <a:prstGeom prst="rect">
                <a:avLst/>
              </a:prstGeom>
            </p:spPr>
          </p:pic>
        </p:grpSp>
      </p:grpSp>
      <p:sp>
        <p:nvSpPr>
          <p:cNvPr id="13" name="타원형 설명선 12"/>
          <p:cNvSpPr/>
          <p:nvPr/>
        </p:nvSpPr>
        <p:spPr>
          <a:xfrm>
            <a:off x="7002089" y="943888"/>
            <a:ext cx="2767533" cy="493966"/>
          </a:xfrm>
          <a:prstGeom prst="wedgeEllipseCallout">
            <a:avLst>
              <a:gd name="adj1" fmla="val 27000"/>
              <a:gd name="adj2" fmla="val 6606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’25.</a:t>
            </a:r>
            <a:r>
              <a:rPr lang="ko-KR" altLang="en-US" sz="900" b="1" dirty="0" smtClean="0">
                <a:solidFill>
                  <a:schemeClr val="tx1"/>
                </a:solidFill>
              </a:rPr>
              <a:t> </a:t>
            </a:r>
            <a:r>
              <a:rPr lang="en-US" altLang="ko-KR" sz="900" b="1" dirty="0" smtClean="0">
                <a:solidFill>
                  <a:schemeClr val="tx1"/>
                </a:solidFill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분기</a:t>
            </a:r>
            <a:r>
              <a:rPr lang="en-US" altLang="ko-KR" sz="900" b="1" dirty="0" smtClean="0">
                <a:solidFill>
                  <a:schemeClr val="tx1"/>
                </a:solidFill>
              </a:rPr>
              <a:t>(4~6</a:t>
            </a:r>
            <a:r>
              <a:rPr lang="ko-KR" altLang="en-US" sz="9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900" b="1" dirty="0">
                <a:solidFill>
                  <a:schemeClr val="tx1"/>
                </a:solidFill>
              </a:rPr>
              <a:t>) </a:t>
            </a:r>
            <a:r>
              <a:rPr lang="en-US" altLang="ko-KR" sz="900" b="1" dirty="0" smtClean="0">
                <a:solidFill>
                  <a:schemeClr val="tx1"/>
                </a:solidFill>
              </a:rPr>
              <a:t>127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명</a:t>
            </a:r>
            <a:endParaRPr lang="en-US" altLang="ko-KR" sz="90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’25.</a:t>
            </a:r>
            <a:r>
              <a:rPr lang="ko-KR" altLang="en-US" sz="900" b="1" dirty="0" smtClean="0">
                <a:solidFill>
                  <a:schemeClr val="tx1"/>
                </a:solidFill>
              </a:rPr>
              <a:t> </a:t>
            </a:r>
            <a:r>
              <a:rPr lang="en-US" altLang="ko-KR" sz="900" b="1" dirty="0" smtClean="0">
                <a:solidFill>
                  <a:schemeClr val="tx1"/>
                </a:solidFill>
              </a:rPr>
              <a:t>3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분기</a:t>
            </a:r>
            <a:r>
              <a:rPr lang="en-US" altLang="ko-KR" sz="900" b="1" dirty="0" smtClean="0">
                <a:solidFill>
                  <a:schemeClr val="tx1"/>
                </a:solidFill>
              </a:rPr>
              <a:t>(7~9</a:t>
            </a:r>
            <a:r>
              <a:rPr lang="ko-KR" altLang="en-US" sz="9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900" b="1" dirty="0">
                <a:solidFill>
                  <a:schemeClr val="tx1"/>
                </a:solidFill>
              </a:rPr>
              <a:t>) 140</a:t>
            </a:r>
            <a:r>
              <a:rPr lang="ko-KR" altLang="en-US" sz="900" b="1" dirty="0">
                <a:solidFill>
                  <a:schemeClr val="tx1"/>
                </a:solidFill>
              </a:rPr>
              <a:t>명</a:t>
            </a:r>
            <a:endParaRPr lang="en-US" altLang="ko-KR" sz="90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1000" b="1" u="sng" dirty="0" smtClean="0">
                <a:solidFill>
                  <a:srgbClr val="FF0000"/>
                </a:solidFill>
              </a:rPr>
              <a:t>※ 13</a:t>
            </a:r>
            <a:r>
              <a:rPr lang="ko-KR" altLang="en-US" sz="1000" b="1" u="sng" dirty="0" smtClean="0">
                <a:solidFill>
                  <a:srgbClr val="FF0000"/>
                </a:solidFill>
              </a:rPr>
              <a:t>명 증가</a:t>
            </a:r>
            <a:endParaRPr lang="ko-KR" altLang="en-US" sz="10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1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진료과별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[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] 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환자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일평균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761730" y="264408"/>
            <a:ext cx="6970659" cy="596189"/>
            <a:chOff x="3384506" y="117867"/>
            <a:chExt cx="5961538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3384506" y="383109"/>
              <a:ext cx="5095318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395235" cy="596189"/>
            <a:chOff x="2886351" y="946343"/>
            <a:chExt cx="2903720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1829304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진료과별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통계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2" name="차트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6284596"/>
              </p:ext>
            </p:extLst>
          </p:nvPr>
        </p:nvGraphicFramePr>
        <p:xfrm>
          <a:off x="665714" y="1975528"/>
          <a:ext cx="295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차트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2373177"/>
              </p:ext>
            </p:extLst>
          </p:nvPr>
        </p:nvGraphicFramePr>
        <p:xfrm>
          <a:off x="3761730" y="1975528"/>
          <a:ext cx="295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차트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8172913"/>
              </p:ext>
            </p:extLst>
          </p:nvPr>
        </p:nvGraphicFramePr>
        <p:xfrm>
          <a:off x="6842807" y="1975528"/>
          <a:ext cx="295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차트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9421782"/>
              </p:ext>
            </p:extLst>
          </p:nvPr>
        </p:nvGraphicFramePr>
        <p:xfrm>
          <a:off x="665714" y="4644777"/>
          <a:ext cx="295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6" name="차트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3196692"/>
              </p:ext>
            </p:extLst>
          </p:nvPr>
        </p:nvGraphicFramePr>
        <p:xfrm>
          <a:off x="3760929" y="4643933"/>
          <a:ext cx="295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7" name="차트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7129628"/>
              </p:ext>
            </p:extLst>
          </p:nvPr>
        </p:nvGraphicFramePr>
        <p:xfrm>
          <a:off x="6839009" y="4644461"/>
          <a:ext cx="2952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99715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진료과별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en-US" altLang="ko-KR" sz="2470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[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] 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환자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일평균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7605884" y="1474302"/>
            <a:ext cx="2297663" cy="159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2025.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9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 30.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761730" y="264408"/>
            <a:ext cx="6970659" cy="596189"/>
            <a:chOff x="3384506" y="117867"/>
            <a:chExt cx="5961538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3384506" y="383109"/>
              <a:ext cx="5095318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395235" cy="596189"/>
            <a:chOff x="2886351" y="946343"/>
            <a:chExt cx="2903720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1829304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진료과별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통계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379380"/>
              </p:ext>
            </p:extLst>
          </p:nvPr>
        </p:nvGraphicFramePr>
        <p:xfrm>
          <a:off x="326186" y="1663528"/>
          <a:ext cx="9577361" cy="4216542"/>
        </p:xfrm>
        <a:graphic>
          <a:graphicData uri="http://schemas.openxmlformats.org/drawingml/2006/table">
            <a:tbl>
              <a:tblPr/>
              <a:tblGrid>
                <a:gridCol w="435345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241744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1028629596"/>
                    </a:ext>
                  </a:extLst>
                </a:gridCol>
                <a:gridCol w="1975068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383322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연도별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’19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23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25. </a:t>
                      </a: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38332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합계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654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575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580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575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383322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진</a:t>
                      </a:r>
                      <a:endParaRPr lang="en-US" altLang="ko-KR" sz="1300" b="0" kern="0" spc="0" dirty="0" smtClean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료</a:t>
                      </a:r>
                      <a:endParaRPr lang="en-US" altLang="ko-KR" sz="1300" b="0" kern="0" spc="0" dirty="0" smtClean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과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내과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176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181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193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외과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33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606493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정형외과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74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20558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흉부외과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467902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신경과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71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57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58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산부인과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21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소아청소년과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50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응급의학과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41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383322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기타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145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8" name="그룹 17"/>
          <p:cNvGrpSpPr/>
          <p:nvPr/>
        </p:nvGrpSpPr>
        <p:grpSpPr>
          <a:xfrm>
            <a:off x="514548" y="6012085"/>
            <a:ext cx="9388999" cy="1254071"/>
            <a:chOff x="514548" y="6012085"/>
            <a:chExt cx="9388999" cy="1254071"/>
          </a:xfrm>
        </p:grpSpPr>
        <p:grpSp>
          <p:nvGrpSpPr>
            <p:cNvPr id="21" name="그룹 20"/>
            <p:cNvGrpSpPr/>
            <p:nvPr/>
          </p:nvGrpSpPr>
          <p:grpSpPr>
            <a:xfrm>
              <a:off x="514548" y="6444133"/>
              <a:ext cx="9388999" cy="822023"/>
              <a:chOff x="449231" y="1720624"/>
              <a:chExt cx="9388999" cy="779442"/>
            </a:xfrm>
          </p:grpSpPr>
          <p:sp>
            <p:nvSpPr>
              <p:cNvPr id="24" name="모서리가 둥근 직사각형 23"/>
              <p:cNvSpPr/>
              <p:nvPr/>
            </p:nvSpPr>
            <p:spPr>
              <a:xfrm>
                <a:off x="449231" y="1720624"/>
                <a:ext cx="9388999" cy="779442"/>
              </a:xfrm>
              <a:prstGeom prst="roundRect">
                <a:avLst/>
              </a:prstGeom>
              <a:solidFill>
                <a:srgbClr val="FF962D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일평균 외래환자는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’19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654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 →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’25. 3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575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명으로 감소</a:t>
                </a:r>
                <a:endPara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’25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</a:t>
                </a:r>
                <a:r>
                  <a:rPr lang="en-US" altLang="ko-KR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2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 대비 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외래환자 증가하였으나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,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’19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기준 지속적인 감소 추세로 진료 활성화 필요</a:t>
                </a:r>
                <a:endParaRPr lang="en-US" altLang="ko-KR" sz="1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</p:txBody>
          </p:sp>
          <p:grpSp>
            <p:nvGrpSpPr>
              <p:cNvPr id="25" name="그룹 1009"/>
              <p:cNvGrpSpPr/>
              <p:nvPr/>
            </p:nvGrpSpPr>
            <p:grpSpPr>
              <a:xfrm>
                <a:off x="458379" y="1885258"/>
                <a:ext cx="71429" cy="518146"/>
                <a:chOff x="628581" y="8342379"/>
                <a:chExt cx="71429" cy="809525"/>
              </a:xfrm>
            </p:grpSpPr>
            <p:pic>
              <p:nvPicPr>
                <p:cNvPr id="26" name="Object 34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prstClr val="black"/>
                    <a:srgbClr val="FF9429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rot="5400000">
                  <a:off x="259533" y="8711427"/>
                  <a:ext cx="809525" cy="714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22" name="그룹 1010"/>
            <p:cNvGrpSpPr/>
            <p:nvPr/>
          </p:nvGrpSpPr>
          <p:grpSpPr>
            <a:xfrm>
              <a:off x="4985866" y="6012085"/>
              <a:ext cx="665236" cy="300033"/>
              <a:chOff x="8514286" y="6796388"/>
              <a:chExt cx="1257143" cy="476190"/>
            </a:xfrm>
          </p:grpSpPr>
          <p:pic>
            <p:nvPicPr>
              <p:cNvPr id="23" name="Object 37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0800000">
                <a:off x="8514286" y="6796388"/>
                <a:ext cx="1257143" cy="476190"/>
              </a:xfrm>
              <a:prstGeom prst="rect">
                <a:avLst/>
              </a:prstGeom>
            </p:spPr>
          </p:pic>
        </p:grpSp>
      </p:grpSp>
      <p:sp>
        <p:nvSpPr>
          <p:cNvPr id="27" name="타원형 설명선 26"/>
          <p:cNvSpPr/>
          <p:nvPr/>
        </p:nvSpPr>
        <p:spPr>
          <a:xfrm>
            <a:off x="6037263" y="945288"/>
            <a:ext cx="2717452" cy="493966"/>
          </a:xfrm>
          <a:prstGeom prst="wedgeEllipseCallout">
            <a:avLst>
              <a:gd name="adj1" fmla="val 27000"/>
              <a:gd name="adj2" fmla="val 6606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’25.</a:t>
            </a:r>
            <a:r>
              <a:rPr lang="ko-KR" altLang="en-US" sz="900" b="1" dirty="0" smtClean="0">
                <a:solidFill>
                  <a:schemeClr val="tx1"/>
                </a:solidFill>
              </a:rPr>
              <a:t> </a:t>
            </a:r>
            <a:r>
              <a:rPr lang="en-US" altLang="ko-KR" sz="900" b="1" dirty="0" smtClean="0">
                <a:solidFill>
                  <a:schemeClr val="tx1"/>
                </a:solidFill>
              </a:rPr>
              <a:t>2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분기</a:t>
            </a:r>
            <a:r>
              <a:rPr lang="en-US" altLang="ko-KR" sz="900" b="1" dirty="0" smtClean="0">
                <a:solidFill>
                  <a:schemeClr val="tx1"/>
                </a:solidFill>
              </a:rPr>
              <a:t>(4~6</a:t>
            </a:r>
            <a:r>
              <a:rPr lang="ko-KR" altLang="en-US" sz="9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900" b="1" dirty="0">
                <a:solidFill>
                  <a:schemeClr val="tx1"/>
                </a:solidFill>
              </a:rPr>
              <a:t>) </a:t>
            </a:r>
            <a:r>
              <a:rPr lang="en-US" altLang="ko-KR" sz="900" b="1" dirty="0" smtClean="0">
                <a:solidFill>
                  <a:schemeClr val="tx1"/>
                </a:solidFill>
              </a:rPr>
              <a:t>569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명</a:t>
            </a:r>
            <a:endParaRPr lang="en-US" altLang="ko-KR" sz="9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900" b="1" dirty="0" smtClean="0">
                <a:solidFill>
                  <a:schemeClr val="tx1"/>
                </a:solidFill>
              </a:rPr>
              <a:t>’25. 3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분기</a:t>
            </a:r>
            <a:r>
              <a:rPr lang="en-US" altLang="ko-KR" sz="900" b="1" dirty="0" smtClean="0">
                <a:solidFill>
                  <a:schemeClr val="tx1"/>
                </a:solidFill>
              </a:rPr>
              <a:t>(7~9</a:t>
            </a:r>
            <a:r>
              <a:rPr lang="ko-KR" altLang="en-US" sz="900" b="1" dirty="0" smtClean="0">
                <a:solidFill>
                  <a:schemeClr val="tx1"/>
                </a:solidFill>
              </a:rPr>
              <a:t>월</a:t>
            </a:r>
            <a:r>
              <a:rPr lang="en-US" altLang="ko-KR" sz="900" b="1" dirty="0">
                <a:solidFill>
                  <a:schemeClr val="tx1"/>
                </a:solidFill>
              </a:rPr>
              <a:t>) </a:t>
            </a:r>
            <a:r>
              <a:rPr lang="en-US" altLang="ko-KR" sz="900" b="1" dirty="0" smtClean="0">
                <a:solidFill>
                  <a:schemeClr val="tx1"/>
                </a:solidFill>
              </a:rPr>
              <a:t>581</a:t>
            </a:r>
            <a:r>
              <a:rPr lang="ko-KR" altLang="en-US" sz="900" b="1" dirty="0" smtClean="0">
                <a:solidFill>
                  <a:schemeClr val="tx1"/>
                </a:solidFill>
              </a:rPr>
              <a:t>명</a:t>
            </a:r>
            <a:endParaRPr lang="en-US" altLang="ko-KR" sz="900" b="1" dirty="0">
              <a:solidFill>
                <a:schemeClr val="tx1"/>
              </a:solidFill>
            </a:endParaRPr>
          </a:p>
          <a:p>
            <a:pPr algn="ctr"/>
            <a:r>
              <a:rPr lang="en-US" altLang="ko-KR" sz="1000" b="1" u="sng" dirty="0" smtClean="0">
                <a:solidFill>
                  <a:srgbClr val="FF0000"/>
                </a:solidFill>
              </a:rPr>
              <a:t>※ 12</a:t>
            </a:r>
            <a:r>
              <a:rPr lang="ko-KR" altLang="en-US" sz="1000" b="1" u="sng" dirty="0" smtClean="0">
                <a:solidFill>
                  <a:srgbClr val="FF0000"/>
                </a:solidFill>
              </a:rPr>
              <a:t>명 증가</a:t>
            </a:r>
            <a:endParaRPr lang="ko-KR" altLang="en-US" sz="10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78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진료과별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en-US" altLang="ko-KR" sz="2470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[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] 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환자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일평균</a:t>
              </a:r>
              <a:r>
                <a:rPr lang="en-US" altLang="ko-KR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761730" y="264408"/>
            <a:ext cx="6970659" cy="596189"/>
            <a:chOff x="3384506" y="117867"/>
            <a:chExt cx="5961538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3384506" y="383109"/>
              <a:ext cx="5095318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395235" cy="596189"/>
            <a:chOff x="2886351" y="946343"/>
            <a:chExt cx="2903720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1829304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진료과별</a:t>
              </a:r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 통계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2" name="차트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6956410"/>
              </p:ext>
            </p:extLst>
          </p:nvPr>
        </p:nvGraphicFramePr>
        <p:xfrm>
          <a:off x="6934946" y="1812657"/>
          <a:ext cx="2880000" cy="1671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차트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5679432"/>
              </p:ext>
            </p:extLst>
          </p:nvPr>
        </p:nvGraphicFramePr>
        <p:xfrm>
          <a:off x="704531" y="1822073"/>
          <a:ext cx="2880000" cy="1675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차트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7495044"/>
              </p:ext>
            </p:extLst>
          </p:nvPr>
        </p:nvGraphicFramePr>
        <p:xfrm>
          <a:off x="3846746" y="1822073"/>
          <a:ext cx="2880000" cy="1675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차트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9688619"/>
              </p:ext>
            </p:extLst>
          </p:nvPr>
        </p:nvGraphicFramePr>
        <p:xfrm>
          <a:off x="704531" y="3684683"/>
          <a:ext cx="2880000" cy="167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2" name="차트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3083333"/>
              </p:ext>
            </p:extLst>
          </p:nvPr>
        </p:nvGraphicFramePr>
        <p:xfrm>
          <a:off x="3856717" y="3677769"/>
          <a:ext cx="2880000" cy="167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3" name="차트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263432"/>
              </p:ext>
            </p:extLst>
          </p:nvPr>
        </p:nvGraphicFramePr>
        <p:xfrm>
          <a:off x="6934946" y="3694828"/>
          <a:ext cx="2880000" cy="167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34" name="차트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3924193"/>
              </p:ext>
            </p:extLst>
          </p:nvPr>
        </p:nvGraphicFramePr>
        <p:xfrm>
          <a:off x="704531" y="5565277"/>
          <a:ext cx="2880000" cy="167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35" name="차트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7886470"/>
              </p:ext>
            </p:extLst>
          </p:nvPr>
        </p:nvGraphicFramePr>
        <p:xfrm>
          <a:off x="3869442" y="5566874"/>
          <a:ext cx="2880000" cy="167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36" name="차트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6777927"/>
              </p:ext>
            </p:extLst>
          </p:nvPr>
        </p:nvGraphicFramePr>
        <p:xfrm>
          <a:off x="6934946" y="5565277"/>
          <a:ext cx="2880000" cy="167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160252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4657214" cy="336788"/>
            <a:chOff x="323528" y="876625"/>
            <a:chExt cx="3398174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3214425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재무상태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404B4FAC-482F-4086-1497-FC8D777A038A}"/>
              </a:ext>
            </a:extLst>
          </p:cNvPr>
          <p:cNvCxnSpPr>
            <a:cxnSpLocks/>
          </p:cNvCxnSpPr>
          <p:nvPr/>
        </p:nvCxnSpPr>
        <p:spPr>
          <a:xfrm>
            <a:off x="-1" y="7609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B2F47F9A-5AAE-1DE9-87F0-DAEE106A38AF}"/>
              </a:ext>
            </a:extLst>
          </p:cNvPr>
          <p:cNvGrpSpPr/>
          <p:nvPr/>
        </p:nvGrpSpPr>
        <p:grpSpPr>
          <a:xfrm>
            <a:off x="222476" y="282988"/>
            <a:ext cx="2675157" cy="596189"/>
            <a:chOff x="2886352" y="946343"/>
            <a:chExt cx="2287886" cy="50988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A24B6-5672-2C87-B84A-00DC98FDEB4A}"/>
                </a:ext>
              </a:extLst>
            </p:cNvPr>
            <p:cNvSpPr txBox="1"/>
            <p:nvPr/>
          </p:nvSpPr>
          <p:spPr>
            <a:xfrm>
              <a:off x="3913677" y="977121"/>
              <a:ext cx="1260561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재무분석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5B5E6D-9F3B-69AD-8782-A11DFF2B5470}"/>
                </a:ext>
              </a:extLst>
            </p:cNvPr>
            <p:cNvSpPr txBox="1"/>
            <p:nvPr/>
          </p:nvSpPr>
          <p:spPr>
            <a:xfrm>
              <a:off x="2886352" y="946343"/>
              <a:ext cx="965741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62D"/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62D"/>
                </a:solidFill>
                <a:latin typeface="KOHI배움OTF" panose="00000500000000000000" pitchFamily="50" charset="-127"/>
                <a:ea typeface="KOHI배움OTF" panose="00000500000000000000" pitchFamily="50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5C3127E8-F180-5CBE-86D6-C1190A3DFBD8}"/>
                </a:ext>
              </a:extLst>
            </p:cNvPr>
            <p:cNvCxnSpPr>
              <a:cxnSpLocks/>
            </p:cNvCxnSpPr>
            <p:nvPr/>
          </p:nvCxnSpPr>
          <p:spPr>
            <a:xfrm>
              <a:off x="3819397" y="1053669"/>
              <a:ext cx="0" cy="329947"/>
            </a:xfrm>
            <a:prstGeom prst="line">
              <a:avLst/>
            </a:prstGeom>
            <a:ln w="19050" cap="rnd">
              <a:solidFill>
                <a:srgbClr val="FF96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2" name="그룹 501"/>
          <p:cNvGrpSpPr/>
          <p:nvPr/>
        </p:nvGrpSpPr>
        <p:grpSpPr>
          <a:xfrm>
            <a:off x="514548" y="6467962"/>
            <a:ext cx="9388999" cy="822023"/>
            <a:chOff x="449231" y="1743219"/>
            <a:chExt cx="9388999" cy="779442"/>
          </a:xfrm>
        </p:grpSpPr>
        <p:sp>
          <p:nvSpPr>
            <p:cNvPr id="503" name="모서리가 둥근 직사각형 502"/>
            <p:cNvSpPr/>
            <p:nvPr/>
          </p:nvSpPr>
          <p:spPr>
            <a:xfrm>
              <a:off x="449231" y="1743219"/>
              <a:ext cx="9388999" cy="779442"/>
            </a:xfrm>
            <a:prstGeom prst="roundRect">
              <a:avLst/>
            </a:prstGeom>
            <a:solidFill>
              <a:srgbClr val="FF962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600" dirty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▲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손익분석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결과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’25. 3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분기 월평균 </a:t>
              </a:r>
              <a:r>
                <a:rPr lang="en-US" altLang="ko-KR" sz="1700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“</a:t>
              </a:r>
              <a:r>
                <a:rPr lang="ko-KR" altLang="en-US" sz="1700" b="1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손실 </a:t>
              </a:r>
              <a:r>
                <a:rPr lang="en-US" altLang="ko-KR" sz="1700" b="1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4</a:t>
              </a:r>
              <a:r>
                <a:rPr lang="ko-KR" altLang="en-US" sz="1700" b="1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억원</a:t>
              </a:r>
              <a:r>
                <a:rPr lang="en-US" altLang="ko-KR" sz="1700" b="1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”</a:t>
              </a:r>
              <a:r>
                <a:rPr lang="ko-KR" altLang="en-US" sz="1700" b="1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으로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24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년 월평균 손실과 비슷한 수준</a:t>
              </a:r>
              <a:endParaRPr lang="en-US" altLang="ko-KR" sz="1600" dirty="0">
                <a:solidFill>
                  <a:srgbClr val="FF0000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600" dirty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▲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부채는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19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년 대비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98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억 증가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로 인건비 상승에 따른 퇴직충당부채 증가</a:t>
              </a:r>
              <a:r>
                <a:rPr lang="en-US" altLang="ko-KR" sz="15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(</a:t>
              </a:r>
              <a:r>
                <a:rPr lang="ko-KR" altLang="en-US" sz="15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현금 보유를 위해 </a:t>
              </a:r>
              <a:r>
                <a:rPr lang="ko-KR" altLang="en-US" sz="1500" dirty="0" err="1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퇴직예치</a:t>
              </a:r>
              <a:r>
                <a:rPr lang="ko-KR" altLang="en-US" sz="15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중단</a:t>
              </a:r>
              <a:r>
                <a:rPr lang="en-US" altLang="ko-KR" sz="15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)</a:t>
              </a:r>
              <a:endParaRPr lang="en-US" altLang="ko-KR" sz="1500" dirty="0">
                <a:solidFill>
                  <a:srgbClr val="FF0000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endParaRPr>
            </a:p>
          </p:txBody>
        </p:sp>
        <p:grpSp>
          <p:nvGrpSpPr>
            <p:cNvPr id="504" name="그룹 1009"/>
            <p:cNvGrpSpPr/>
            <p:nvPr/>
          </p:nvGrpSpPr>
          <p:grpSpPr>
            <a:xfrm>
              <a:off x="458379" y="1885258"/>
              <a:ext cx="71429" cy="518146"/>
              <a:chOff x="628581" y="8342379"/>
              <a:chExt cx="71429" cy="809525"/>
            </a:xfrm>
          </p:grpSpPr>
          <p:pic>
            <p:nvPicPr>
              <p:cNvPr id="505" name="Object 34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rgbClr val="FF9429">
                    <a:tint val="45000"/>
                    <a:satMod val="400000"/>
                  </a:srgbClr>
                </a:duotone>
              </a:blip>
              <a:stretch>
                <a:fillRect/>
              </a:stretch>
            </p:blipFill>
            <p:spPr>
              <a:xfrm rot="5400000">
                <a:off x="259533" y="8711427"/>
                <a:ext cx="809525" cy="71429"/>
              </a:xfrm>
              <a:prstGeom prst="rect">
                <a:avLst/>
              </a:prstGeom>
            </p:spPr>
          </p:pic>
        </p:grp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494142" y="1591844"/>
            <a:ext cx="2619516" cy="336788"/>
            <a:chOff x="408059" y="876625"/>
            <a:chExt cx="1911351" cy="288032"/>
          </a:xfrm>
        </p:grpSpPr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408059" y="1020641"/>
              <a:ext cx="19867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181213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 smtClean="0">
                  <a:solidFill>
                    <a:schemeClr val="tx1"/>
                  </a:solidFill>
                  <a:latin typeface="Pretendard ExtraLight" panose="02000303000000020004" pitchFamily="2" charset="-127"/>
                  <a:ea typeface="Pretendard ExtraLight" panose="02000303000000020004" pitchFamily="2" charset="-127"/>
                  <a:cs typeface="Pretendard ExtraLight" panose="02000303000000020004" pitchFamily="2" charset="-127"/>
                </a:rPr>
                <a:t>손익 현황</a:t>
              </a:r>
              <a:endParaRPr lang="ko-KR" altLang="en-US" sz="1800" dirty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5490569" y="1602513"/>
            <a:ext cx="2619516" cy="336788"/>
            <a:chOff x="408059" y="876625"/>
            <a:chExt cx="1911351" cy="288032"/>
          </a:xfrm>
        </p:grpSpPr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408059" y="1020641"/>
              <a:ext cx="19867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181213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 smtClean="0">
                  <a:solidFill>
                    <a:schemeClr val="tx1"/>
                  </a:solidFill>
                  <a:latin typeface="Pretendard ExtraLight" panose="02000303000000020004" pitchFamily="2" charset="-127"/>
                  <a:ea typeface="Pretendard ExtraLight" panose="02000303000000020004" pitchFamily="2" charset="-127"/>
                  <a:cs typeface="Pretendard ExtraLight" panose="02000303000000020004" pitchFamily="2" charset="-127"/>
                </a:rPr>
                <a:t>재무상태</a:t>
              </a:r>
              <a:endParaRPr lang="ko-KR" altLang="en-US" sz="1800" dirty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609602" y="1784914"/>
            <a:ext cx="242590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백만원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46976"/>
              </p:ext>
            </p:extLst>
          </p:nvPr>
        </p:nvGraphicFramePr>
        <p:xfrm>
          <a:off x="305343" y="1979637"/>
          <a:ext cx="4730163" cy="11125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864099">
                  <a:extLst>
                    <a:ext uri="{9D8B030D-6E8A-4147-A177-3AD203B41FA5}">
                      <a16:colId xmlns:a16="http://schemas.microsoft.com/office/drawing/2014/main" val="94013936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1268314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91321151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613243551"/>
                    </a:ext>
                  </a:extLst>
                </a:gridCol>
                <a:gridCol w="1057752">
                  <a:extLst>
                    <a:ext uri="{9D8B030D-6E8A-4147-A177-3AD203B41FA5}">
                      <a16:colId xmlns:a16="http://schemas.microsoft.com/office/drawing/2014/main" val="52493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’19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’24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’25.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82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손익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1,565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13,927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4,932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3,719</a:t>
                      </a:r>
                      <a:endParaRPr lang="ko-KR" altLang="en-US" sz="1100" dirty="0" smtClean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0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월평균 손익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130</a:t>
                      </a:r>
                      <a:endParaRPr lang="ko-KR" altLang="en-US" sz="1100" b="1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1,161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411</a:t>
                      </a:r>
                      <a:endParaRPr lang="ko-KR" altLang="en-US" sz="1100" b="1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413</a:t>
                      </a:r>
                      <a:endParaRPr lang="ko-KR" altLang="en-US" sz="1100" dirty="0" smtClean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479626"/>
                  </a:ext>
                </a:extLst>
              </a:tr>
            </a:tbl>
          </a:graphicData>
        </a:graphic>
      </p:graphicFrame>
      <p:graphicFrame>
        <p:nvGraphicFramePr>
          <p:cNvPr id="39" name="표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703620"/>
              </p:ext>
            </p:extLst>
          </p:nvPr>
        </p:nvGraphicFramePr>
        <p:xfrm>
          <a:off x="5345906" y="1968397"/>
          <a:ext cx="4608512" cy="11125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691949">
                  <a:extLst>
                    <a:ext uri="{9D8B030D-6E8A-4147-A177-3AD203B41FA5}">
                      <a16:colId xmlns:a16="http://schemas.microsoft.com/office/drawing/2014/main" val="940139364"/>
                    </a:ext>
                  </a:extLst>
                </a:gridCol>
                <a:gridCol w="955548">
                  <a:extLst>
                    <a:ext uri="{9D8B030D-6E8A-4147-A177-3AD203B41FA5}">
                      <a16:colId xmlns:a16="http://schemas.microsoft.com/office/drawing/2014/main" val="1126831401"/>
                    </a:ext>
                  </a:extLst>
                </a:gridCol>
                <a:gridCol w="955548">
                  <a:extLst>
                    <a:ext uri="{9D8B030D-6E8A-4147-A177-3AD203B41FA5}">
                      <a16:colId xmlns:a16="http://schemas.microsoft.com/office/drawing/2014/main" val="913211519"/>
                    </a:ext>
                  </a:extLst>
                </a:gridCol>
                <a:gridCol w="925347">
                  <a:extLst>
                    <a:ext uri="{9D8B030D-6E8A-4147-A177-3AD203B41FA5}">
                      <a16:colId xmlns:a16="http://schemas.microsoft.com/office/drawing/2014/main" val="161324355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52493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’19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’24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’25.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82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부채</a:t>
                      </a:r>
                      <a:endParaRPr lang="ko-KR" altLang="en-US" sz="11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30,869</a:t>
                      </a:r>
                      <a:endParaRPr lang="ko-KR" altLang="en-US" sz="11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37,903</a:t>
                      </a:r>
                      <a:endParaRPr lang="ko-KR" altLang="en-US" sz="11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38,395</a:t>
                      </a:r>
                      <a:endParaRPr lang="ko-KR" altLang="en-US" sz="11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40,679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0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부채비율</a:t>
                      </a:r>
                      <a:endParaRPr lang="ko-KR" altLang="en-US" sz="1100" b="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283.4</a:t>
                      </a:r>
                      <a:endParaRPr lang="ko-KR" altLang="en-US" sz="1100" b="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450.3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152.3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189.3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79626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7548396" y="1766253"/>
            <a:ext cx="240602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백만원</a:t>
            </a:r>
            <a:r>
              <a:rPr lang="en-US" altLang="ko-KR" sz="1100" dirty="0" smtClean="0"/>
              <a:t>, %)</a:t>
            </a:r>
            <a:endParaRPr lang="ko-KR" altLang="en-US" sz="1100" dirty="0"/>
          </a:p>
        </p:txBody>
      </p:sp>
      <p:grpSp>
        <p:nvGrpSpPr>
          <p:cNvPr id="500" name="그룹 1010"/>
          <p:cNvGrpSpPr/>
          <p:nvPr/>
        </p:nvGrpSpPr>
        <p:grpSpPr>
          <a:xfrm>
            <a:off x="4825333" y="6135536"/>
            <a:ext cx="665236" cy="300033"/>
            <a:chOff x="8514286" y="7005913"/>
            <a:chExt cx="1257143" cy="476190"/>
          </a:xfrm>
        </p:grpSpPr>
        <p:pic>
          <p:nvPicPr>
            <p:cNvPr id="501" name="Object 3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0800000">
              <a:off x="8514286" y="7005913"/>
              <a:ext cx="1257143" cy="476190"/>
            </a:xfrm>
            <a:prstGeom prst="rect">
              <a:avLst/>
            </a:prstGeom>
          </p:spPr>
        </p:pic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BBAAF5AF-2A08-F7CE-D6DE-A0846C6BC175}"/>
              </a:ext>
            </a:extLst>
          </p:cNvPr>
          <p:cNvGrpSpPr/>
          <p:nvPr/>
        </p:nvGrpSpPr>
        <p:grpSpPr>
          <a:xfrm>
            <a:off x="2969642" y="264405"/>
            <a:ext cx="7722171" cy="596189"/>
            <a:chOff x="2539743" y="117867"/>
            <a:chExt cx="6806301" cy="50988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645C75-61E0-6B7C-51B4-35592ED08C0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</a:rPr>
                <a:t>1</a:t>
              </a:r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</a:rPr>
                <a:t>3</a:t>
              </a:r>
              <a:endParaRPr lang="en-US" altLang="ko-KR" sz="3274" dirty="0" smtClean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OTF" panose="00000500000000000000" pitchFamily="50" charset="-127"/>
                <a:ea typeface="KOHI배움OTF" panose="00000500000000000000" pitchFamily="50" charset="-127"/>
              </a:endParaRPr>
            </a:p>
          </p:txBody>
        </p: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69891DC0-BBE3-2355-4BE4-C867F8392B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9743" y="383112"/>
              <a:ext cx="5932433" cy="5549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939412B8-EBA9-8642-E947-98D3202F5EE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49" name="차트 4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0676889"/>
              </p:ext>
            </p:extLst>
          </p:nvPr>
        </p:nvGraphicFramePr>
        <p:xfrm>
          <a:off x="5345906" y="3200943"/>
          <a:ext cx="4608511" cy="2819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줄무늬가 있는 오른쪽 화살표 1"/>
          <p:cNvSpPr/>
          <p:nvPr/>
        </p:nvSpPr>
        <p:spPr>
          <a:xfrm rot="16200000">
            <a:off x="8754746" y="3971396"/>
            <a:ext cx="792087" cy="1129047"/>
          </a:xfrm>
          <a:prstGeom prst="stripedRightArrow">
            <a:avLst/>
          </a:prstGeom>
          <a:solidFill>
            <a:srgbClr val="FF00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ko-KR" sz="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98</a:t>
            </a:r>
            <a:r>
              <a:rPr lang="ko-KR" altLang="en-US" sz="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억 </a:t>
            </a:r>
            <a:endParaRPr lang="ko-KR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차트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7001443"/>
              </p:ext>
            </p:extLst>
          </p:nvPr>
        </p:nvGraphicFramePr>
        <p:xfrm>
          <a:off x="438798" y="3263808"/>
          <a:ext cx="4476681" cy="2756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19498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의료수익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</a:t>
              </a:r>
              <a:r>
                <a:rPr lang="ko-KR" altLang="en-US" sz="247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보조금수익</a:t>
              </a:r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비중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7800771" y="1357781"/>
            <a:ext cx="229766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2025. 9. 30.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617713" y="264408"/>
            <a:ext cx="7114676" cy="596189"/>
            <a:chOff x="3261338" y="117867"/>
            <a:chExt cx="6084706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3261338" y="383110"/>
              <a:ext cx="5218485" cy="1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395235" cy="596189"/>
            <a:chOff x="2886351" y="946343"/>
            <a:chExt cx="2903720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42561" y="977161"/>
              <a:ext cx="1847510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자체수입비중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1939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630767"/>
              </p:ext>
            </p:extLst>
          </p:nvPr>
        </p:nvGraphicFramePr>
        <p:xfrm>
          <a:off x="326188" y="1663527"/>
          <a:ext cx="9577360" cy="1157900"/>
        </p:xfrm>
        <a:graphic>
          <a:graphicData uri="http://schemas.openxmlformats.org/drawingml/2006/table">
            <a:tbl>
              <a:tblPr/>
              <a:tblGrid>
                <a:gridCol w="3203420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593485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593485">
                  <a:extLst>
                    <a:ext uri="{9D8B030D-6E8A-4147-A177-3AD203B41FA5}">
                      <a16:colId xmlns:a16="http://schemas.microsoft.com/office/drawing/2014/main" val="157197235"/>
                    </a:ext>
                  </a:extLst>
                </a:gridCol>
                <a:gridCol w="1593485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593485">
                  <a:extLst>
                    <a:ext uri="{9D8B030D-6E8A-4147-A177-3AD203B41FA5}">
                      <a16:colId xmlns:a16="http://schemas.microsoft.com/office/drawing/2014/main" val="1028629596"/>
                    </a:ext>
                  </a:extLst>
                </a:gridCol>
              </a:tblGrid>
              <a:tr h="28947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연도별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’19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23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24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</a:t>
                      </a:r>
                      <a:r>
                        <a:rPr 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5.</a:t>
                      </a:r>
                      <a:r>
                        <a:rPr lang="ko-KR" altLang="en-US" sz="12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200" b="1" kern="0" spc="0" baseline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89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  <a:cs typeface="+mn-cs"/>
                        </a:rPr>
                        <a:t>합계</a:t>
                      </a: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34,160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27,931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40,554</a:t>
                      </a:r>
                      <a:endParaRPr lang="en-US" altLang="ko-KR" sz="1200" b="1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32,115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894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의료수익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30,467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22,016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28,549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22,946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8947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보조금수익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3,693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5,915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12,005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9,169</a:t>
                      </a:r>
                      <a:endParaRPr lang="en-US" altLang="ko-KR" sz="1100" b="0" i="0" u="none" strike="noStrike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20558"/>
                  </a:ext>
                </a:extLst>
              </a:tr>
            </a:tbl>
          </a:graphicData>
        </a:graphic>
      </p:graphicFrame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/>
          <p:cNvGrpSpPr/>
          <p:nvPr/>
        </p:nvGrpSpPr>
        <p:grpSpPr>
          <a:xfrm>
            <a:off x="301214" y="5965478"/>
            <a:ext cx="9797220" cy="1309923"/>
            <a:chOff x="490065" y="6037267"/>
            <a:chExt cx="9604536" cy="1258913"/>
          </a:xfrm>
        </p:grpSpPr>
        <p:grpSp>
          <p:nvGrpSpPr>
            <p:cNvPr id="31" name="그룹 30"/>
            <p:cNvGrpSpPr/>
            <p:nvPr/>
          </p:nvGrpSpPr>
          <p:grpSpPr>
            <a:xfrm>
              <a:off x="490065" y="6474157"/>
              <a:ext cx="9604536" cy="822023"/>
              <a:chOff x="424748" y="1749093"/>
              <a:chExt cx="9604536" cy="779442"/>
            </a:xfrm>
          </p:grpSpPr>
          <p:sp>
            <p:nvSpPr>
              <p:cNvPr id="34" name="모서리가 둥근 직사각형 33"/>
              <p:cNvSpPr/>
              <p:nvPr/>
            </p:nvSpPr>
            <p:spPr>
              <a:xfrm>
                <a:off x="424748" y="1749093"/>
                <a:ext cx="9604536" cy="779442"/>
              </a:xfrm>
              <a:prstGeom prst="roundRect">
                <a:avLst/>
              </a:prstGeom>
              <a:solidFill>
                <a:srgbClr val="FF962D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총수익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대비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’19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년 </a:t>
                </a:r>
                <a:r>
                  <a:rPr lang="ko-KR" altLang="en-US" sz="1600" dirty="0" err="1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의료수익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89.2%,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보조금수익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10.8%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의 비중 차지</a:t>
                </a:r>
                <a:endParaRPr lang="en-US" altLang="ko-KR" sz="1600" dirty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  <a:p>
                <a:pPr>
                  <a:lnSpc>
                    <a:spcPct val="130000"/>
                  </a:lnSpc>
                </a:pPr>
                <a:r>
                  <a:rPr lang="ko-KR" altLang="en-US" sz="1600" dirty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▲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’25. 3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분기는 </a:t>
                </a:r>
                <a:r>
                  <a:rPr lang="ko-KR" altLang="en-US" sz="1600" dirty="0" err="1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의료수익</a:t>
                </a:r>
                <a:r>
                  <a:rPr lang="ko-KR" altLang="en-US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71.5%, </a:t>
                </a:r>
                <a:r>
                  <a:rPr lang="ko-KR" altLang="en-US" sz="1600" dirty="0" err="1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보조금수익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 </a:t>
                </a:r>
                <a:r>
                  <a:rPr lang="en-US" altLang="ko-KR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28.5%</a:t>
                </a:r>
                <a:r>
                  <a:rPr lang="ko-KR" altLang="en-US" sz="1600" dirty="0" smtClean="0">
                    <a:solidFill>
                      <a:schemeClr val="tx1"/>
                    </a:solidFill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의 비중을 차지하여 </a:t>
                </a:r>
                <a:r>
                  <a:rPr lang="ko-KR" altLang="en-US" sz="1800" b="1" u="sng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KoPub돋움체_Pro Medium" panose="00000600000000000000" pitchFamily="50" charset="-127"/>
                    <a:ea typeface="KoPub돋움체_Pro Medium" panose="00000600000000000000" pitchFamily="50" charset="-127"/>
                    <a:cs typeface="Pretendard ExtraLight" panose="02000303000000020004" pitchFamily="2" charset="-127"/>
                  </a:rPr>
                  <a:t>보조금 수익 의존도 비율 상승↑</a:t>
                </a:r>
                <a:endParaRPr lang="en-US" altLang="ko-KR" sz="18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endParaRPr>
              </a:p>
            </p:txBody>
          </p:sp>
          <p:grpSp>
            <p:nvGrpSpPr>
              <p:cNvPr id="35" name="그룹 1009"/>
              <p:cNvGrpSpPr/>
              <p:nvPr/>
            </p:nvGrpSpPr>
            <p:grpSpPr>
              <a:xfrm>
                <a:off x="458379" y="1885258"/>
                <a:ext cx="71429" cy="518146"/>
                <a:chOff x="628581" y="8342379"/>
                <a:chExt cx="71429" cy="809525"/>
              </a:xfrm>
            </p:grpSpPr>
            <p:pic>
              <p:nvPicPr>
                <p:cNvPr id="36" name="Object 34"/>
                <p:cNvPicPr>
                  <a:picLocks noChangeAspect="1"/>
                </p:cNvPicPr>
                <p:nvPr/>
              </p:nvPicPr>
              <p:blipFill>
                <a:blip r:embed="rId3" cstate="print">
                  <a:duotone>
                    <a:prstClr val="black"/>
                    <a:srgbClr val="FF9429">
                      <a:tint val="45000"/>
                      <a:satMod val="400000"/>
                    </a:srgbClr>
                  </a:duotone>
                </a:blip>
                <a:stretch>
                  <a:fillRect/>
                </a:stretch>
              </p:blipFill>
              <p:spPr>
                <a:xfrm rot="5400000">
                  <a:off x="259533" y="8711427"/>
                  <a:ext cx="809525" cy="71429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2" name="그룹 1010"/>
            <p:cNvGrpSpPr/>
            <p:nvPr/>
          </p:nvGrpSpPr>
          <p:grpSpPr>
            <a:xfrm>
              <a:off x="4876428" y="6037267"/>
              <a:ext cx="665236" cy="300033"/>
              <a:chOff x="8307474" y="6836355"/>
              <a:chExt cx="1257143" cy="476190"/>
            </a:xfrm>
          </p:grpSpPr>
          <p:pic>
            <p:nvPicPr>
              <p:cNvPr id="33" name="Object 37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10800000">
                <a:off x="8307474" y="6836355"/>
                <a:ext cx="1257143" cy="476190"/>
              </a:xfrm>
              <a:prstGeom prst="rect">
                <a:avLst/>
              </a:prstGeom>
            </p:spPr>
          </p:pic>
        </p:grpSp>
      </p:grpSp>
      <p:graphicFrame>
        <p:nvGraphicFramePr>
          <p:cNvPr id="5" name="차트 4"/>
          <p:cNvGraphicFramePr/>
          <p:nvPr>
            <p:extLst>
              <p:ext uri="{D42A27DB-BD31-4B8C-83A1-F6EECF244321}">
                <p14:modId xmlns:p14="http://schemas.microsoft.com/office/powerpoint/2010/main" val="3135616323"/>
              </p:ext>
            </p:extLst>
          </p:nvPr>
        </p:nvGraphicFramePr>
        <p:xfrm>
          <a:off x="1745506" y="3055207"/>
          <a:ext cx="6929516" cy="2795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자유형 12"/>
          <p:cNvSpPr/>
          <p:nvPr/>
        </p:nvSpPr>
        <p:spPr>
          <a:xfrm>
            <a:off x="2448560" y="3799840"/>
            <a:ext cx="4988560" cy="304800"/>
          </a:xfrm>
          <a:custGeom>
            <a:avLst/>
            <a:gdLst>
              <a:gd name="connsiteX0" fmla="*/ 0 w 4988560"/>
              <a:gd name="connsiteY0" fmla="*/ 0 h 304800"/>
              <a:gd name="connsiteX1" fmla="*/ 1666240 w 4988560"/>
              <a:gd name="connsiteY1" fmla="*/ 162560 h 304800"/>
              <a:gd name="connsiteX2" fmla="*/ 3342640 w 4988560"/>
              <a:gd name="connsiteY2" fmla="*/ 264160 h 304800"/>
              <a:gd name="connsiteX3" fmla="*/ 4988560 w 4988560"/>
              <a:gd name="connsiteY3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88560" h="304800">
                <a:moveTo>
                  <a:pt x="0" y="0"/>
                </a:moveTo>
                <a:lnTo>
                  <a:pt x="1666240" y="162560"/>
                </a:lnTo>
                <a:cubicBezTo>
                  <a:pt x="2223347" y="206587"/>
                  <a:pt x="2788920" y="240453"/>
                  <a:pt x="3342640" y="264160"/>
                </a:cubicBezTo>
                <a:cubicBezTo>
                  <a:pt x="3896360" y="287867"/>
                  <a:pt x="4442460" y="296333"/>
                  <a:pt x="4988560" y="304800"/>
                </a:cubicBezTo>
              </a:path>
            </a:pathLst>
          </a:custGeom>
          <a:noFill/>
          <a:ln w="38100">
            <a:solidFill>
              <a:srgbClr val="00B0F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>
            <a:off x="2915920" y="4572000"/>
            <a:ext cx="5019040" cy="314960"/>
          </a:xfrm>
          <a:custGeom>
            <a:avLst/>
            <a:gdLst>
              <a:gd name="connsiteX0" fmla="*/ 0 w 5019040"/>
              <a:gd name="connsiteY0" fmla="*/ 314960 h 314960"/>
              <a:gd name="connsiteX1" fmla="*/ 1706880 w 5019040"/>
              <a:gd name="connsiteY1" fmla="*/ 172720 h 314960"/>
              <a:gd name="connsiteX2" fmla="*/ 3332480 w 5019040"/>
              <a:gd name="connsiteY2" fmla="*/ 81280 h 314960"/>
              <a:gd name="connsiteX3" fmla="*/ 5019040 w 5019040"/>
              <a:gd name="connsiteY3" fmla="*/ 0 h 31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9040" h="314960">
                <a:moveTo>
                  <a:pt x="0" y="314960"/>
                </a:moveTo>
                <a:lnTo>
                  <a:pt x="1706880" y="172720"/>
                </a:lnTo>
                <a:cubicBezTo>
                  <a:pt x="2262293" y="133773"/>
                  <a:pt x="3332480" y="81280"/>
                  <a:pt x="3332480" y="81280"/>
                </a:cubicBezTo>
                <a:lnTo>
                  <a:pt x="5019040" y="0"/>
                </a:lnTo>
              </a:path>
            </a:pathLst>
          </a:custGeom>
          <a:noFill/>
          <a:ln w="38100"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868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4895606" cy="336788"/>
            <a:chOff x="323528" y="876625"/>
            <a:chExt cx="2757389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257363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7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보조금 인건비 현황</a:t>
              </a:r>
              <a:endParaRPr lang="ko-KR" altLang="en-US" sz="2470" b="1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7800771" y="1357781"/>
            <a:ext cx="229766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5" tIns="45703" rIns="91405" bIns="45703" rtlCol="0" anchor="ctr"/>
          <a:lstStyle/>
          <a:p>
            <a:pPr algn="ctr"/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2025. 9. 30. </a:t>
            </a:r>
            <a:r>
              <a:rPr lang="ko-KR" altLang="en-US" sz="1000" dirty="0">
                <a:solidFill>
                  <a:schemeClr val="tx1"/>
                </a:solidFill>
                <a:latin typeface="+mn-ea"/>
                <a:cs typeface="Pretendard Light" panose="02000403000000020004" pitchFamily="2" charset="-127"/>
              </a:rPr>
              <a:t>기준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00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00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00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0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526656" y="264408"/>
            <a:ext cx="7205735" cy="596189"/>
            <a:chOff x="3183462" y="117867"/>
            <a:chExt cx="616258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300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15</a:t>
              </a:r>
              <a:endParaRPr lang="ko-KR" altLang="en-US" sz="3300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  <a:stCxn id="60" idx="3"/>
            </p:cNvCxnSpPr>
            <p:nvPr/>
          </p:nvCxnSpPr>
          <p:spPr>
            <a:xfrm flipV="1">
              <a:off x="3183462" y="383111"/>
              <a:ext cx="5278155" cy="6542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50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3304178" cy="596189"/>
            <a:chOff x="2886351" y="946343"/>
            <a:chExt cx="2825845" cy="50988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42561" y="977161"/>
              <a:ext cx="176963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자체수입비중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1939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672385"/>
              </p:ext>
            </p:extLst>
          </p:nvPr>
        </p:nvGraphicFramePr>
        <p:xfrm>
          <a:off x="326188" y="1663527"/>
          <a:ext cx="9577366" cy="4312180"/>
        </p:xfrm>
        <a:graphic>
          <a:graphicData uri="http://schemas.openxmlformats.org/drawingml/2006/table">
            <a:tbl>
              <a:tblPr/>
              <a:tblGrid>
                <a:gridCol w="483214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2720206">
                  <a:extLst>
                    <a:ext uri="{9D8B030D-6E8A-4147-A177-3AD203B41FA5}">
                      <a16:colId xmlns:a16="http://schemas.microsoft.com/office/drawing/2014/main" val="3673116403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3170692025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157197235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919530063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984503745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1028629596"/>
                    </a:ext>
                  </a:extLst>
                </a:gridCol>
                <a:gridCol w="695089">
                  <a:extLst>
                    <a:ext uri="{9D8B030D-6E8A-4147-A177-3AD203B41FA5}">
                      <a16:colId xmlns:a16="http://schemas.microsoft.com/office/drawing/2014/main" val="1116247994"/>
                    </a:ext>
                  </a:extLst>
                </a:gridCol>
                <a:gridCol w="813234">
                  <a:extLst>
                    <a:ext uri="{9D8B030D-6E8A-4147-A177-3AD203B41FA5}">
                      <a16:colId xmlns:a16="http://schemas.microsoft.com/office/drawing/2014/main" val="887830433"/>
                    </a:ext>
                  </a:extLst>
                </a:gridCol>
              </a:tblGrid>
              <a:tr h="420701"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사업명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금액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1" kern="0" spc="0" dirty="0">
                        <a:solidFill>
                          <a:schemeClr val="accent6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인원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0" spc="0" dirty="0">
                        <a:solidFill>
                          <a:schemeClr val="accent6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b="0" kern="0" spc="0" dirty="0">
                        <a:solidFill>
                          <a:schemeClr val="accent6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바른고딕OTF" panose="02020603020101020101" pitchFamily="18" charset="-127"/>
                          <a:ea typeface="나눔바른고딕OTF" panose="02020603020101020101" pitchFamily="18" charset="-127"/>
                        </a:rPr>
                        <a:t>비고</a:t>
                      </a:r>
                      <a:endParaRPr lang="en-US" sz="1200" b="0" kern="0" spc="0" dirty="0">
                        <a:solidFill>
                          <a:schemeClr val="tx1"/>
                        </a:solidFill>
                        <a:effectLst/>
                        <a:latin typeface="나눔바른고딕OTF" panose="02020603020101020101" pitchFamily="18" charset="-127"/>
                        <a:ea typeface="나눔바른고딕OTF" panose="0202060302010102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42070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합계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의사직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간호직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보건직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합계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의사직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간호직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보건직</a:t>
                      </a:r>
                      <a:endParaRPr lang="en-US" altLang="ko-KR" sz="1200" b="0" i="0" u="none" strike="noStrike" baseline="0" dirty="0">
                        <a:solidFill>
                          <a:schemeClr val="tx1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합계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300" b="1" i="0" u="none" strike="noStrike" dirty="0" smtClean="0">
                          <a:solidFill>
                            <a:srgbClr val="2A27F8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6,854</a:t>
                      </a:r>
                      <a:endParaRPr lang="en-US" altLang="ko-KR" sz="1300" b="1" i="0" u="none" strike="noStrike" dirty="0">
                        <a:solidFill>
                          <a:srgbClr val="2A27F8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4,268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2,476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110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300" b="1" i="0" u="none" strike="noStrike" dirty="0" smtClean="0">
                          <a:solidFill>
                            <a:srgbClr val="2A27F8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126</a:t>
                      </a:r>
                      <a:endParaRPr lang="en-US" altLang="ko-KR" sz="1300" b="1" i="0" u="none" strike="noStrike" dirty="0">
                        <a:solidFill>
                          <a:srgbClr val="2A27F8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300" b="1" i="0" u="none" strike="noStrike" dirty="0" smtClean="0">
                          <a:solidFill>
                            <a:srgbClr val="2A27F8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25</a:t>
                      </a:r>
                      <a:endParaRPr lang="en-US" altLang="ko-KR" sz="1300" b="1" i="0" u="none" strike="noStrike" dirty="0">
                        <a:solidFill>
                          <a:srgbClr val="2A27F8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99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취약지 응급실 운영기관 지원사업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195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195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698011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파견의료인력 인건비 지원사업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560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560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8972098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시니어의사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지원사업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198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198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13956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달빛어린이병원 운영지원 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22595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경영혁신 지원사업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1,260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740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개월분</a:t>
                      </a:r>
                      <a:endParaRPr lang="en-US" altLang="ko-KR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(5~10)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20558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공익적 손실비용 지원사업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3,000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1,500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1,500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645133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분만취약지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지원사업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500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420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3798919"/>
                  </a:ext>
                </a:extLst>
              </a:tr>
              <a:tr h="38564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공공보건의료 협력체계 구축사업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266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ko-KR" altLang="en-US" dirty="0"/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156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110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72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879999"/>
                  </a:ext>
                </a:extLst>
              </a:tr>
            </a:tbl>
          </a:graphicData>
        </a:graphic>
      </p:graphicFrame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0" y="7573495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/>
          <p:cNvGrpSpPr/>
          <p:nvPr/>
        </p:nvGrpSpPr>
        <p:grpSpPr>
          <a:xfrm>
            <a:off x="413565" y="6641057"/>
            <a:ext cx="9583886" cy="464011"/>
            <a:chOff x="449231" y="1743219"/>
            <a:chExt cx="9583886" cy="779442"/>
          </a:xfrm>
        </p:grpSpPr>
        <p:sp>
          <p:nvSpPr>
            <p:cNvPr id="34" name="모서리가 둥근 직사각형 33"/>
            <p:cNvSpPr/>
            <p:nvPr/>
          </p:nvSpPr>
          <p:spPr>
            <a:xfrm>
              <a:off x="449231" y="1743219"/>
              <a:ext cx="9583886" cy="779442"/>
            </a:xfrm>
            <a:prstGeom prst="roundRect">
              <a:avLst/>
            </a:prstGeom>
            <a:solidFill>
              <a:srgbClr val="FF962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600" dirty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▲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의사직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현원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36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보조금 인원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25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 →</a:t>
              </a:r>
              <a:r>
                <a:rPr lang="ko-KR" altLang="en-US" sz="1600" b="1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</a:t>
              </a:r>
              <a:r>
                <a:rPr lang="en-US" altLang="ko-KR" sz="1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70% </a:t>
              </a:r>
              <a:r>
                <a:rPr lang="ko-KR" altLang="en-US" sz="1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차지   </a:t>
              </a:r>
              <a:r>
                <a:rPr lang="en-US" altLang="ko-KR" sz="1600" b="1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/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  </a:t>
              </a:r>
              <a:r>
                <a:rPr lang="ko-KR" altLang="en-US" sz="1600" dirty="0" err="1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간호직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현원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171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보조금 인원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99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 → </a:t>
              </a:r>
              <a:r>
                <a:rPr lang="en-US" altLang="ko-KR" sz="1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58% </a:t>
              </a:r>
              <a:r>
                <a:rPr lang="ko-KR" altLang="en-US" sz="1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차지</a:t>
              </a:r>
            </a:p>
          </p:txBody>
        </p:sp>
        <p:grpSp>
          <p:nvGrpSpPr>
            <p:cNvPr id="35" name="그룹 1009"/>
            <p:cNvGrpSpPr/>
            <p:nvPr/>
          </p:nvGrpSpPr>
          <p:grpSpPr>
            <a:xfrm>
              <a:off x="458379" y="1885258"/>
              <a:ext cx="71429" cy="518146"/>
              <a:chOff x="628581" y="8342379"/>
              <a:chExt cx="71429" cy="809525"/>
            </a:xfrm>
          </p:grpSpPr>
          <p:pic>
            <p:nvPicPr>
              <p:cNvPr id="36" name="Object 34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rgbClr val="FF9429">
                    <a:tint val="45000"/>
                    <a:satMod val="400000"/>
                  </a:srgbClr>
                </a:duotone>
              </a:blip>
              <a:stretch>
                <a:fillRect/>
              </a:stretch>
            </p:blipFill>
            <p:spPr>
              <a:xfrm rot="5400000">
                <a:off x="259533" y="8711427"/>
                <a:ext cx="809525" cy="71429"/>
              </a:xfrm>
              <a:prstGeom prst="rect">
                <a:avLst/>
              </a:prstGeom>
            </p:spPr>
          </p:pic>
        </p:grpSp>
      </p:grpSp>
      <p:grpSp>
        <p:nvGrpSpPr>
          <p:cNvPr id="32" name="그룹 1010"/>
          <p:cNvGrpSpPr/>
          <p:nvPr/>
        </p:nvGrpSpPr>
        <p:grpSpPr>
          <a:xfrm>
            <a:off x="4985866" y="6144100"/>
            <a:ext cx="665236" cy="300033"/>
            <a:chOff x="8514286" y="7005913"/>
            <a:chExt cx="1257143" cy="476190"/>
          </a:xfrm>
        </p:grpSpPr>
        <p:pic>
          <p:nvPicPr>
            <p:cNvPr id="33" name="Object 3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0800000">
              <a:off x="8514286" y="7005913"/>
              <a:ext cx="1257143" cy="476190"/>
            </a:xfrm>
            <a:prstGeom prst="rect">
              <a:avLst/>
            </a:prstGeom>
          </p:spPr>
        </p:pic>
      </p:grpSp>
      <p:sp>
        <p:nvSpPr>
          <p:cNvPr id="3" name="직사각형 2"/>
          <p:cNvSpPr/>
          <p:nvPr/>
        </p:nvSpPr>
        <p:spPr>
          <a:xfrm>
            <a:off x="3526656" y="2076795"/>
            <a:ext cx="720080" cy="393500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7002090" y="2077754"/>
            <a:ext cx="720080" cy="393500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668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4657214" cy="336788"/>
            <a:chOff x="323528" y="876625"/>
            <a:chExt cx="3398174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3214425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수지비율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손익분기점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BBAAF5AF-2A08-F7CE-D6DE-A0846C6BC175}"/>
              </a:ext>
            </a:extLst>
          </p:cNvPr>
          <p:cNvGrpSpPr/>
          <p:nvPr/>
        </p:nvGrpSpPr>
        <p:grpSpPr>
          <a:xfrm>
            <a:off x="2969642" y="264405"/>
            <a:ext cx="7958404" cy="596189"/>
            <a:chOff x="2539743" y="117867"/>
            <a:chExt cx="68063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B645C75-61E0-6B7C-51B4-35592ED08C0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</a:rPr>
                <a:t>16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OTF" panose="00000500000000000000" pitchFamily="50" charset="-127"/>
                <a:ea typeface="KOHI배움OTF" panose="00000500000000000000" pitchFamily="50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9891DC0-BBE3-2355-4BE4-C867F8392B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39743" y="383112"/>
              <a:ext cx="5932433" cy="5549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39412B8-EBA9-8642-E947-98D3202F5EE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404B4FAC-482F-4086-1497-FC8D777A038A}"/>
              </a:ext>
            </a:extLst>
          </p:cNvPr>
          <p:cNvCxnSpPr>
            <a:cxnSpLocks/>
          </p:cNvCxnSpPr>
          <p:nvPr/>
        </p:nvCxnSpPr>
        <p:spPr>
          <a:xfrm>
            <a:off x="-1" y="7609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그룹 4">
            <a:extLst>
              <a:ext uri="{FF2B5EF4-FFF2-40B4-BE49-F238E27FC236}">
                <a16:creationId xmlns:a16="http://schemas.microsoft.com/office/drawing/2014/main" id="{B2F47F9A-5AAE-1DE9-87F0-DAEE106A38AF}"/>
              </a:ext>
            </a:extLst>
          </p:cNvPr>
          <p:cNvGrpSpPr/>
          <p:nvPr/>
        </p:nvGrpSpPr>
        <p:grpSpPr>
          <a:xfrm>
            <a:off x="222476" y="282988"/>
            <a:ext cx="4115319" cy="596189"/>
            <a:chOff x="2886352" y="946343"/>
            <a:chExt cx="3519561" cy="50988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34A24B6-5672-2C87-B84A-00DC98FDEB4A}"/>
                </a:ext>
              </a:extLst>
            </p:cNvPr>
            <p:cNvSpPr txBox="1"/>
            <p:nvPr/>
          </p:nvSpPr>
          <p:spPr>
            <a:xfrm>
              <a:off x="3852093" y="977121"/>
              <a:ext cx="2553820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수지분석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85B5E6D-9F3B-69AD-8782-A11DFF2B5470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FF962D"/>
                  </a:solidFill>
                  <a:latin typeface="KOHI배움OTF" panose="00000500000000000000" pitchFamily="50" charset="-127"/>
                  <a:ea typeface="KOHI배움OTF" panose="00000500000000000000" pitchFamily="50" charset="-127"/>
                  <a:cs typeface="Pretendard ExtraBold" panose="02000903000000020004" pitchFamily="2" charset="-127"/>
                </a:rPr>
                <a:t>2-6</a:t>
              </a:r>
              <a:endParaRPr lang="ko-KR" altLang="en-US" sz="3274" dirty="0">
                <a:solidFill>
                  <a:srgbClr val="FF962D"/>
                </a:solidFill>
                <a:latin typeface="KOHI배움OTF" panose="00000500000000000000" pitchFamily="50" charset="-127"/>
                <a:ea typeface="KOHI배움OTF" panose="00000500000000000000" pitchFamily="50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5C3127E8-F180-5CBE-86D6-C1190A3DFBD8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FF962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2" name="그룹 501"/>
          <p:cNvGrpSpPr/>
          <p:nvPr/>
        </p:nvGrpSpPr>
        <p:grpSpPr>
          <a:xfrm>
            <a:off x="305345" y="6529486"/>
            <a:ext cx="9937105" cy="834538"/>
            <a:chOff x="428825" y="1952304"/>
            <a:chExt cx="9516462" cy="834538"/>
          </a:xfrm>
        </p:grpSpPr>
        <p:sp>
          <p:nvSpPr>
            <p:cNvPr id="503" name="모서리가 둥근 직사각형 502"/>
            <p:cNvSpPr/>
            <p:nvPr/>
          </p:nvSpPr>
          <p:spPr>
            <a:xfrm>
              <a:off x="428825" y="1952304"/>
              <a:ext cx="9516462" cy="834538"/>
            </a:xfrm>
            <a:prstGeom prst="roundRect">
              <a:avLst/>
            </a:prstGeom>
            <a:solidFill>
              <a:srgbClr val="FF962D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3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▲ </a:t>
              </a:r>
              <a:r>
                <a:rPr lang="en-US" altLang="ko-KR" sz="25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[ </a:t>
              </a:r>
              <a:r>
                <a:rPr lang="ko-KR" altLang="en-US" sz="25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의업수지비율 </a:t>
              </a:r>
              <a:r>
                <a:rPr lang="en-US" altLang="ko-KR" sz="2500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]</a:t>
              </a:r>
              <a:r>
                <a:rPr lang="ko-KR" altLang="en-US" sz="25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’19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년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90.1% → ’25. 3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분기 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67.0%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</a:t>
              </a:r>
              <a:r>
                <a:rPr lang="en-US" altLang="ko-KR" sz="1700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23.1% </a:t>
              </a:r>
              <a:r>
                <a:rPr lang="ko-KR" altLang="en-US" sz="1700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감소 </a:t>
              </a:r>
              <a:r>
                <a:rPr lang="ko-KR" altLang="en-US" sz="1700" b="1" u="sng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↓</a:t>
              </a:r>
              <a:endParaRPr lang="en-US" altLang="ko-KR" sz="1700" b="1" u="sng" dirty="0" smtClean="0">
                <a:solidFill>
                  <a:srgbClr val="FF0000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endParaRPr>
            </a:p>
            <a:p>
              <a:pPr>
                <a:lnSpc>
                  <a:spcPct val="130000"/>
                </a:lnSpc>
              </a:pP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▲ </a:t>
              </a:r>
              <a:r>
                <a:rPr lang="en-US" altLang="ko-KR" sz="1600" dirty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3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분기 진료실적 분석 결과</a:t>
              </a:r>
              <a:r>
                <a:rPr lang="en-US" altLang="ko-KR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</a:t>
              </a:r>
              <a:r>
                <a:rPr lang="ko-KR" altLang="en-US" sz="1600" dirty="0" smtClean="0">
                  <a:solidFill>
                    <a:schemeClr val="tx1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손익분기점 대비 일평균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“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입원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74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외래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125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, 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검진 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34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명</a:t>
              </a:r>
              <a:r>
                <a:rPr lang="en-US" altLang="ko-KR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”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KoPub돋움체_Pro Medium" panose="00000600000000000000" pitchFamily="50" charset="-127"/>
                  <a:ea typeface="KoPub돋움체_Pro Medium" panose="00000600000000000000" pitchFamily="50" charset="-127"/>
                  <a:cs typeface="Pretendard ExtraLight" panose="02000303000000020004" pitchFamily="2" charset="-127"/>
                </a:rPr>
                <a:t> 전반적으로 부족 상태</a:t>
              </a:r>
              <a:endParaRPr lang="en-US" altLang="ko-KR" sz="1600" dirty="0">
                <a:solidFill>
                  <a:srgbClr val="FF0000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endParaRPr>
            </a:p>
          </p:txBody>
        </p:sp>
        <p:grpSp>
          <p:nvGrpSpPr>
            <p:cNvPr id="504" name="그룹 1009"/>
            <p:cNvGrpSpPr/>
            <p:nvPr/>
          </p:nvGrpSpPr>
          <p:grpSpPr>
            <a:xfrm>
              <a:off x="456053" y="2088003"/>
              <a:ext cx="71429" cy="518146"/>
              <a:chOff x="626255" y="8659138"/>
              <a:chExt cx="71429" cy="809525"/>
            </a:xfrm>
          </p:grpSpPr>
          <p:pic>
            <p:nvPicPr>
              <p:cNvPr id="505" name="Object 34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prstClr val="black"/>
                  <a:srgbClr val="FF9429">
                    <a:tint val="45000"/>
                    <a:satMod val="400000"/>
                  </a:srgbClr>
                </a:duotone>
              </a:blip>
              <a:stretch>
                <a:fillRect/>
              </a:stretch>
            </p:blipFill>
            <p:spPr>
              <a:xfrm rot="5400000">
                <a:off x="257207" y="9028186"/>
                <a:ext cx="809525" cy="71429"/>
              </a:xfrm>
              <a:prstGeom prst="rect">
                <a:avLst/>
              </a:prstGeom>
            </p:spPr>
          </p:pic>
        </p:grpSp>
      </p:grpSp>
      <p:graphicFrame>
        <p:nvGraphicFramePr>
          <p:cNvPr id="34" name="표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084663"/>
              </p:ext>
            </p:extLst>
          </p:nvPr>
        </p:nvGraphicFramePr>
        <p:xfrm>
          <a:off x="305343" y="1979637"/>
          <a:ext cx="4730162" cy="1112520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043418">
                  <a:extLst>
                    <a:ext uri="{9D8B030D-6E8A-4147-A177-3AD203B41FA5}">
                      <a16:colId xmlns:a16="http://schemas.microsoft.com/office/drawing/2014/main" val="940139364"/>
                    </a:ext>
                  </a:extLst>
                </a:gridCol>
                <a:gridCol w="921686">
                  <a:extLst>
                    <a:ext uri="{9D8B030D-6E8A-4147-A177-3AD203B41FA5}">
                      <a16:colId xmlns:a16="http://schemas.microsoft.com/office/drawing/2014/main" val="1126831401"/>
                    </a:ext>
                  </a:extLst>
                </a:gridCol>
                <a:gridCol w="921686">
                  <a:extLst>
                    <a:ext uri="{9D8B030D-6E8A-4147-A177-3AD203B41FA5}">
                      <a16:colId xmlns:a16="http://schemas.microsoft.com/office/drawing/2014/main" val="913211519"/>
                    </a:ext>
                  </a:extLst>
                </a:gridCol>
                <a:gridCol w="921686">
                  <a:extLst>
                    <a:ext uri="{9D8B030D-6E8A-4147-A177-3AD203B41FA5}">
                      <a16:colId xmlns:a16="http://schemas.microsoft.com/office/drawing/2014/main" val="1613243551"/>
                    </a:ext>
                  </a:extLst>
                </a:gridCol>
                <a:gridCol w="921686">
                  <a:extLst>
                    <a:ext uri="{9D8B030D-6E8A-4147-A177-3AD203B41FA5}">
                      <a16:colId xmlns:a16="http://schemas.microsoft.com/office/drawing/2014/main" val="524937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’19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’24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’25. 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82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총수지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95.6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66.7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89.2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89.6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0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의업수지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solidFill>
                            <a:srgbClr val="4242FF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90.1</a:t>
                      </a:r>
                      <a:endParaRPr lang="ko-KR" altLang="en-US" sz="1100" b="1" dirty="0" smtClean="0">
                        <a:solidFill>
                          <a:srgbClr val="4242FF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55.0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65.8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rgbClr val="2A27F8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67.0</a:t>
                      </a:r>
                      <a:endParaRPr lang="ko-KR" altLang="en-US" sz="1100" dirty="0">
                        <a:solidFill>
                          <a:srgbClr val="2A27F8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79626"/>
                  </a:ext>
                </a:extLst>
              </a:tr>
            </a:tbl>
          </a:graphicData>
        </a:graphic>
      </p:graphicFrame>
      <p:graphicFrame>
        <p:nvGraphicFramePr>
          <p:cNvPr id="35" name="표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457641"/>
              </p:ext>
            </p:extLst>
          </p:nvPr>
        </p:nvGraphicFramePr>
        <p:xfrm>
          <a:off x="5301772" y="1978909"/>
          <a:ext cx="4940679" cy="119960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041399">
                  <a:extLst>
                    <a:ext uri="{9D8B030D-6E8A-4147-A177-3AD203B41FA5}">
                      <a16:colId xmlns:a16="http://schemas.microsoft.com/office/drawing/2014/main" val="940139364"/>
                    </a:ext>
                  </a:extLst>
                </a:gridCol>
                <a:gridCol w="649880">
                  <a:extLst>
                    <a:ext uri="{9D8B030D-6E8A-4147-A177-3AD203B41FA5}">
                      <a16:colId xmlns:a16="http://schemas.microsoft.com/office/drawing/2014/main" val="1126831401"/>
                    </a:ext>
                  </a:extLst>
                </a:gridCol>
                <a:gridCol w="649880">
                  <a:extLst>
                    <a:ext uri="{9D8B030D-6E8A-4147-A177-3AD203B41FA5}">
                      <a16:colId xmlns:a16="http://schemas.microsoft.com/office/drawing/2014/main" val="3436402201"/>
                    </a:ext>
                  </a:extLst>
                </a:gridCol>
                <a:gridCol w="649880">
                  <a:extLst>
                    <a:ext uri="{9D8B030D-6E8A-4147-A177-3AD203B41FA5}">
                      <a16:colId xmlns:a16="http://schemas.microsoft.com/office/drawing/2014/main" val="913211519"/>
                    </a:ext>
                  </a:extLst>
                </a:gridCol>
                <a:gridCol w="649880">
                  <a:extLst>
                    <a:ext uri="{9D8B030D-6E8A-4147-A177-3AD203B41FA5}">
                      <a16:colId xmlns:a16="http://schemas.microsoft.com/office/drawing/2014/main" val="524937841"/>
                    </a:ext>
                  </a:extLst>
                </a:gridCol>
                <a:gridCol w="649880">
                  <a:extLst>
                    <a:ext uri="{9D8B030D-6E8A-4147-A177-3AD203B41FA5}">
                      <a16:colId xmlns:a16="http://schemas.microsoft.com/office/drawing/2014/main" val="1343659779"/>
                    </a:ext>
                  </a:extLst>
                </a:gridCol>
                <a:gridCol w="649880">
                  <a:extLst>
                    <a:ext uri="{9D8B030D-6E8A-4147-A177-3AD203B41FA5}">
                      <a16:colId xmlns:a16="http://schemas.microsoft.com/office/drawing/2014/main" val="581364127"/>
                    </a:ext>
                  </a:extLst>
                </a:gridCol>
              </a:tblGrid>
              <a:tr h="39986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’25.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분기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solidFill>
                          <a:srgbClr val="FF9429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‘25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년 손익분기점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829271"/>
                  </a:ext>
                </a:extLst>
              </a:tr>
              <a:tr h="39986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입원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외래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검진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입원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외래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검진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DE2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300946"/>
                  </a:ext>
                </a:extLst>
              </a:tr>
              <a:tr h="399869"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일평균 실적</a:t>
                      </a: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136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575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105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210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100" dirty="0" smtClean="0"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700</a:t>
                      </a:r>
                      <a:endParaRPr lang="ko-KR" altLang="en-US" sz="1100" dirty="0"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나눔스퀘어OTF" panose="020B0600000101010101" pitchFamily="34" charset="-127"/>
                          <a:ea typeface="나눔스퀘어OTF" panose="020B0600000101010101" pitchFamily="34" charset="-127"/>
                        </a:rPr>
                        <a:t>139</a:t>
                      </a:r>
                      <a:endParaRPr lang="ko-KR" altLang="en-US" sz="1100" dirty="0" smtClean="0">
                        <a:solidFill>
                          <a:schemeClr val="tx1"/>
                        </a:solidFill>
                        <a:latin typeface="나눔스퀘어OTF" panose="020B0600000101010101" pitchFamily="34" charset="-127"/>
                        <a:ea typeface="나눔스퀘어OTF" panose="020B0600000101010101" pitchFamily="34" charset="-127"/>
                      </a:endParaRPr>
                    </a:p>
                  </a:txBody>
                  <a:tcPr marL="0" marR="10800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79626"/>
                  </a:ext>
                </a:extLst>
              </a:tr>
            </a:tbl>
          </a:graphicData>
        </a:graphic>
      </p:graphicFrame>
      <p:grpSp>
        <p:nvGrpSpPr>
          <p:cNvPr id="36" name="그룹 35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494142" y="1569848"/>
            <a:ext cx="2619516" cy="336788"/>
            <a:chOff x="408059" y="859484"/>
            <a:chExt cx="1911351" cy="288032"/>
          </a:xfrm>
        </p:grpSpPr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408059" y="1020641"/>
              <a:ext cx="19867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59484"/>
              <a:ext cx="181213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800" dirty="0" err="1" smtClean="0">
                  <a:solidFill>
                    <a:schemeClr val="tx1"/>
                  </a:solidFill>
                  <a:latin typeface="Pretendard ExtraLight" panose="02000303000000020004" pitchFamily="2" charset="-127"/>
                  <a:ea typeface="Pretendard ExtraLight" panose="02000303000000020004" pitchFamily="2" charset="-127"/>
                  <a:cs typeface="Pretendard ExtraLight" panose="02000303000000020004" pitchFamily="2" charset="-127"/>
                </a:rPr>
                <a:t>수지비율</a:t>
              </a:r>
              <a:endParaRPr lang="ko-KR" altLang="en-US" sz="1800" dirty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5490569" y="1602513"/>
            <a:ext cx="3311721" cy="336788"/>
            <a:chOff x="408059" y="876625"/>
            <a:chExt cx="2416424" cy="288032"/>
          </a:xfrm>
        </p:grpSpPr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408059" y="1020641"/>
              <a:ext cx="19867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7" y="876625"/>
              <a:ext cx="231720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800" dirty="0">
                  <a:solidFill>
                    <a:schemeClr val="tx1"/>
                  </a:solidFill>
                  <a:latin typeface="Pretendard ExtraLight" panose="02000303000000020004" pitchFamily="2" charset="-127"/>
                  <a:ea typeface="Pretendard ExtraLight" panose="02000303000000020004" pitchFamily="2" charset="-127"/>
                  <a:cs typeface="Pretendard ExtraLight" panose="02000303000000020004" pitchFamily="2" charset="-127"/>
                </a:rPr>
                <a:t>3</a:t>
              </a:r>
              <a:r>
                <a:rPr lang="ko-KR" altLang="en-US" sz="1800" dirty="0" smtClean="0">
                  <a:solidFill>
                    <a:schemeClr val="tx1"/>
                  </a:solidFill>
                  <a:latin typeface="Pretendard ExtraLight" panose="02000303000000020004" pitchFamily="2" charset="-127"/>
                  <a:ea typeface="Pretendard ExtraLight" panose="02000303000000020004" pitchFamily="2" charset="-127"/>
                  <a:cs typeface="Pretendard ExtraLight" panose="02000303000000020004" pitchFamily="2" charset="-127"/>
                </a:rPr>
                <a:t>분기 진료실적 및 손익분기점</a:t>
              </a:r>
              <a:endParaRPr lang="ko-KR" altLang="en-US" sz="1800" dirty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endParaRPr>
            </a:p>
          </p:txBody>
        </p:sp>
      </p:grpSp>
      <p:grpSp>
        <p:nvGrpSpPr>
          <p:cNvPr id="500" name="그룹 1010"/>
          <p:cNvGrpSpPr/>
          <p:nvPr/>
        </p:nvGrpSpPr>
        <p:grpSpPr>
          <a:xfrm>
            <a:off x="4779880" y="6197310"/>
            <a:ext cx="706596" cy="332175"/>
            <a:chOff x="8514286" y="7005913"/>
            <a:chExt cx="1257143" cy="476190"/>
          </a:xfrm>
        </p:grpSpPr>
        <p:pic>
          <p:nvPicPr>
            <p:cNvPr id="501" name="Object 3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0800000">
              <a:off x="8514286" y="7005913"/>
              <a:ext cx="1257143" cy="476190"/>
            </a:xfrm>
            <a:prstGeom prst="rect">
              <a:avLst/>
            </a:prstGeom>
          </p:spPr>
        </p:pic>
      </p:grpSp>
      <p:sp>
        <p:nvSpPr>
          <p:cNvPr id="45" name="TextBox 44"/>
          <p:cNvSpPr txBox="1"/>
          <p:nvPr/>
        </p:nvSpPr>
        <p:spPr>
          <a:xfrm>
            <a:off x="3840353" y="1784915"/>
            <a:ext cx="111538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%)</a:t>
            </a:r>
            <a:endParaRPr lang="ko-KR" altLang="en-US" sz="1100" dirty="0"/>
          </a:p>
        </p:txBody>
      </p:sp>
      <p:sp>
        <p:nvSpPr>
          <p:cNvPr id="46" name="TextBox 45"/>
          <p:cNvSpPr txBox="1"/>
          <p:nvPr/>
        </p:nvSpPr>
        <p:spPr>
          <a:xfrm>
            <a:off x="9127065" y="1773036"/>
            <a:ext cx="111538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altLang="ko-KR" sz="1100" dirty="0" smtClean="0"/>
              <a:t>(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명</a:t>
            </a:r>
            <a:r>
              <a:rPr lang="en-US" altLang="ko-KR" sz="1100" dirty="0" smtClean="0"/>
              <a:t>)</a:t>
            </a:r>
            <a:endParaRPr lang="ko-KR" altLang="en-US" sz="1100" dirty="0"/>
          </a:p>
        </p:txBody>
      </p:sp>
      <p:graphicFrame>
        <p:nvGraphicFramePr>
          <p:cNvPr id="9" name="차트 8"/>
          <p:cNvGraphicFramePr/>
          <p:nvPr>
            <p:extLst>
              <p:ext uri="{D42A27DB-BD31-4B8C-83A1-F6EECF244321}">
                <p14:modId xmlns:p14="http://schemas.microsoft.com/office/powerpoint/2010/main" val="1481777786"/>
              </p:ext>
            </p:extLst>
          </p:nvPr>
        </p:nvGraphicFramePr>
        <p:xfrm>
          <a:off x="5301772" y="3257699"/>
          <a:ext cx="4940679" cy="2860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위쪽 화살표 6"/>
          <p:cNvSpPr/>
          <p:nvPr/>
        </p:nvSpPr>
        <p:spPr>
          <a:xfrm>
            <a:off x="5777954" y="4166093"/>
            <a:ext cx="936104" cy="576064"/>
          </a:xfrm>
          <a:prstGeom prst="upArrow">
            <a:avLst>
              <a:gd name="adj1" fmla="val 50000"/>
              <a:gd name="adj2" fmla="val 48110"/>
            </a:avLst>
          </a:prstGeom>
          <a:gradFill flip="none" rotWithShape="1">
            <a:gsLst>
              <a:gs pos="12000">
                <a:schemeClr val="accent6">
                  <a:lumMod val="40000"/>
                  <a:lumOff val="60000"/>
                  <a:alpha val="50000"/>
                </a:schemeClr>
              </a:gs>
              <a:gs pos="59000">
                <a:schemeClr val="accent6">
                  <a:lumMod val="95000"/>
                  <a:lumOff val="5000"/>
                  <a:alpha val="80000"/>
                </a:schemeClr>
              </a:gs>
              <a:gs pos="100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74</a:t>
            </a:r>
            <a:r>
              <a:rPr lang="ko-KR" altLang="en-US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명</a:t>
            </a:r>
            <a:endParaRPr lang="ko-KR" alt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8" name="차트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3113525"/>
              </p:ext>
            </p:extLst>
          </p:nvPr>
        </p:nvGraphicFramePr>
        <p:xfrm>
          <a:off x="432748" y="3251518"/>
          <a:ext cx="4522991" cy="2866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95806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AA1847-EDE1-1324-11B8-68E38FE00E57}"/>
              </a:ext>
            </a:extLst>
          </p:cNvPr>
          <p:cNvSpPr txBox="1"/>
          <p:nvPr/>
        </p:nvSpPr>
        <p:spPr>
          <a:xfrm>
            <a:off x="3784741" y="1675923"/>
            <a:ext cx="5182829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2025</a:t>
            </a:r>
            <a:r>
              <a:rPr lang="ko-KR" altLang="en-US" sz="48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</a:t>
            </a:r>
            <a:endParaRPr lang="en-US" altLang="ko-KR" sz="4800" dirty="0" smtClean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4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분기 추진계획</a:t>
            </a:r>
            <a:endParaRPr lang="ko-KR" altLang="en-US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47949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 활성화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4C7CBB7D-4612-E101-1520-EF4FFF59F5C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5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6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290309"/>
              </p:ext>
            </p:extLst>
          </p:nvPr>
        </p:nvGraphicFramePr>
        <p:xfrm>
          <a:off x="2226242" y="4643933"/>
          <a:ext cx="1247456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456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3-2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7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119112"/>
              </p:ext>
            </p:extLst>
          </p:nvPr>
        </p:nvGraphicFramePr>
        <p:xfrm>
          <a:off x="3623119" y="4662594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공공성 강화</a:t>
                      </a:r>
                      <a:endParaRPr lang="en-US" altLang="ko-KR" sz="22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18" name="그룹 17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87873" y="4128196"/>
              <a:ext cx="1160618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2025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10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638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"/>
                            </p:stCondLst>
                            <p:childTnLst>
                              <p:par>
                                <p:cTn id="1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3107206" cy="596189"/>
            <a:chOff x="2886352" y="946343"/>
            <a:chExt cx="2657388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1685570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 활성화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7354" y="892343"/>
            <a:ext cx="4662353" cy="367214"/>
            <a:chOff x="323528" y="876625"/>
            <a:chExt cx="1906843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88351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470780" y="876625"/>
              <a:ext cx="175959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공공의료기관 의료원 경영 현황</a:t>
              </a:r>
              <a:endParaRPr lang="en-US" altLang="ko-KR" sz="2469" dirty="0" smtClean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3329682" y="264405"/>
            <a:ext cx="7402707" cy="596189"/>
            <a:chOff x="3015004" y="117867"/>
            <a:chExt cx="6331040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3015004" y="383109"/>
              <a:ext cx="5418217" cy="6507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405" y="4314907"/>
            <a:ext cx="2975260" cy="2062224"/>
          </a:xfrm>
          <a:prstGeom prst="rect">
            <a:avLst/>
          </a:prstGeom>
          <a:ln w="254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1276" y="4895491"/>
            <a:ext cx="2803995" cy="2520619"/>
          </a:xfrm>
          <a:prstGeom prst="rect">
            <a:avLst/>
          </a:prstGeom>
          <a:ln w="254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1810" y="1859732"/>
            <a:ext cx="2201288" cy="2146183"/>
          </a:xfrm>
          <a:prstGeom prst="rect">
            <a:avLst/>
          </a:prstGeom>
          <a:ln w="254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8114" y="1797615"/>
            <a:ext cx="2686260" cy="2238857"/>
          </a:xfrm>
          <a:prstGeom prst="rect">
            <a:avLst/>
          </a:prstGeom>
          <a:ln w="28575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1" name="그림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506" y="1560806"/>
            <a:ext cx="2424187" cy="2370360"/>
          </a:xfrm>
          <a:prstGeom prst="rect">
            <a:avLst/>
          </a:prstGeom>
          <a:ln w="254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22" name="TextBox 21"/>
          <p:cNvSpPr txBox="1"/>
          <p:nvPr/>
        </p:nvSpPr>
        <p:spPr>
          <a:xfrm>
            <a:off x="2882950" y="196683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smtClean="0"/>
              <a:t>’24.07.15.</a:t>
            </a:r>
          </a:p>
          <a:p>
            <a:r>
              <a:rPr lang="en-US" altLang="ko-KR" sz="1000" b="1" spc="-150" dirty="0" smtClean="0">
                <a:solidFill>
                  <a:srgbClr val="0070C0"/>
                </a:solidFill>
              </a:rPr>
              <a:t> [</a:t>
            </a:r>
            <a:r>
              <a:rPr lang="ko-KR" altLang="en-US" sz="1000" b="1" spc="-150" dirty="0" err="1" smtClean="0">
                <a:solidFill>
                  <a:srgbClr val="0070C0"/>
                </a:solidFill>
              </a:rPr>
              <a:t>공공의료원</a:t>
            </a:r>
            <a:r>
              <a:rPr lang="en-US" altLang="ko-KR" sz="1000" b="1" spc="-150" dirty="0" smtClean="0">
                <a:solidFill>
                  <a:srgbClr val="0070C0"/>
                </a:solidFill>
              </a:rPr>
              <a:t>…</a:t>
            </a:r>
            <a:r>
              <a:rPr lang="ko-KR" altLang="en-US" sz="1000" b="1" spc="-150" dirty="0" smtClean="0">
                <a:solidFill>
                  <a:srgbClr val="0070C0"/>
                </a:solidFill>
              </a:rPr>
              <a:t>임금체불 확산</a:t>
            </a:r>
            <a:r>
              <a:rPr lang="en-US" altLang="ko-KR" sz="1000" b="1" spc="-150" dirty="0" smtClean="0">
                <a:solidFill>
                  <a:srgbClr val="0070C0"/>
                </a:solidFill>
              </a:rPr>
              <a:t>?]</a:t>
            </a:r>
            <a:endParaRPr lang="ko-KR" altLang="en-US" sz="1000" b="1" spc="-150" dirty="0">
              <a:solidFill>
                <a:srgbClr val="0070C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37794" y="1404734"/>
            <a:ext cx="25278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b="1" spc="-150" dirty="0"/>
              <a:t> </a:t>
            </a:r>
            <a:r>
              <a:rPr lang="en-US" altLang="ko-KR" sz="1050" b="1" dirty="0" smtClean="0"/>
              <a:t>’25.03.06.</a:t>
            </a:r>
          </a:p>
          <a:p>
            <a:r>
              <a:rPr lang="en-US" altLang="ko-KR" sz="1050" b="1" spc="-150" dirty="0" smtClean="0">
                <a:solidFill>
                  <a:srgbClr val="0070C0"/>
                </a:solidFill>
              </a:rPr>
              <a:t> [</a:t>
            </a:r>
            <a:r>
              <a:rPr lang="ko-KR" altLang="en-US" sz="1050" b="1" spc="-150" dirty="0" err="1" smtClean="0">
                <a:solidFill>
                  <a:srgbClr val="0070C0"/>
                </a:solidFill>
              </a:rPr>
              <a:t>속초의료원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, 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갈수록 태산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…15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억 임금 체불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]</a:t>
            </a:r>
            <a:endParaRPr lang="ko-KR" altLang="en-US" sz="1050" spc="-150" dirty="0">
              <a:solidFill>
                <a:srgbClr val="0070C0"/>
              </a:solidFill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8532413" y="4335399"/>
            <a:ext cx="220610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800" b="1" dirty="0"/>
              <a:t> </a:t>
            </a:r>
            <a:r>
              <a:rPr lang="en-US" altLang="ko-KR" sz="1050" b="1" dirty="0" smtClean="0"/>
              <a:t>’25.06.26.</a:t>
            </a:r>
            <a:endParaRPr lang="en-US" altLang="ko-KR" sz="1050" b="1" dirty="0"/>
          </a:p>
          <a:p>
            <a:r>
              <a:rPr lang="en-US" altLang="ko-KR" sz="1050" b="1" spc="-150" dirty="0">
                <a:solidFill>
                  <a:srgbClr val="0070C0"/>
                </a:solidFill>
              </a:rPr>
              <a:t> 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[‘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임금체불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’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청주의료원 경영 악화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..]</a:t>
            </a:r>
            <a:endParaRPr lang="ko-KR" altLang="en-US" sz="1050" spc="-150" dirty="0">
              <a:solidFill>
                <a:srgbClr val="0070C0"/>
              </a:solidFill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8104039" y="1246374"/>
            <a:ext cx="2206102" cy="538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800" b="1" dirty="0" smtClean="0"/>
              <a:t> </a:t>
            </a:r>
            <a:r>
              <a:rPr lang="en-US" altLang="ko-KR" sz="1050" b="1" dirty="0" smtClean="0"/>
              <a:t>’25.05.15.</a:t>
            </a:r>
            <a:endParaRPr lang="en-US" altLang="ko-KR" sz="1050" b="1" dirty="0"/>
          </a:p>
          <a:p>
            <a:r>
              <a:rPr lang="en-US" altLang="ko-KR" sz="1050" b="1" spc="-150" dirty="0">
                <a:solidFill>
                  <a:srgbClr val="0070C0"/>
                </a:solidFill>
              </a:rPr>
              <a:t> 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[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지방의료원 경영난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, 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국가적 과제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]</a:t>
            </a:r>
            <a:endParaRPr lang="ko-KR" altLang="en-US" sz="1050" spc="-150" dirty="0">
              <a:solidFill>
                <a:srgbClr val="0070C0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3982268" y="6373211"/>
            <a:ext cx="41217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spc="-150" dirty="0"/>
              <a:t> </a:t>
            </a:r>
            <a:r>
              <a:rPr lang="en-US" altLang="ko-KR" sz="1050" b="1" dirty="0" smtClean="0"/>
              <a:t>’25.07.15.</a:t>
            </a:r>
            <a:endParaRPr lang="en-US" altLang="ko-KR" sz="1050" b="1" dirty="0"/>
          </a:p>
          <a:p>
            <a:r>
              <a:rPr lang="en-US" altLang="ko-KR" sz="1050" b="1" spc="-150" dirty="0">
                <a:solidFill>
                  <a:srgbClr val="0070C0"/>
                </a:solidFill>
              </a:rPr>
              <a:t> 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[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공공의료기관 서귀포의료원에서 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‘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임금체불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‘?..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어쩌다 이 지 경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]</a:t>
            </a:r>
            <a:endParaRPr lang="ko-KR" altLang="en-US" sz="1050" spc="-150" dirty="0">
              <a:solidFill>
                <a:srgbClr val="0070C0"/>
              </a:solidFill>
            </a:endParaRPr>
          </a:p>
        </p:txBody>
      </p:sp>
      <p:cxnSp>
        <p:nvCxnSpPr>
          <p:cNvPr id="27" name="직선 화살표 연결선 26"/>
          <p:cNvCxnSpPr/>
          <p:nvPr/>
        </p:nvCxnSpPr>
        <p:spPr>
          <a:xfrm>
            <a:off x="2898693" y="2411685"/>
            <a:ext cx="1344161" cy="0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꺾인 연결선 73"/>
          <p:cNvCxnSpPr/>
          <p:nvPr/>
        </p:nvCxnSpPr>
        <p:spPr>
          <a:xfrm rot="16200000" flipH="1">
            <a:off x="6158460" y="158972"/>
            <a:ext cx="244664" cy="2877884"/>
          </a:xfrm>
          <a:prstGeom prst="bentConnector3">
            <a:avLst>
              <a:gd name="adj1" fmla="val -93434"/>
            </a:avLst>
          </a:prstGeom>
          <a:ln w="38100">
            <a:solidFill>
              <a:srgbClr val="C0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직선 화살표 연결선 96"/>
          <p:cNvCxnSpPr>
            <a:stCxn id="20" idx="2"/>
          </p:cNvCxnSpPr>
          <p:nvPr/>
        </p:nvCxnSpPr>
        <p:spPr>
          <a:xfrm>
            <a:off x="8561244" y="4036472"/>
            <a:ext cx="0" cy="597854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꺾인 연결선 99"/>
          <p:cNvCxnSpPr/>
          <p:nvPr/>
        </p:nvCxnSpPr>
        <p:spPr>
          <a:xfrm rot="10800000">
            <a:off x="5503456" y="6745492"/>
            <a:ext cx="1987820" cy="675945"/>
          </a:xfrm>
          <a:prstGeom prst="bentConnector2">
            <a:avLst/>
          </a:prstGeom>
          <a:ln w="38100">
            <a:solidFill>
              <a:srgbClr val="C0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그림 10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438" y="4634326"/>
            <a:ext cx="2830685" cy="2593998"/>
          </a:xfrm>
          <a:prstGeom prst="rect">
            <a:avLst/>
          </a:prstGeom>
          <a:ln w="254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cxnSp>
        <p:nvCxnSpPr>
          <p:cNvPr id="108" name="직선 화살표 연결선 107"/>
          <p:cNvCxnSpPr/>
          <p:nvPr/>
        </p:nvCxnSpPr>
        <p:spPr>
          <a:xfrm flipH="1">
            <a:off x="3579060" y="4305239"/>
            <a:ext cx="553132" cy="598928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직사각형 114"/>
          <p:cNvSpPr/>
          <p:nvPr/>
        </p:nvSpPr>
        <p:spPr>
          <a:xfrm>
            <a:off x="373252" y="4215689"/>
            <a:ext cx="41217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50" b="1" spc="-150" dirty="0"/>
              <a:t> </a:t>
            </a:r>
            <a:r>
              <a:rPr lang="en-US" altLang="ko-KR" sz="1050" b="1" dirty="0" smtClean="0"/>
              <a:t>’25.07.15.</a:t>
            </a:r>
            <a:endParaRPr lang="en-US" altLang="ko-KR" sz="1050" b="1" dirty="0"/>
          </a:p>
          <a:p>
            <a:r>
              <a:rPr lang="en-US" altLang="ko-KR" sz="1050" b="1" spc="-150" dirty="0">
                <a:solidFill>
                  <a:srgbClr val="0070C0"/>
                </a:solidFill>
              </a:rPr>
              <a:t> 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[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충남도의회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, </a:t>
            </a:r>
            <a:r>
              <a:rPr lang="ko-KR" altLang="en-US" sz="1050" b="1" spc="-150" dirty="0" err="1" smtClean="0">
                <a:solidFill>
                  <a:srgbClr val="0070C0"/>
                </a:solidFill>
              </a:rPr>
              <a:t>천안의료원</a:t>
            </a:r>
            <a:r>
              <a:rPr lang="ko-KR" altLang="en-US" sz="1050" b="1" spc="-150" dirty="0" smtClean="0">
                <a:solidFill>
                  <a:srgbClr val="0070C0"/>
                </a:solidFill>
              </a:rPr>
              <a:t> 운영 실태 전면 조사 착수</a:t>
            </a:r>
            <a:r>
              <a:rPr lang="en-US" altLang="ko-KR" sz="1050" b="1" spc="-150" dirty="0" smtClean="0">
                <a:solidFill>
                  <a:srgbClr val="0070C0"/>
                </a:solidFill>
              </a:rPr>
              <a:t>. . ]</a:t>
            </a:r>
            <a:endParaRPr lang="ko-KR" altLang="en-US" sz="1050" spc="-15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85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3107206" cy="596189"/>
            <a:chOff x="2886352" y="946343"/>
            <a:chExt cx="2657388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1685570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 활성화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3329682" y="264405"/>
            <a:ext cx="7402707" cy="596189"/>
            <a:chOff x="3015004" y="117867"/>
            <a:chExt cx="6331040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3015004" y="383109"/>
              <a:ext cx="5418217" cy="6507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78292" y="1600106"/>
            <a:ext cx="5615686" cy="5636115"/>
          </a:xfrm>
          <a:prstGeom prst="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lIns="104287" tIns="52144" rIns="104287" bIns="52144" rtlCol="0" anchor="ctr">
            <a:noAutofit/>
          </a:bodyPr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</a:rPr>
              <a:t> ∙ (</a:t>
            </a:r>
            <a:r>
              <a:rPr kumimoji="1" lang="ko-KR" altLang="en-US" sz="1800" b="1" dirty="0" err="1" smtClean="0">
                <a:solidFill>
                  <a:srgbClr val="FF0000"/>
                </a:solidFill>
              </a:rPr>
              <a:t>사업명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</a:t>
            </a:r>
            <a:r>
              <a:rPr kumimoji="1" lang="en-US" altLang="ko-KR" sz="1800" b="1" dirty="0" smtClean="0"/>
              <a:t> 2025</a:t>
            </a:r>
            <a:r>
              <a:rPr kumimoji="1" lang="ko-KR" altLang="en-US" sz="1800" b="1" dirty="0" smtClean="0"/>
              <a:t>년 지역거점공공병원 </a:t>
            </a:r>
            <a:r>
              <a:rPr kumimoji="1" lang="ko-KR" altLang="en-US" sz="1800" b="1" dirty="0" err="1" smtClean="0"/>
              <a:t>운영진단</a:t>
            </a:r>
            <a:endParaRPr kumimoji="1" lang="en-US" altLang="ko-KR" sz="1800" b="1" dirty="0" smtClean="0"/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400" b="1" dirty="0"/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>
                <a:solidFill>
                  <a:srgbClr val="FF0000"/>
                </a:solidFill>
              </a:rPr>
              <a:t> ∙ 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선정기준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</a:t>
            </a:r>
            <a:r>
              <a:rPr kumimoji="1" lang="en-US" altLang="ko-KR" sz="1800" b="1" dirty="0" smtClean="0"/>
              <a:t> 『</a:t>
            </a:r>
            <a:r>
              <a:rPr kumimoji="1" lang="ko-KR" altLang="en-US" sz="1800" b="1" dirty="0" smtClean="0"/>
              <a:t>지방의료원법</a:t>
            </a:r>
            <a:r>
              <a:rPr kumimoji="1" lang="en-US" altLang="ko-KR" sz="1800" b="1" dirty="0" smtClean="0"/>
              <a:t>』 </a:t>
            </a: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/>
              <a:t> </a:t>
            </a:r>
            <a:r>
              <a:rPr kumimoji="1" lang="en-US" altLang="ko-KR" sz="1800" b="1" dirty="0" smtClean="0"/>
              <a:t>                </a:t>
            </a:r>
            <a:r>
              <a:rPr kumimoji="1" lang="ko-KR" altLang="en-US" sz="1800" b="1" dirty="0" smtClean="0"/>
              <a:t>제</a:t>
            </a:r>
            <a:r>
              <a:rPr kumimoji="1" lang="en-US" altLang="ko-KR" sz="1800" b="1" dirty="0" smtClean="0"/>
              <a:t>22</a:t>
            </a:r>
            <a:r>
              <a:rPr kumimoji="1" lang="ko-KR" altLang="en-US" sz="1800" b="1" dirty="0" smtClean="0"/>
              <a:t>조</a:t>
            </a:r>
            <a:r>
              <a:rPr kumimoji="1" lang="en-US" altLang="ko-KR" sz="1800" b="1" dirty="0" smtClean="0"/>
              <a:t>(</a:t>
            </a:r>
            <a:r>
              <a:rPr kumimoji="1" lang="ko-KR" altLang="en-US" sz="1800" b="1" dirty="0" err="1" smtClean="0"/>
              <a:t>운영진단</a:t>
            </a:r>
            <a:r>
              <a:rPr kumimoji="1" lang="ko-KR" altLang="en-US" sz="1800" b="1" dirty="0" smtClean="0"/>
              <a:t> 및 시정조치</a:t>
            </a:r>
            <a:r>
              <a:rPr kumimoji="1" lang="en-US" altLang="ko-KR" sz="1800" b="1" dirty="0" smtClean="0"/>
              <a:t>)</a:t>
            </a: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/>
              <a:t> </a:t>
            </a:r>
            <a:r>
              <a:rPr kumimoji="1" lang="en-US" altLang="ko-KR" sz="1800" b="1" dirty="0" smtClean="0"/>
              <a:t>- </a:t>
            </a:r>
            <a:r>
              <a:rPr kumimoji="1" lang="en-US" altLang="ko-KR" sz="1800" b="1" u="sng" dirty="0" smtClean="0">
                <a:solidFill>
                  <a:srgbClr val="0000FF"/>
                </a:solidFill>
              </a:rPr>
              <a:t>3</a:t>
            </a:r>
            <a:r>
              <a:rPr kumimoji="1" lang="ko-KR" altLang="en-US" sz="1800" b="1" u="sng" dirty="0" smtClean="0">
                <a:solidFill>
                  <a:srgbClr val="0000FF"/>
                </a:solidFill>
              </a:rPr>
              <a:t>개년도 이상 </a:t>
            </a:r>
            <a:r>
              <a:rPr kumimoji="1" lang="ko-KR" altLang="en-US" sz="1800" b="1" u="sng" dirty="0" err="1" smtClean="0">
                <a:solidFill>
                  <a:srgbClr val="0000FF"/>
                </a:solidFill>
              </a:rPr>
              <a:t>당기순손실</a:t>
            </a:r>
            <a:r>
              <a:rPr kumimoji="1" lang="ko-KR" altLang="en-US" sz="1800" b="1" u="sng" dirty="0" smtClean="0">
                <a:solidFill>
                  <a:srgbClr val="0000FF"/>
                </a:solidFill>
              </a:rPr>
              <a:t> 발생</a:t>
            </a:r>
            <a:r>
              <a:rPr kumimoji="1" lang="en-US" altLang="ko-KR" sz="1800" b="1" dirty="0" smtClean="0"/>
              <a:t>(</a:t>
            </a:r>
            <a:r>
              <a:rPr kumimoji="1" lang="ko-KR" altLang="en-US" sz="1800" b="1" dirty="0" smtClean="0"/>
              <a:t>손실보상 제외</a:t>
            </a:r>
            <a:r>
              <a:rPr kumimoji="1" lang="en-US" altLang="ko-KR" sz="1800" b="1" dirty="0" smtClean="0"/>
              <a:t>)</a:t>
            </a: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/>
              <a:t> </a:t>
            </a:r>
            <a:r>
              <a:rPr kumimoji="1" lang="en-US" altLang="ko-KR" sz="1800" b="1" dirty="0" smtClean="0"/>
              <a:t>- </a:t>
            </a:r>
            <a:r>
              <a:rPr kumimoji="1" lang="ko-KR" altLang="en-US" sz="1800" b="1" u="sng" dirty="0" smtClean="0">
                <a:solidFill>
                  <a:srgbClr val="0000FF"/>
                </a:solidFill>
              </a:rPr>
              <a:t>전년대비 </a:t>
            </a:r>
            <a:r>
              <a:rPr kumimoji="1" lang="ko-KR" altLang="en-US" sz="1800" b="1" u="sng" dirty="0" err="1" smtClean="0">
                <a:solidFill>
                  <a:srgbClr val="0000FF"/>
                </a:solidFill>
              </a:rPr>
              <a:t>경영수입이</a:t>
            </a:r>
            <a:r>
              <a:rPr kumimoji="1" lang="ko-KR" altLang="en-US" sz="1800" b="1" u="sng" dirty="0" smtClean="0">
                <a:solidFill>
                  <a:srgbClr val="0000FF"/>
                </a:solidFill>
              </a:rPr>
              <a:t> 현저하게 감소</a:t>
            </a:r>
            <a:r>
              <a:rPr kumimoji="1" lang="ko-KR" altLang="en-US" sz="1800" b="1" dirty="0" smtClean="0"/>
              <a:t>한 경우</a:t>
            </a:r>
            <a:endParaRPr kumimoji="1" lang="en-US" altLang="ko-KR" sz="1800" b="1" dirty="0" smtClean="0"/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/>
              <a:t> </a:t>
            </a:r>
            <a:r>
              <a:rPr kumimoji="1" lang="en-US" altLang="ko-KR" sz="1800" b="1" dirty="0" smtClean="0"/>
              <a:t>- </a:t>
            </a:r>
            <a:r>
              <a:rPr kumimoji="1" lang="ko-KR" altLang="en-US" sz="1800" b="1" u="sng" dirty="0" smtClean="0">
                <a:solidFill>
                  <a:srgbClr val="0000FF"/>
                </a:solidFill>
              </a:rPr>
              <a:t>경영 여건상 경영 구조를 개편할 필요</a:t>
            </a:r>
            <a:r>
              <a:rPr kumimoji="1" lang="ko-KR" altLang="en-US" sz="1800" b="1" dirty="0" smtClean="0"/>
              <a:t>가 있는 경우</a:t>
            </a:r>
            <a:endParaRPr kumimoji="1" lang="en-US" altLang="ko-KR" sz="1800" b="1" dirty="0" smtClean="0"/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/>
              <a:t> </a:t>
            </a:r>
            <a:r>
              <a:rPr kumimoji="1" lang="en-US" altLang="ko-KR" sz="1800" b="1" dirty="0" smtClean="0"/>
              <a:t>- </a:t>
            </a:r>
            <a:r>
              <a:rPr kumimoji="1" lang="ko-KR" altLang="en-US" sz="1800" b="1" dirty="0" smtClean="0"/>
              <a:t>공공보건의료사업의 수행을 위해 필요한 경우 등</a:t>
            </a:r>
            <a:endParaRPr kumimoji="1" lang="en-US" altLang="ko-KR" sz="1800" b="1" dirty="0" smtClean="0"/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400" b="1" dirty="0" smtClean="0"/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>
                <a:solidFill>
                  <a:srgbClr val="FF0000"/>
                </a:solidFill>
              </a:rPr>
              <a:t> ∙ 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사후조치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</a:t>
            </a:r>
            <a:r>
              <a:rPr kumimoji="1" lang="en-US" altLang="ko-KR" sz="1800" b="1" dirty="0"/>
              <a:t> </a:t>
            </a:r>
            <a:r>
              <a:rPr kumimoji="1" lang="ko-KR" altLang="en-US" sz="1800" b="1" u="sng" dirty="0" smtClean="0">
                <a:solidFill>
                  <a:srgbClr val="0000FF"/>
                </a:solidFill>
              </a:rPr>
              <a:t>조직 개편 등</a:t>
            </a:r>
            <a:r>
              <a:rPr kumimoji="1" lang="ko-KR" altLang="en-US" sz="1800" b="1" dirty="0" smtClean="0"/>
              <a:t> 운영 개선 조치</a:t>
            </a:r>
            <a:endParaRPr kumimoji="1" lang="en-US" altLang="ko-KR" sz="1800" b="1" dirty="0" smtClean="0"/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37994" y="1600106"/>
            <a:ext cx="3964346" cy="5636115"/>
          </a:xfrm>
          <a:prstGeom prst="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lIns="104287" tIns="52144" rIns="104287" bIns="52144" rtlCol="0" anchor="ctr">
            <a:no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</a:rPr>
              <a:t>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대상기관 선정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</a:t>
            </a:r>
            <a:r>
              <a:rPr kumimoji="1" lang="en-US" altLang="ko-KR" sz="1800" b="1" dirty="0" smtClean="0"/>
              <a:t> 2025.03.13.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8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355" y="2047371"/>
            <a:ext cx="3791071" cy="5114277"/>
          </a:xfrm>
          <a:prstGeom prst="rect">
            <a:avLst/>
          </a:prstGeom>
        </p:spPr>
      </p:pic>
      <p:sp>
        <p:nvSpPr>
          <p:cNvPr id="36" name="직사각형 35"/>
          <p:cNvSpPr/>
          <p:nvPr/>
        </p:nvSpPr>
        <p:spPr>
          <a:xfrm>
            <a:off x="6401949" y="4124313"/>
            <a:ext cx="3532935" cy="159579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7354" y="1053633"/>
            <a:ext cx="3888432" cy="336788"/>
            <a:chOff x="323528" y="876625"/>
            <a:chExt cx="2837225" cy="288032"/>
          </a:xfrm>
        </p:grpSpPr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36C1F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265347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지역거점공공병원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운영진단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649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3107206" cy="596189"/>
            <a:chOff x="2886352" y="946343"/>
            <a:chExt cx="2657388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1685570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 활성화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3329682" y="264405"/>
            <a:ext cx="7402707" cy="596189"/>
            <a:chOff x="3015004" y="117867"/>
            <a:chExt cx="6331040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3015004" y="383109"/>
              <a:ext cx="5418217" cy="6507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7354" y="1053633"/>
            <a:ext cx="3888432" cy="336788"/>
            <a:chOff x="323528" y="876625"/>
            <a:chExt cx="2837225" cy="288032"/>
          </a:xfrm>
        </p:grpSpPr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36C1F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265347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지역거점공공병원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운영진단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73448" y="1600106"/>
            <a:ext cx="9652978" cy="5636115"/>
          </a:xfrm>
          <a:prstGeom prst="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lIns="104287" tIns="52144" rIns="104287" bIns="52144" rtlCol="0" anchor="ctr">
            <a:no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</a:rPr>
              <a:t>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분석 자료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</a:t>
            </a:r>
            <a:r>
              <a:rPr kumimoji="1" lang="en-US" altLang="ko-KR" sz="1800" b="1" dirty="0" smtClean="0"/>
              <a:t> </a:t>
            </a:r>
            <a:r>
              <a:rPr kumimoji="1" lang="ko-KR" altLang="en-US" sz="1800" b="1" dirty="0" err="1" smtClean="0"/>
              <a:t>진료과별</a:t>
            </a:r>
            <a:r>
              <a:rPr kumimoji="1" lang="ko-KR" altLang="en-US" sz="1800" b="1" dirty="0" smtClean="0"/>
              <a:t> 수익성 분석</a:t>
            </a: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8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34" y="2192094"/>
            <a:ext cx="9343882" cy="474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4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3107206" cy="596189"/>
            <a:chOff x="2886352" y="946343"/>
            <a:chExt cx="2657388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1685570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 활성화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3329682" y="264405"/>
            <a:ext cx="7402707" cy="596189"/>
            <a:chOff x="3015004" y="117867"/>
            <a:chExt cx="6331040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3015004" y="383109"/>
              <a:ext cx="5418217" cy="6507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7354" y="1053633"/>
            <a:ext cx="3888432" cy="336788"/>
            <a:chOff x="323528" y="876625"/>
            <a:chExt cx="2837225" cy="288032"/>
          </a:xfrm>
        </p:grpSpPr>
        <p:cxnSp>
          <p:nvCxnSpPr>
            <p:cNvPr id="38" name="직선 연결선 37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36C1F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265347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부채중점관리기관 지정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378292" y="1600106"/>
            <a:ext cx="4751590" cy="5636115"/>
          </a:xfrm>
          <a:prstGeom prst="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lIns="104287" tIns="52144" rIns="104287" bIns="52144" rtlCol="0" anchor="ctr">
            <a:no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>
                <a:solidFill>
                  <a:srgbClr val="FF0000"/>
                </a:solidFill>
              </a:rPr>
              <a:t>(</a:t>
            </a:r>
            <a:r>
              <a:rPr kumimoji="1" lang="ko-KR" altLang="en-US" sz="1800" b="1" dirty="0">
                <a:solidFill>
                  <a:srgbClr val="FF0000"/>
                </a:solidFill>
              </a:rPr>
              <a:t>대상기관 지정</a:t>
            </a:r>
            <a:r>
              <a:rPr kumimoji="1" lang="en-US" altLang="ko-KR" sz="1800" b="1" dirty="0">
                <a:solidFill>
                  <a:srgbClr val="FF0000"/>
                </a:solidFill>
              </a:rPr>
              <a:t>)</a:t>
            </a:r>
            <a:r>
              <a:rPr kumimoji="1" lang="en-US" altLang="ko-KR" sz="1800" b="1" dirty="0"/>
              <a:t> 2025.09.04</a:t>
            </a:r>
            <a:r>
              <a:rPr kumimoji="1" lang="en-US" altLang="ko-KR" sz="1800" b="1" dirty="0" smtClean="0"/>
              <a:t>.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6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291828" y="1600106"/>
            <a:ext cx="4810511" cy="5636115"/>
          </a:xfrm>
          <a:prstGeom prst="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lIns="104287" tIns="52144" rIns="104287" bIns="52144" rtlCol="0" anchor="ctr">
            <a:no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</a:rPr>
              <a:t>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재무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·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부채 관리계획 제출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</a:t>
            </a:r>
            <a:r>
              <a:rPr kumimoji="1" lang="en-US" altLang="ko-KR" sz="1800" b="1" dirty="0" smtClean="0"/>
              <a:t> 2025.09.18.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8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87" y="2160473"/>
            <a:ext cx="4320480" cy="4934642"/>
          </a:xfrm>
          <a:prstGeom prst="rect">
            <a:avLst/>
          </a:prstGeom>
        </p:spPr>
      </p:pic>
      <p:sp>
        <p:nvSpPr>
          <p:cNvPr id="23" name="직사각형 22"/>
          <p:cNvSpPr/>
          <p:nvPr/>
        </p:nvSpPr>
        <p:spPr>
          <a:xfrm>
            <a:off x="971348" y="3124230"/>
            <a:ext cx="3726486" cy="295567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56" y="2106059"/>
            <a:ext cx="4219790" cy="5043470"/>
          </a:xfrm>
          <a:prstGeom prst="rect">
            <a:avLst/>
          </a:prstGeom>
        </p:spPr>
      </p:pic>
      <p:sp>
        <p:nvSpPr>
          <p:cNvPr id="24" name="직사각형 23"/>
          <p:cNvSpPr/>
          <p:nvPr/>
        </p:nvSpPr>
        <p:spPr>
          <a:xfrm>
            <a:off x="5759482" y="3203610"/>
            <a:ext cx="3822581" cy="216187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18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36C1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연결선 85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36C1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95300" y="202565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1pPr>
            <a:lvl2pPr marL="457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2pPr>
            <a:lvl3pPr marL="914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3pPr>
            <a:lvl4pPr marL="1371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4pPr>
            <a:lvl5pPr marL="18288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5pPr>
            <a:lvl6pPr marL="2286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6pPr>
            <a:lvl7pPr marL="2743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7pPr>
            <a:lvl8pPr marL="32004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8pPr>
            <a:lvl9pPr marL="3657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굴림" pitchFamily="50" charset="-127"/>
              </a:defRPr>
            </a:lvl9pPr>
          </a:lstStyle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1313458" y="3016977"/>
            <a:ext cx="1284194" cy="6056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/>
                </a:solidFill>
                <a:ea typeface="+mj-ea"/>
              </a:rPr>
              <a:t>[ </a:t>
            </a:r>
            <a:r>
              <a:rPr lang="ko-KR" altLang="en-US" sz="1100" b="1" dirty="0" smtClean="0">
                <a:solidFill>
                  <a:srgbClr val="FF0000"/>
                </a:solidFill>
                <a:ea typeface="+mj-ea"/>
              </a:rPr>
              <a:t>입원 </a:t>
            </a:r>
            <a:r>
              <a:rPr lang="ko-KR" altLang="en-US" sz="1100" b="1" dirty="0" smtClean="0">
                <a:solidFill>
                  <a:schemeClr val="tx1"/>
                </a:solidFill>
                <a:ea typeface="+mj-ea"/>
              </a:rPr>
              <a:t>일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평균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]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358794" y="4546980"/>
            <a:ext cx="1178469" cy="5159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/>
                </a:solidFill>
              </a:rPr>
              <a:t>[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외래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일평균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]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1356744" y="5788848"/>
            <a:ext cx="1180690" cy="4900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tx1"/>
                </a:solidFill>
              </a:rPr>
              <a:t>[ 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검진 </a:t>
            </a:r>
            <a:r>
              <a:rPr lang="ko-KR" altLang="en-US" sz="1100" b="1" dirty="0" smtClean="0">
                <a:solidFill>
                  <a:schemeClr val="tx1"/>
                </a:solidFill>
              </a:rPr>
              <a:t>일평균 </a:t>
            </a:r>
            <a:r>
              <a:rPr lang="en-US" altLang="ko-KR" sz="1100" b="1" dirty="0" smtClean="0">
                <a:solidFill>
                  <a:schemeClr val="tx1"/>
                </a:solidFill>
              </a:rPr>
              <a:t>]</a:t>
            </a:r>
            <a:endParaRPr lang="ko-KR" altLang="en-US" sz="1100" b="1" dirty="0">
              <a:solidFill>
                <a:schemeClr val="tx1"/>
              </a:solidFill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2791546" y="3168539"/>
            <a:ext cx="1112760" cy="356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solidFill>
                  <a:srgbClr val="7030A0"/>
                </a:solidFill>
              </a:rPr>
              <a:t>136</a:t>
            </a:r>
            <a:r>
              <a:rPr lang="ko-KR" altLang="en-US" sz="1300" dirty="0" smtClean="0">
                <a:solidFill>
                  <a:srgbClr val="7030A0"/>
                </a:solidFill>
              </a:rPr>
              <a:t>명</a:t>
            </a:r>
            <a:endParaRPr lang="en-US" altLang="ko-KR" sz="1300" dirty="0" smtClean="0">
              <a:solidFill>
                <a:srgbClr val="7030A0"/>
              </a:solidFill>
            </a:endParaRPr>
          </a:p>
        </p:txBody>
      </p:sp>
      <p:pic>
        <p:nvPicPr>
          <p:cNvPr id="65" name="_x275578904" descr="EMB00014bdc5f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072" y="2411685"/>
            <a:ext cx="700481" cy="981737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66" name="직사각형 65"/>
          <p:cNvSpPr/>
          <p:nvPr/>
        </p:nvSpPr>
        <p:spPr>
          <a:xfrm>
            <a:off x="2859600" y="4477610"/>
            <a:ext cx="1112472" cy="343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solidFill>
                  <a:srgbClr val="7030A0"/>
                </a:solidFill>
              </a:rPr>
              <a:t>575</a:t>
            </a:r>
            <a:r>
              <a:rPr lang="ko-KR" altLang="en-US" sz="1300" dirty="0" smtClean="0">
                <a:solidFill>
                  <a:srgbClr val="7030A0"/>
                </a:solidFill>
              </a:rPr>
              <a:t>명</a:t>
            </a:r>
            <a:endParaRPr lang="en-US" altLang="ko-KR" sz="1300" dirty="0" smtClean="0">
              <a:solidFill>
                <a:srgbClr val="7030A0"/>
              </a:solidFill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4533413" y="3167149"/>
            <a:ext cx="1112760" cy="3589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solidFill>
                  <a:srgbClr val="0000FF"/>
                </a:solidFill>
              </a:rPr>
              <a:t>193</a:t>
            </a:r>
            <a:r>
              <a:rPr lang="ko-KR" altLang="en-US" sz="1300" b="1" dirty="0" smtClean="0">
                <a:solidFill>
                  <a:srgbClr val="0000FF"/>
                </a:solidFill>
              </a:rPr>
              <a:t>명</a:t>
            </a:r>
            <a:endParaRPr lang="ko-KR" altLang="en-US" sz="1300" b="1" dirty="0">
              <a:solidFill>
                <a:srgbClr val="0000FF"/>
              </a:solidFill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4533413" y="4450157"/>
            <a:ext cx="1250988" cy="3548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solidFill>
                  <a:srgbClr val="0000FF"/>
                </a:solidFill>
              </a:rPr>
              <a:t>788</a:t>
            </a:r>
            <a:r>
              <a:rPr lang="ko-KR" altLang="en-US" sz="1300" b="1" dirty="0" smtClean="0">
                <a:solidFill>
                  <a:srgbClr val="0000FF"/>
                </a:solidFill>
              </a:rPr>
              <a:t>명</a:t>
            </a:r>
            <a:endParaRPr lang="ko-KR" altLang="en-US" sz="1300" b="1" dirty="0">
              <a:solidFill>
                <a:srgbClr val="0000FF"/>
              </a:solidFill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4533413" y="5655578"/>
            <a:ext cx="1196636" cy="3894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solidFill>
                  <a:srgbClr val="0000FF"/>
                </a:solidFill>
              </a:rPr>
              <a:t>130</a:t>
            </a:r>
            <a:r>
              <a:rPr lang="ko-KR" altLang="en-US" sz="1300" b="1" dirty="0" smtClean="0">
                <a:solidFill>
                  <a:srgbClr val="0000FF"/>
                </a:solidFill>
              </a:rPr>
              <a:t>명</a:t>
            </a:r>
            <a:endParaRPr lang="ko-KR" altLang="en-US" sz="1300" b="1" dirty="0">
              <a:solidFill>
                <a:srgbClr val="0000FF"/>
              </a:solidFill>
            </a:endParaRPr>
          </a:p>
        </p:txBody>
      </p:sp>
      <p:pic>
        <p:nvPicPr>
          <p:cNvPr id="70" name="_x275578904" descr="EMB00014bdc5f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993" y="3733817"/>
            <a:ext cx="700481" cy="981737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71" name="_x275578904" descr="EMB00014bdc5f5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936" y="4957953"/>
            <a:ext cx="700481" cy="981737"/>
          </a:xfrm>
          <a:prstGeom prst="rect">
            <a:avLst/>
          </a:prstGeom>
          <a:solidFill>
            <a:schemeClr val="bg1"/>
          </a:solidFill>
          <a:extLst/>
        </p:spPr>
      </p:pic>
      <p:cxnSp>
        <p:nvCxnSpPr>
          <p:cNvPr id="72" name="직선 연결선 71"/>
          <p:cNvCxnSpPr/>
          <p:nvPr/>
        </p:nvCxnSpPr>
        <p:spPr>
          <a:xfrm>
            <a:off x="2459904" y="3517793"/>
            <a:ext cx="4152973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72"/>
          <p:cNvCxnSpPr/>
          <p:nvPr/>
        </p:nvCxnSpPr>
        <p:spPr>
          <a:xfrm>
            <a:off x="2502777" y="4813937"/>
            <a:ext cx="4152973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/>
          <p:cNvSpPr/>
          <p:nvPr/>
        </p:nvSpPr>
        <p:spPr>
          <a:xfrm>
            <a:off x="2290337" y="2447696"/>
            <a:ext cx="115764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 smtClean="0"/>
              <a:t>3</a:t>
            </a:r>
            <a:r>
              <a:rPr lang="ko-KR" altLang="en-US" sz="1600" b="1" dirty="0" smtClean="0"/>
              <a:t>분기</a:t>
            </a:r>
            <a:endParaRPr lang="ko-KR" altLang="en-US" sz="1600" b="1" dirty="0"/>
          </a:p>
        </p:txBody>
      </p:sp>
      <p:sp>
        <p:nvSpPr>
          <p:cNvPr id="75" name="직사각형 74"/>
          <p:cNvSpPr/>
          <p:nvPr/>
        </p:nvSpPr>
        <p:spPr>
          <a:xfrm>
            <a:off x="5328128" y="2437673"/>
            <a:ext cx="117590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/>
              <a:t>4</a:t>
            </a:r>
            <a:r>
              <a:rPr lang="ko-KR" altLang="en-US" sz="1600" b="1" dirty="0" smtClean="0"/>
              <a:t>분기</a:t>
            </a:r>
            <a:endParaRPr lang="ko-KR" altLang="en-US" sz="1600" b="1" dirty="0"/>
          </a:p>
        </p:txBody>
      </p:sp>
      <p:sp>
        <p:nvSpPr>
          <p:cNvPr id="79" name="모서리가 둥근 직사각형 78"/>
          <p:cNvSpPr/>
          <p:nvPr/>
        </p:nvSpPr>
        <p:spPr>
          <a:xfrm>
            <a:off x="800937" y="1458446"/>
            <a:ext cx="8136903" cy="7451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150000"/>
              </a:lnSpc>
            </a:pPr>
            <a:r>
              <a:rPr lang="en-US" altLang="ko-KR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r>
              <a:rPr lang="ko-KR" altLang="en-US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목표 </a:t>
            </a:r>
            <a:r>
              <a:rPr lang="en-US" altLang="ko-KR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(</a:t>
            </a:r>
            <a:r>
              <a:rPr lang="ko-KR" altLang="en-US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입원</a:t>
            </a:r>
            <a:r>
              <a:rPr lang="en-US" altLang="ko-KR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193</a:t>
            </a:r>
            <a:r>
              <a:rPr lang="ko-KR" altLang="en-US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</a:t>
            </a:r>
            <a:r>
              <a:rPr lang="en-US" altLang="ko-KR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en-US" altLang="ko-KR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788</a:t>
            </a:r>
            <a:r>
              <a:rPr lang="ko-KR" altLang="en-US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800" u="sng" dirty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</a:t>
            </a:r>
            <a:r>
              <a:rPr lang="en-US" altLang="ko-KR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130</a:t>
            </a:r>
            <a:r>
              <a:rPr lang="ko-KR" altLang="en-US" sz="1800" u="sng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endParaRPr lang="en-US" altLang="ko-KR" sz="1800" u="sng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         3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분기  실적 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입원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136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외래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575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(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</a:t>
            </a:r>
            <a:r>
              <a:rPr lang="en-US" altLang="ko-KR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 105</a:t>
            </a:r>
            <a:r>
              <a:rPr lang="ko-KR" altLang="en-US" sz="1400" dirty="0" smtClean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endParaRPr lang="en-US" altLang="ko-KR" sz="14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7354" y="1053633"/>
            <a:ext cx="3671470" cy="336788"/>
            <a:chOff x="323528" y="876625"/>
            <a:chExt cx="2678917" cy="288032"/>
          </a:xfrm>
        </p:grpSpPr>
        <p:cxnSp>
          <p:nvCxnSpPr>
            <p:cNvPr id="81" name="직선 연결선 8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36C1F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249516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인원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(</a:t>
              </a:r>
              <a:r>
                <a:rPr lang="ko-KR" altLang="en-US" sz="2000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일평균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)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84" name="직사각형 83"/>
          <p:cNvSpPr/>
          <p:nvPr/>
        </p:nvSpPr>
        <p:spPr>
          <a:xfrm>
            <a:off x="2891606" y="5717191"/>
            <a:ext cx="1112760" cy="3166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solidFill>
                  <a:srgbClr val="7030A0"/>
                </a:solidFill>
              </a:rPr>
              <a:t>105</a:t>
            </a:r>
            <a:r>
              <a:rPr lang="ko-KR" altLang="en-US" sz="1300" dirty="0" smtClean="0">
                <a:solidFill>
                  <a:srgbClr val="7030A0"/>
                </a:solidFill>
              </a:rPr>
              <a:t>명</a:t>
            </a:r>
            <a:endParaRPr lang="en-US" altLang="ko-KR" sz="1300" dirty="0" smtClean="0">
              <a:solidFill>
                <a:srgbClr val="7030A0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473698" y="2870816"/>
            <a:ext cx="9440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F0000"/>
                </a:solidFill>
              </a:rPr>
              <a:t>57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명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481766" y="4228759"/>
            <a:ext cx="9440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F0000"/>
                </a:solidFill>
              </a:rPr>
              <a:t>213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명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3509409" y="5521678"/>
            <a:ext cx="94403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rgbClr val="FF0000"/>
                </a:solidFill>
              </a:rPr>
              <a:t>25</a:t>
            </a:r>
            <a:r>
              <a:rPr lang="ko-KR" altLang="en-US" sz="1600" b="1" dirty="0" smtClean="0">
                <a:solidFill>
                  <a:srgbClr val="FF0000"/>
                </a:solidFill>
              </a:rPr>
              <a:t>명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3107206" cy="596189"/>
            <a:chOff x="2886352" y="946343"/>
            <a:chExt cx="2657388" cy="50988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1685570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 활성화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57115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3329682" y="264405"/>
            <a:ext cx="7402707" cy="596189"/>
            <a:chOff x="3015004" y="117867"/>
            <a:chExt cx="6331040" cy="50988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  <a:stCxn id="38" idx="3"/>
            </p:cNvCxnSpPr>
            <p:nvPr/>
          </p:nvCxnSpPr>
          <p:spPr>
            <a:xfrm flipV="1">
              <a:off x="3015004" y="383109"/>
              <a:ext cx="5418217" cy="6507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45" name="직선 연결선 44"/>
          <p:cNvCxnSpPr/>
          <p:nvPr/>
        </p:nvCxnSpPr>
        <p:spPr>
          <a:xfrm>
            <a:off x="2502777" y="6038073"/>
            <a:ext cx="4152973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47"/>
          <p:cNvSpPr/>
          <p:nvPr/>
        </p:nvSpPr>
        <p:spPr>
          <a:xfrm>
            <a:off x="222476" y="6665765"/>
            <a:ext cx="10308006" cy="624289"/>
          </a:xfrm>
          <a:prstGeom prst="roundRect">
            <a:avLst/>
          </a:prstGeom>
          <a:solidFill>
            <a:srgbClr val="FF962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 ▲ </a:t>
            </a:r>
            <a:r>
              <a:rPr lang="ko-KR" altLang="en-US" sz="2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보조금 확보를 위한 주요 성과지표 </a:t>
            </a:r>
            <a:r>
              <a:rPr lang="en-US" altLang="ko-KR" sz="21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:</a:t>
            </a:r>
            <a:r>
              <a:rPr lang="en-US" altLang="ko-KR" sz="2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 </a:t>
            </a:r>
            <a:r>
              <a:rPr lang="ko-KR" altLang="en-US" sz="1500" b="1" dirty="0" err="1" smtClean="0">
                <a:solidFill>
                  <a:schemeClr val="tx1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병상가동률</a:t>
            </a:r>
            <a:r>
              <a:rPr lang="en-US" altLang="ko-KR" sz="1500" b="1" dirty="0" smtClean="0">
                <a:solidFill>
                  <a:schemeClr val="tx1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, </a:t>
            </a:r>
            <a:r>
              <a:rPr lang="ko-KR" altLang="en-US" sz="1500" b="1" dirty="0" smtClean="0">
                <a:solidFill>
                  <a:schemeClr val="tx1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의료수익증가율</a:t>
            </a:r>
            <a:r>
              <a:rPr lang="en-US" altLang="ko-KR" sz="1500" b="1" dirty="0" smtClean="0">
                <a:solidFill>
                  <a:schemeClr val="tx1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, </a:t>
            </a:r>
            <a:r>
              <a:rPr lang="ko-KR" altLang="en-US" sz="1500" b="1" dirty="0" smtClean="0">
                <a:solidFill>
                  <a:schemeClr val="tx1"/>
                </a:solidFill>
                <a:latin typeface="KoPub돋움체_Pro Medium" panose="00000600000000000000" pitchFamily="50" charset="-127"/>
                <a:ea typeface="KoPub돋움체_Pro Medium" panose="00000600000000000000" pitchFamily="50" charset="-127"/>
                <a:cs typeface="Pretendard ExtraLight" panose="02000303000000020004" pitchFamily="2" charset="-127"/>
              </a:rPr>
              <a:t>일평균 환자수 증가비율 등</a:t>
            </a:r>
            <a:endParaRPr lang="en-US" altLang="ko-KR" sz="1500" b="1" dirty="0">
              <a:solidFill>
                <a:srgbClr val="FF0000"/>
              </a:solidFill>
              <a:latin typeface="KoPub돋움체_Pro Medium" panose="00000600000000000000" pitchFamily="50" charset="-127"/>
              <a:ea typeface="KoPub돋움체_Pro Medium" panose="00000600000000000000" pitchFamily="50" charset="-127"/>
              <a:cs typeface="Pretendard ExtraLight" panose="02000303000000020004" pitchFamily="2" charset="-127"/>
            </a:endParaRPr>
          </a:p>
        </p:txBody>
      </p:sp>
      <p:grpSp>
        <p:nvGrpSpPr>
          <p:cNvPr id="49" name="그룹 1010"/>
          <p:cNvGrpSpPr/>
          <p:nvPr/>
        </p:nvGrpSpPr>
        <p:grpSpPr>
          <a:xfrm>
            <a:off x="4050821" y="6226287"/>
            <a:ext cx="706596" cy="332175"/>
            <a:chOff x="8514286" y="7005913"/>
            <a:chExt cx="1257143" cy="476190"/>
          </a:xfrm>
        </p:grpSpPr>
        <p:pic>
          <p:nvPicPr>
            <p:cNvPr id="50" name="Object 37"/>
            <p:cNvPicPr>
              <a:picLocks noChangeAspect="1"/>
            </p:cNvPicPr>
            <p:nvPr/>
          </p:nvPicPr>
          <p:blipFill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0800000">
              <a:off x="8514286" y="7005913"/>
              <a:ext cx="1257143" cy="476190"/>
            </a:xfrm>
            <a:prstGeom prst="rect">
              <a:avLst/>
            </a:prstGeom>
          </p:spPr>
        </p:pic>
      </p:grpSp>
      <p:sp>
        <p:nvSpPr>
          <p:cNvPr id="2" name="오른쪽 화살표 1"/>
          <p:cNvSpPr/>
          <p:nvPr/>
        </p:nvSpPr>
        <p:spPr>
          <a:xfrm>
            <a:off x="6930082" y="3630190"/>
            <a:ext cx="1017967" cy="2196864"/>
          </a:xfrm>
          <a:prstGeom prst="rightArrow">
            <a:avLst/>
          </a:prstGeom>
          <a:solidFill>
            <a:schemeClr val="accent2">
              <a:alpha val="81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8082210" y="4490499"/>
            <a:ext cx="1949144" cy="446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(한)둥근헤드" panose="02030600000101010101" pitchFamily="18" charset="-127"/>
              </a:rPr>
              <a:t>경영개선지표 </a:t>
            </a:r>
            <a:endParaRPr lang="ko-KR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(한)둥근헤드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106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64" grpId="0"/>
      <p:bldP spid="66" grpId="0"/>
      <p:bldP spid="67" grpId="0"/>
      <p:bldP spid="68" grpId="0"/>
      <p:bldP spid="69" grpId="0"/>
      <p:bldP spid="74" grpId="0" animBg="1"/>
      <p:bldP spid="75" grpId="0" animBg="1"/>
      <p:bldP spid="79" grpId="0" animBg="1"/>
      <p:bldP spid="84" grpId="0"/>
      <p:bldP spid="4" grpId="0"/>
      <p:bldP spid="46" grpId="0"/>
      <p:bldP spid="47" grpId="0"/>
      <p:bldP spid="48" grpId="0" animBg="1"/>
      <p:bldP spid="2" grpId="0" animBg="1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3107206" cy="596189"/>
            <a:chOff x="2886352" y="946343"/>
            <a:chExt cx="2701934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173011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공공성 강화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8304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3-2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0" y="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 flipV="1">
            <a:off x="-1" y="7524253"/>
            <a:ext cx="10691814" cy="1774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2951390" cy="336788"/>
            <a:chOff x="323528" y="876625"/>
            <a:chExt cx="2189604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2005855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공공병원 역할 수행</a:t>
              </a:r>
              <a:endParaRPr lang="en-US" altLang="ko-KR" sz="2469" dirty="0" smtClean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3329682" y="251445"/>
            <a:ext cx="7272808" cy="596189"/>
            <a:chOff x="2974469" y="117867"/>
            <a:chExt cx="6371575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2974469" y="383109"/>
              <a:ext cx="5458752" cy="1759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740564"/>
              </p:ext>
            </p:extLst>
          </p:nvPr>
        </p:nvGraphicFramePr>
        <p:xfrm>
          <a:off x="331981" y="5537926"/>
          <a:ext cx="7126707" cy="1543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633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011251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5209126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14648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소아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달빛어린이병원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소아 야간외래진료센터 운영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146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운영실적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1,169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일평균 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r>
                        <a:rPr kumimoji="1" lang="ko-KR" altLang="en-US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5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1464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평일 야간 시간대 소아경증환자를 위한 외래진료 제공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987320"/>
                  </a:ext>
                </a:extLst>
              </a:tr>
            </a:tbl>
          </a:graphicData>
        </a:graphic>
      </p:graphicFrame>
      <p:pic>
        <p:nvPicPr>
          <p:cNvPr id="1025" name="_x847003280" descr="EMB000063cc29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38"/>
          <a:stretch>
            <a:fillRect/>
          </a:stretch>
        </p:blipFill>
        <p:spPr bwMode="auto">
          <a:xfrm>
            <a:off x="7528025" y="5541365"/>
            <a:ext cx="3074466" cy="154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81294"/>
              </p:ext>
            </p:extLst>
          </p:nvPr>
        </p:nvGraphicFramePr>
        <p:xfrm>
          <a:off x="3289827" y="3636850"/>
          <a:ext cx="7312663" cy="1605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979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037637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5345047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3503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순회</a:t>
                      </a:r>
                      <a:endParaRPr kumimoji="1" lang="en-US" altLang="ko-KR" sz="1800" b="1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남원시 보건지소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순회진료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지원</a:t>
                      </a:r>
                      <a:endParaRPr kumimoji="1"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35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 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운영실적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270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5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내과장</a:t>
                      </a:r>
                      <a:r>
                        <a:rPr kumimoji="1" lang="en-US" altLang="ko-KR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1</a:t>
                      </a:r>
                      <a:r>
                        <a:rPr kumimoji="1" lang="ko-KR" altLang="en-US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공중보건의 </a:t>
                      </a:r>
                      <a:r>
                        <a:rPr kumimoji="1" lang="en-US" altLang="ko-KR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kumimoji="1" lang="ko-KR" altLang="en-US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참여</a:t>
                      </a:r>
                      <a:r>
                        <a:rPr kumimoji="1" lang="en-US" altLang="ko-KR" sz="15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5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35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보건지소 진료지원으로 남원시 지역의료 공백 적극 대응　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987320"/>
                  </a:ext>
                </a:extLst>
              </a:tr>
            </a:tbl>
          </a:graphicData>
        </a:graphic>
      </p:graphicFrame>
      <p:graphicFrame>
        <p:nvGraphicFramePr>
          <p:cNvPr id="25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1039917"/>
              </p:ext>
            </p:extLst>
          </p:nvPr>
        </p:nvGraphicFramePr>
        <p:xfrm>
          <a:off x="347044" y="1760773"/>
          <a:ext cx="7126707" cy="157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633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011251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5209126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2556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재택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장기요양 재택의료센터 운영</a:t>
                      </a:r>
                      <a:endParaRPr kumimoji="1"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25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 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운영실적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242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5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달성률</a:t>
                      </a:r>
                      <a:r>
                        <a:rPr kumimoji="1" lang="ko-KR" altLang="en-US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5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67.2%)</a:t>
                      </a:r>
                      <a:endParaRPr kumimoji="1" lang="en-US" altLang="ko-KR" sz="15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255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의료와 돌봄을 연계하고 장기요양 재가 수급자의 지역사회 거주 지원</a:t>
                      </a:r>
                      <a:endParaRPr kumimoji="1" lang="en-US" altLang="ko-KR" sz="14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6C1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987320"/>
                  </a:ext>
                </a:extLst>
              </a:tr>
            </a:tbl>
          </a:graphicData>
        </a:graphic>
      </p:graphicFrame>
      <p:pic>
        <p:nvPicPr>
          <p:cNvPr id="26" name="_x985606352" descr="EMB00009ed8bb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024" y="1760774"/>
            <a:ext cx="3082657" cy="158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그림 16"/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50676" y="3636851"/>
            <a:ext cx="3074400" cy="160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4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3107206" cy="596189"/>
            <a:chOff x="2886352" y="946343"/>
            <a:chExt cx="2701934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173011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공공성 강화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8304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3-2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 flipV="1">
            <a:off x="-54694" y="0"/>
            <a:ext cx="10746507" cy="180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4" cy="17675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2951390" cy="336788"/>
            <a:chOff x="323528" y="876625"/>
            <a:chExt cx="2189604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2005855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rgbClr val="000000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공공병원 역할 수행</a:t>
              </a:r>
              <a:endParaRPr lang="en-US" altLang="ko-KR" sz="2469" dirty="0" smtClean="0">
                <a:solidFill>
                  <a:srgbClr val="000000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3329682" y="251445"/>
            <a:ext cx="7272808" cy="596189"/>
            <a:chOff x="2974469" y="117867"/>
            <a:chExt cx="6371575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2974469" y="383109"/>
              <a:ext cx="5458752" cy="1759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78291" y="1600106"/>
            <a:ext cx="9648135" cy="5636115"/>
          </a:xfrm>
          <a:prstGeom prst="rect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lIns="104287" tIns="52144" rIns="104287" bIns="52144" rtlCol="0" anchor="ctr">
            <a:no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</a:rPr>
              <a:t> ∙ 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사 업 명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</a:t>
            </a:r>
            <a:r>
              <a:rPr kumimoji="1" lang="en-US" altLang="ko-KR" sz="1800" b="1" dirty="0" smtClean="0"/>
              <a:t> </a:t>
            </a:r>
            <a:r>
              <a:rPr kumimoji="1" lang="ko-KR" altLang="en-US" sz="1800" b="1" dirty="0" smtClean="0"/>
              <a:t>남원시 공공산후조리원</a:t>
            </a:r>
            <a:endParaRPr kumimoji="1" lang="en-US" altLang="ko-KR" sz="18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</a:rPr>
              <a:t> ∙ 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사 업 비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</a:t>
            </a:r>
            <a:r>
              <a:rPr kumimoji="1" lang="en-US" altLang="ko-KR" sz="1800" b="1" dirty="0" smtClean="0"/>
              <a:t> 700</a:t>
            </a:r>
            <a:r>
              <a:rPr kumimoji="1" lang="ko-KR" altLang="en-US" sz="1800" b="1" dirty="0" smtClean="0"/>
              <a:t>백만원</a:t>
            </a:r>
            <a:endParaRPr kumimoji="1" lang="en-US" altLang="ko-KR" sz="18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</a:rPr>
              <a:t> ∙ 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사업기간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</a:t>
            </a:r>
            <a:r>
              <a:rPr kumimoji="1" lang="en-US" altLang="ko-KR" sz="1800" b="1" dirty="0" smtClean="0"/>
              <a:t> 2025.07.01.~2025.12.31. 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</a:rPr>
              <a:t> ∙ 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운영인력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 </a:t>
            </a:r>
            <a:r>
              <a:rPr kumimoji="1" lang="en-US" altLang="ko-KR" sz="1800" b="1" dirty="0" smtClean="0"/>
              <a:t>21</a:t>
            </a:r>
            <a:r>
              <a:rPr kumimoji="1" lang="ko-KR" altLang="en-US" sz="1800" b="1" dirty="0" smtClean="0"/>
              <a:t>명</a:t>
            </a:r>
            <a:endParaRPr kumimoji="1" lang="en-US" altLang="ko-KR" sz="18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8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</a:rPr>
              <a:t> </a:t>
            </a:r>
            <a:r>
              <a:rPr kumimoji="1" lang="en-US" altLang="ko-KR" sz="1800" b="1" dirty="0">
                <a:solidFill>
                  <a:srgbClr val="FF0000"/>
                </a:solidFill>
              </a:rPr>
              <a:t>∙ 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추진현황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/>
              <a:t> </a:t>
            </a:r>
            <a:r>
              <a:rPr kumimoji="1" lang="en-US" altLang="ko-KR" sz="1600" dirty="0" smtClean="0"/>
              <a:t>  - </a:t>
            </a:r>
            <a:r>
              <a:rPr kumimoji="1" lang="ko-KR" altLang="en-US" sz="1600" dirty="0" smtClean="0"/>
              <a:t>산후조리원장 임명 →</a:t>
            </a:r>
            <a:r>
              <a:rPr kumimoji="1" lang="en-US" altLang="ko-KR" sz="1600" dirty="0" smtClean="0"/>
              <a:t> </a:t>
            </a:r>
            <a:r>
              <a:rPr kumimoji="1" lang="ko-KR" altLang="en-US" sz="1600" dirty="0" smtClean="0"/>
              <a:t>김명찬 </a:t>
            </a:r>
            <a:r>
              <a:rPr kumimoji="1" lang="ko-KR" altLang="en-US" sz="1600" dirty="0" err="1" smtClean="0"/>
              <a:t>산부인과장</a:t>
            </a:r>
            <a:r>
              <a:rPr kumimoji="1" lang="en-US" altLang="ko-KR" sz="1600" dirty="0" smtClean="0"/>
              <a:t>(2025.09.01.)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/>
              <a:t> </a:t>
            </a:r>
            <a:r>
              <a:rPr kumimoji="1" lang="en-US" altLang="ko-KR" sz="1600" dirty="0" smtClean="0"/>
              <a:t>  - </a:t>
            </a:r>
            <a:r>
              <a:rPr kumimoji="1" lang="ko-KR" altLang="en-US" sz="1600" dirty="0" err="1" smtClean="0"/>
              <a:t>직위부여</a:t>
            </a:r>
            <a:r>
              <a:rPr kumimoji="1" lang="ko-KR" altLang="en-US" sz="1600" dirty="0"/>
              <a:t> </a:t>
            </a:r>
            <a:r>
              <a:rPr kumimoji="1" lang="ko-KR" altLang="en-US" sz="1600" dirty="0" smtClean="0"/>
              <a:t>→</a:t>
            </a:r>
            <a:r>
              <a:rPr kumimoji="1" lang="en-US" altLang="ko-KR" sz="1600" dirty="0" smtClean="0"/>
              <a:t> </a:t>
            </a:r>
            <a:r>
              <a:rPr kumimoji="1" lang="ko-KR" altLang="en-US" sz="1600" dirty="0" smtClean="0"/>
              <a:t>박은경 건강관리책임자</a:t>
            </a:r>
            <a:r>
              <a:rPr kumimoji="1" lang="en-US" altLang="ko-KR" sz="1600" dirty="0" smtClean="0"/>
              <a:t>(2025.09.02.)</a:t>
            </a:r>
            <a:endParaRPr kumimoji="1" lang="en-US" altLang="ko-KR" sz="1600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 smtClean="0"/>
              <a:t>   - </a:t>
            </a:r>
            <a:r>
              <a:rPr kumimoji="1" lang="ko-KR" altLang="en-US" sz="1600" dirty="0" smtClean="0"/>
              <a:t>남원시 공공산후조리원 운영규정 발령</a:t>
            </a:r>
            <a:r>
              <a:rPr kumimoji="1" lang="en-US" altLang="ko-KR" sz="1600" dirty="0" smtClean="0"/>
              <a:t>(2025.09.09.)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/>
              <a:t> </a:t>
            </a:r>
            <a:r>
              <a:rPr kumimoji="1" lang="en-US" altLang="ko-KR" sz="1600" dirty="0" smtClean="0"/>
              <a:t>  - </a:t>
            </a:r>
            <a:r>
              <a:rPr kumimoji="1" lang="ko-KR" altLang="en-US" sz="1600" dirty="0" smtClean="0"/>
              <a:t>공공산후조리원 간호사</a:t>
            </a:r>
            <a:r>
              <a:rPr kumimoji="1" lang="en-US" altLang="ko-KR" sz="1600" dirty="0" smtClean="0"/>
              <a:t>, </a:t>
            </a:r>
            <a:r>
              <a:rPr kumimoji="1" lang="ko-KR" altLang="en-US" sz="1600" dirty="0" smtClean="0"/>
              <a:t>간호조무사 채용 공고</a:t>
            </a:r>
            <a:r>
              <a:rPr kumimoji="1" lang="en-US" altLang="ko-KR" sz="1600" dirty="0" smtClean="0"/>
              <a:t>(2025.09.09.~09.19.)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/>
              <a:t> </a:t>
            </a:r>
            <a:r>
              <a:rPr kumimoji="1" lang="en-US" altLang="ko-KR" sz="1600" dirty="0" smtClean="0"/>
              <a:t>     · </a:t>
            </a:r>
            <a:r>
              <a:rPr kumimoji="1" lang="ko-KR" altLang="en-US" sz="1600" dirty="0" smtClean="0"/>
              <a:t>간호사 </a:t>
            </a:r>
            <a:r>
              <a:rPr kumimoji="1" lang="en-US" altLang="ko-KR" sz="1600" dirty="0" smtClean="0"/>
              <a:t>13</a:t>
            </a:r>
            <a:r>
              <a:rPr kumimoji="1" lang="ko-KR" altLang="en-US" sz="1600" dirty="0" smtClean="0"/>
              <a:t>명 접수 → </a:t>
            </a:r>
            <a:r>
              <a:rPr kumimoji="1" lang="en-US" altLang="ko-KR" sz="1600" dirty="0" smtClean="0"/>
              <a:t>7</a:t>
            </a:r>
            <a:r>
              <a:rPr kumimoji="1" lang="ko-KR" altLang="en-US" sz="1600" dirty="0" smtClean="0"/>
              <a:t>명 합격</a:t>
            </a:r>
            <a:r>
              <a:rPr kumimoji="1" lang="en-US" altLang="ko-KR" sz="1600" dirty="0" smtClean="0"/>
              <a:t>, </a:t>
            </a:r>
            <a:r>
              <a:rPr kumimoji="1" lang="ko-KR" altLang="en-US" sz="1600" dirty="0" smtClean="0"/>
              <a:t>간호조무사 </a:t>
            </a:r>
            <a:r>
              <a:rPr kumimoji="1" lang="en-US" altLang="ko-KR" sz="1600" dirty="0" smtClean="0"/>
              <a:t>18</a:t>
            </a:r>
            <a:r>
              <a:rPr kumimoji="1" lang="ko-KR" altLang="en-US" sz="1600" dirty="0" smtClean="0"/>
              <a:t>명 </a:t>
            </a:r>
            <a:r>
              <a:rPr kumimoji="1" lang="ko-KR" altLang="en-US" sz="1600" dirty="0"/>
              <a:t>접수 </a:t>
            </a:r>
            <a:r>
              <a:rPr kumimoji="1" lang="ko-KR" altLang="en-US" sz="1600" dirty="0" smtClean="0"/>
              <a:t>→ </a:t>
            </a:r>
            <a:r>
              <a:rPr kumimoji="1" lang="en-US" altLang="ko-KR" sz="1600" dirty="0" smtClean="0"/>
              <a:t>5</a:t>
            </a:r>
            <a:r>
              <a:rPr kumimoji="1" lang="ko-KR" altLang="en-US" sz="1600" dirty="0" smtClean="0"/>
              <a:t>명 합격</a:t>
            </a:r>
            <a:endParaRPr kumimoji="1" lang="en-US" altLang="ko-KR" sz="1600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dirty="0"/>
              <a:t> </a:t>
            </a:r>
            <a:r>
              <a:rPr kumimoji="1" lang="en-US" altLang="ko-KR" sz="1600" dirty="0" smtClean="0"/>
              <a:t>  - </a:t>
            </a:r>
            <a:r>
              <a:rPr kumimoji="1" lang="ko-KR" altLang="en-US" sz="1600" dirty="0" err="1" smtClean="0"/>
              <a:t>향후계획</a:t>
            </a:r>
            <a:r>
              <a:rPr kumimoji="1" lang="ko-KR" altLang="en-US" sz="1600" dirty="0" smtClean="0"/>
              <a:t> </a:t>
            </a:r>
            <a:r>
              <a:rPr kumimoji="1" lang="en-US" altLang="ko-KR" sz="1600" dirty="0" smtClean="0"/>
              <a:t>: </a:t>
            </a:r>
            <a:r>
              <a:rPr kumimoji="1" lang="ko-KR" altLang="en-US" sz="1600" dirty="0" err="1" smtClean="0"/>
              <a:t>산후조리원</a:t>
            </a:r>
            <a:r>
              <a:rPr kumimoji="1" lang="ko-KR" altLang="en-US" sz="1600" dirty="0" smtClean="0"/>
              <a:t> </a:t>
            </a:r>
            <a:r>
              <a:rPr kumimoji="1" lang="ko-KR" altLang="en-US" sz="1600" dirty="0" err="1" smtClean="0"/>
              <a:t>개소식</a:t>
            </a:r>
            <a:r>
              <a:rPr kumimoji="1" lang="en-US" altLang="ko-KR" sz="1600" dirty="0" smtClean="0"/>
              <a:t>(11</a:t>
            </a:r>
            <a:r>
              <a:rPr kumimoji="1" lang="ko-KR" altLang="en-US" sz="1600" dirty="0" smtClean="0"/>
              <a:t>월 중순</a:t>
            </a:r>
            <a:r>
              <a:rPr kumimoji="1" lang="en-US" altLang="ko-KR" sz="1600" dirty="0" smtClean="0"/>
              <a:t>), </a:t>
            </a:r>
            <a:r>
              <a:rPr kumimoji="1" lang="ko-KR" altLang="en-US" sz="1600" dirty="0" err="1" smtClean="0"/>
              <a:t>산후조리원</a:t>
            </a:r>
            <a:r>
              <a:rPr kumimoji="1" lang="ko-KR" altLang="en-US" sz="1600" dirty="0" smtClean="0"/>
              <a:t> 운영</a:t>
            </a:r>
            <a:r>
              <a:rPr kumimoji="1" lang="en-US" altLang="ko-KR" sz="1600" dirty="0" smtClean="0"/>
              <a:t>(12</a:t>
            </a:r>
            <a:r>
              <a:rPr kumimoji="1" lang="ko-KR" altLang="en-US" sz="1600" dirty="0" smtClean="0"/>
              <a:t>월 예정</a:t>
            </a:r>
            <a:r>
              <a:rPr kumimoji="1" lang="en-US" altLang="ko-KR" sz="1600" dirty="0" smtClean="0"/>
              <a:t>)  </a:t>
            </a:r>
            <a:r>
              <a:rPr kumimoji="1" lang="en-US" altLang="ko-KR" sz="1400" b="1" dirty="0" smtClean="0">
                <a:latin typeface="+mj-lt"/>
              </a:rPr>
              <a:t>* </a:t>
            </a:r>
            <a:r>
              <a:rPr kumimoji="1" lang="ko-KR" altLang="en-US" sz="1400" b="1" dirty="0" smtClean="0">
                <a:latin typeface="+mj-lt"/>
              </a:rPr>
              <a:t>공사 진행상황에 따라 변경</a:t>
            </a:r>
            <a:r>
              <a:rPr kumimoji="1" lang="en-US" altLang="ko-KR" sz="1600" dirty="0" smtClean="0"/>
              <a:t> </a:t>
            </a:r>
            <a:endParaRPr kumimoji="1" lang="en-US" altLang="ko-KR" sz="1600" b="1" dirty="0" smtClean="0"/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920557"/>
              </p:ext>
            </p:extLst>
          </p:nvPr>
        </p:nvGraphicFramePr>
        <p:xfrm>
          <a:off x="657994" y="3491805"/>
          <a:ext cx="9006394" cy="826410"/>
        </p:xfrm>
        <a:graphic>
          <a:graphicData uri="http://schemas.openxmlformats.org/drawingml/2006/table">
            <a:tbl>
              <a:tblPr/>
              <a:tblGrid>
                <a:gridCol w="1246008">
                  <a:extLst>
                    <a:ext uri="{9D8B030D-6E8A-4147-A177-3AD203B41FA5}">
                      <a16:colId xmlns:a16="http://schemas.microsoft.com/office/drawing/2014/main" val="3108703427"/>
                    </a:ext>
                  </a:extLst>
                </a:gridCol>
                <a:gridCol w="790229">
                  <a:extLst>
                    <a:ext uri="{9D8B030D-6E8A-4147-A177-3AD203B41FA5}">
                      <a16:colId xmlns:a16="http://schemas.microsoft.com/office/drawing/2014/main" val="711908153"/>
                    </a:ext>
                  </a:extLst>
                </a:gridCol>
                <a:gridCol w="790229">
                  <a:extLst>
                    <a:ext uri="{9D8B030D-6E8A-4147-A177-3AD203B41FA5}">
                      <a16:colId xmlns:a16="http://schemas.microsoft.com/office/drawing/2014/main" val="2852153569"/>
                    </a:ext>
                  </a:extLst>
                </a:gridCol>
                <a:gridCol w="1246008">
                  <a:extLst>
                    <a:ext uri="{9D8B030D-6E8A-4147-A177-3AD203B41FA5}">
                      <a16:colId xmlns:a16="http://schemas.microsoft.com/office/drawing/2014/main" val="3936804959"/>
                    </a:ext>
                  </a:extLst>
                </a:gridCol>
                <a:gridCol w="1233480">
                  <a:extLst>
                    <a:ext uri="{9D8B030D-6E8A-4147-A177-3AD203B41FA5}">
                      <a16:colId xmlns:a16="http://schemas.microsoft.com/office/drawing/2014/main" val="1369647788"/>
                    </a:ext>
                  </a:extLst>
                </a:gridCol>
                <a:gridCol w="1233480">
                  <a:extLst>
                    <a:ext uri="{9D8B030D-6E8A-4147-A177-3AD203B41FA5}">
                      <a16:colId xmlns:a16="http://schemas.microsoft.com/office/drawing/2014/main" val="275567513"/>
                    </a:ext>
                  </a:extLst>
                </a:gridCol>
                <a:gridCol w="1233480">
                  <a:extLst>
                    <a:ext uri="{9D8B030D-6E8A-4147-A177-3AD203B41FA5}">
                      <a16:colId xmlns:a16="http://schemas.microsoft.com/office/drawing/2014/main" val="1784476667"/>
                    </a:ext>
                  </a:extLst>
                </a:gridCol>
                <a:gridCol w="1233480">
                  <a:extLst>
                    <a:ext uri="{9D8B030D-6E8A-4147-A177-3AD203B41FA5}">
                      <a16:colId xmlns:a16="http://schemas.microsoft.com/office/drawing/2014/main" val="1882634481"/>
                    </a:ext>
                  </a:extLst>
                </a:gridCol>
              </a:tblGrid>
              <a:tr h="14401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구분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합계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원장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겸직</a:t>
                      </a:r>
                      <a:r>
                        <a:rPr lang="en-US" altLang="ko-KR" sz="105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</a:rPr>
                        <a:t>)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건강관리실</a:t>
                      </a:r>
                      <a:endParaRPr lang="ko-KR" altLang="en-US" sz="105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간호팀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행정팀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F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923314"/>
                  </a:ext>
                </a:extLst>
              </a:tr>
              <a:tr h="1275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-19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건강관리책임자</a:t>
                      </a:r>
                      <a:endParaRPr lang="ko-KR" altLang="en-US" sz="1050" b="1" kern="0" spc="-19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간호직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간호조무직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사무직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50" b="1" kern="0" spc="0" dirty="0" err="1">
                          <a:solidFill>
                            <a:srgbClr val="000000"/>
                          </a:solidFill>
                          <a:effectLst/>
                          <a:ea typeface="맑은 고딕" panose="020B0503020000020004" pitchFamily="50" charset="-127"/>
                        </a:rPr>
                        <a:t>시설관리직</a:t>
                      </a:r>
                      <a:endParaRPr lang="ko-KR" altLang="en-US" sz="105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592281"/>
                  </a:ext>
                </a:extLst>
              </a:tr>
              <a:tr h="3387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chemeClr val="tx1"/>
                          </a:solidFill>
                          <a:effectLst/>
                          <a:ea typeface="맑은 고딕" panose="020B0503020000020004" pitchFamily="50" charset="-127"/>
                        </a:rPr>
                        <a:t>인원</a:t>
                      </a:r>
                      <a:endParaRPr lang="ko-KR" alt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21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7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5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1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</a:rPr>
                        <a:t>6</a:t>
                      </a:r>
                      <a:endParaRPr lang="en-US" sz="1100" b="1" kern="0" spc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6470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638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id="{959EAC4C-C0C9-D50F-A9FA-65B5A43A7857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314B6378-7AD1-44C7-EAFA-6973EE4F4588}"/>
              </a:ext>
            </a:extLst>
          </p:cNvPr>
          <p:cNvGrpSpPr/>
          <p:nvPr/>
        </p:nvGrpSpPr>
        <p:grpSpPr>
          <a:xfrm>
            <a:off x="663204" y="1608254"/>
            <a:ext cx="6437754" cy="1819729"/>
            <a:chOff x="774235" y="771550"/>
            <a:chExt cx="5505787" cy="15562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3C4D813-CE19-56BC-188E-55037C80978F}"/>
                </a:ext>
              </a:extLst>
            </p:cNvPr>
            <p:cNvSpPr txBox="1"/>
            <p:nvPr/>
          </p:nvSpPr>
          <p:spPr>
            <a:xfrm>
              <a:off x="3462460" y="1090540"/>
              <a:ext cx="2817562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기타사항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070A3B2-0CD0-6D9D-CCF2-EA89F0438B3F}"/>
                </a:ext>
              </a:extLst>
            </p:cNvPr>
            <p:cNvSpPr txBox="1"/>
            <p:nvPr/>
          </p:nvSpPr>
          <p:spPr>
            <a:xfrm>
              <a:off x="774235" y="771550"/>
              <a:ext cx="1945298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04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170198"/>
              </p:ext>
            </p:extLst>
          </p:nvPr>
        </p:nvGraphicFramePr>
        <p:xfrm>
          <a:off x="3663742" y="418474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출연기관 등 경영평가 결과 보고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26242" y="4184750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187C4603-126E-5FBC-C6DB-D66CBB933187}"/>
              </a:ext>
            </a:extLst>
          </p:cNvPr>
          <p:cNvCxnSpPr>
            <a:cxnSpLocks/>
          </p:cNvCxnSpPr>
          <p:nvPr/>
        </p:nvCxnSpPr>
        <p:spPr>
          <a:xfrm>
            <a:off x="3905746" y="33130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직선 연결선 62">
            <a:extLst>
              <a:ext uri="{FF2B5EF4-FFF2-40B4-BE49-F238E27FC236}">
                <a16:creationId xmlns:a16="http://schemas.microsoft.com/office/drawing/2014/main" id="{73F54685-0E02-F270-482D-A96832D1967A}"/>
              </a:ext>
            </a:extLst>
          </p:cNvPr>
          <p:cNvCxnSpPr>
            <a:cxnSpLocks/>
          </p:cNvCxnSpPr>
          <p:nvPr/>
        </p:nvCxnSpPr>
        <p:spPr>
          <a:xfrm>
            <a:off x="3905746" y="1763613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7030A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368391"/>
              </p:ext>
            </p:extLst>
          </p:nvPr>
        </p:nvGraphicFramePr>
        <p:xfrm>
          <a:off x="2226242" y="4643933"/>
          <a:ext cx="1247456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456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 smtClean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4-2</a:t>
                      </a: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18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112901"/>
              </p:ext>
            </p:extLst>
          </p:nvPr>
        </p:nvGraphicFramePr>
        <p:xfrm>
          <a:off x="3689722" y="4715941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공지사항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19" name="그룹 18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87873" y="4128196"/>
              <a:ext cx="1160618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2025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10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CA857975-921F-AD1F-5EAA-73FB23721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379213"/>
              </p:ext>
            </p:extLst>
          </p:nvPr>
        </p:nvGraphicFramePr>
        <p:xfrm>
          <a:off x="3689722" y="5251939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88C1344E-0E34-5FB2-967F-402F25630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216832"/>
              </p:ext>
            </p:extLst>
          </p:nvPr>
        </p:nvGraphicFramePr>
        <p:xfrm>
          <a:off x="2226242" y="5172210"/>
          <a:ext cx="1247456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7456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200" b="0" dirty="0">
                        <a:solidFill>
                          <a:schemeClr val="bg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69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평가 결과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5345905" y="264405"/>
            <a:ext cx="5386472" cy="596189"/>
            <a:chOff x="4739351" y="117867"/>
            <a:chExt cx="4606693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26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V="1">
              <a:off x="4739351" y="383109"/>
              <a:ext cx="3708033" cy="6506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5123430" cy="596189"/>
            <a:chOff x="2886352" y="946343"/>
            <a:chExt cx="4381731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3396879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출연기관 등 경영평가 결과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84852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4-1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378292" y="1600106"/>
            <a:ext cx="5615686" cy="5636115"/>
          </a:xfrm>
          <a:prstGeom prst="rect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lIns="104287" tIns="52144" rIns="104287" bIns="52144" rtlCol="0" anchor="ctr">
            <a:noAutofit/>
          </a:bodyPr>
          <a:lstStyle/>
          <a:p>
            <a:pPr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>
                <a:solidFill>
                  <a:srgbClr val="FF0000"/>
                </a:solidFill>
              </a:rPr>
              <a:t> 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∙ 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경영평가 점수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</a:t>
            </a:r>
            <a:r>
              <a:rPr kumimoji="1" lang="en-US" altLang="ko-KR" sz="1800" b="1" dirty="0" smtClean="0"/>
              <a:t> 92.03</a:t>
            </a:r>
            <a:r>
              <a:rPr kumimoji="1" lang="ko-KR" altLang="en-US" sz="1800" b="1" dirty="0" smtClean="0"/>
              <a:t>점</a:t>
            </a:r>
            <a:r>
              <a:rPr kumimoji="1" lang="en-US" altLang="ko-KR" sz="1800" b="1" dirty="0" smtClean="0"/>
              <a:t>(5</a:t>
            </a:r>
            <a:r>
              <a:rPr kumimoji="1" lang="ko-KR" altLang="en-US" sz="1800" b="1" dirty="0" smtClean="0"/>
              <a:t>년 연속 </a:t>
            </a:r>
            <a:r>
              <a:rPr kumimoji="1" lang="en-US" altLang="ko-KR" sz="1800" b="1" dirty="0" smtClean="0"/>
              <a:t>‘</a:t>
            </a:r>
            <a:r>
              <a:rPr kumimoji="1" lang="ko-KR" altLang="en-US" sz="1800" b="1" dirty="0" smtClean="0"/>
              <a:t>가</a:t>
            </a:r>
            <a:r>
              <a:rPr kumimoji="1" lang="en-US" altLang="ko-KR" sz="1800" b="1" dirty="0" smtClean="0"/>
              <a:t>‘ </a:t>
            </a:r>
            <a:r>
              <a:rPr kumimoji="1" lang="ko-KR" altLang="en-US" sz="1800" b="1" dirty="0" smtClean="0"/>
              <a:t>등급</a:t>
            </a:r>
            <a:r>
              <a:rPr kumimoji="1" lang="en-US" altLang="ko-KR" sz="1800" b="1" dirty="0"/>
              <a:t>)</a:t>
            </a:r>
            <a:endParaRPr kumimoji="1" lang="en-US" altLang="ko-KR" sz="1800" b="1" dirty="0" smtClean="0"/>
          </a:p>
          <a:p>
            <a:pPr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smtClean="0"/>
              <a:t>   </a:t>
            </a:r>
            <a:r>
              <a:rPr kumimoji="1" lang="en-US" altLang="ko-KR" sz="1600" dirty="0" smtClean="0"/>
              <a:t>- </a:t>
            </a:r>
            <a:r>
              <a:rPr kumimoji="1" lang="ko-KR" altLang="en-US" sz="1600" dirty="0" smtClean="0"/>
              <a:t>가 등급 기준 </a:t>
            </a:r>
            <a:r>
              <a:rPr kumimoji="1" lang="en-US" altLang="ko-KR" sz="1600" dirty="0" smtClean="0"/>
              <a:t>: (24</a:t>
            </a:r>
            <a:r>
              <a:rPr kumimoji="1" lang="ko-KR" altLang="en-US" sz="1600" dirty="0" smtClean="0"/>
              <a:t>년</a:t>
            </a:r>
            <a:r>
              <a:rPr kumimoji="1" lang="en-US" altLang="ko-KR" sz="1600" dirty="0" smtClean="0"/>
              <a:t>) 90</a:t>
            </a:r>
            <a:r>
              <a:rPr kumimoji="1" lang="ko-KR" altLang="en-US" sz="1600" dirty="0" smtClean="0"/>
              <a:t>점 → </a:t>
            </a:r>
            <a:r>
              <a:rPr kumimoji="1" lang="en-US" altLang="ko-KR" sz="1600" dirty="0" smtClean="0"/>
              <a:t>(25</a:t>
            </a:r>
            <a:r>
              <a:rPr kumimoji="1" lang="ko-KR" altLang="en-US" sz="1600" dirty="0" smtClean="0"/>
              <a:t>년</a:t>
            </a:r>
            <a:r>
              <a:rPr kumimoji="1" lang="en-US" altLang="ko-KR" sz="1600" dirty="0" smtClean="0"/>
              <a:t>) 92</a:t>
            </a:r>
            <a:r>
              <a:rPr kumimoji="1" lang="ko-KR" altLang="en-US" sz="1600" dirty="0" smtClean="0"/>
              <a:t>점</a:t>
            </a:r>
            <a:endParaRPr kumimoji="1" lang="en-US" altLang="ko-KR" sz="1600" dirty="0" smtClean="0"/>
          </a:p>
          <a:p>
            <a:pPr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400" b="1" dirty="0"/>
          </a:p>
          <a:p>
            <a:pPr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400" b="1" dirty="0" smtClean="0">
              <a:solidFill>
                <a:srgbClr val="FF0000"/>
              </a:solidFill>
            </a:endParaRPr>
          </a:p>
          <a:p>
            <a:pPr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</a:rPr>
              <a:t> </a:t>
            </a:r>
            <a:r>
              <a:rPr kumimoji="1" lang="en-US" altLang="ko-KR" sz="1800" b="1" dirty="0">
                <a:solidFill>
                  <a:srgbClr val="FF0000"/>
                </a:solidFill>
              </a:rPr>
              <a:t>∙ 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주요 </a:t>
            </a:r>
            <a:r>
              <a:rPr kumimoji="1" lang="ko-KR" altLang="en-US" sz="1800" b="1" dirty="0" err="1" smtClean="0">
                <a:solidFill>
                  <a:srgbClr val="FF0000"/>
                </a:solidFill>
              </a:rPr>
              <a:t>우수한점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</a:t>
            </a:r>
            <a:r>
              <a:rPr kumimoji="1" lang="en-US" altLang="ko-KR" sz="1800" b="1" dirty="0" smtClean="0"/>
              <a:t> </a:t>
            </a:r>
            <a:r>
              <a:rPr kumimoji="1" lang="ko-KR" altLang="en-US" sz="1800" b="1" dirty="0" smtClean="0"/>
              <a:t>내</a:t>
            </a:r>
            <a:r>
              <a:rPr kumimoji="1" lang="en-US" altLang="ko-KR" sz="1800" b="1" dirty="0" smtClean="0"/>
              <a:t>·</a:t>
            </a:r>
            <a:r>
              <a:rPr kumimoji="1" lang="ko-KR" altLang="en-US" sz="1800" b="1" dirty="0" err="1" smtClean="0"/>
              <a:t>외부</a:t>
            </a:r>
            <a:r>
              <a:rPr kumimoji="1" lang="ko-KR" altLang="en-US" sz="1800" b="1" dirty="0" err="1" smtClean="0">
                <a:solidFill>
                  <a:srgbClr val="0000FF"/>
                </a:solidFill>
              </a:rPr>
              <a:t>만족도</a:t>
            </a:r>
            <a:r>
              <a:rPr kumimoji="1" lang="ko-KR" altLang="en-US" sz="1800" b="1" dirty="0" smtClean="0">
                <a:solidFill>
                  <a:srgbClr val="0000FF"/>
                </a:solidFill>
              </a:rPr>
              <a:t> 향상</a:t>
            </a:r>
            <a:r>
              <a:rPr kumimoji="1" lang="en-US" altLang="ko-KR" sz="1800" b="1" dirty="0" smtClean="0"/>
              <a:t> </a:t>
            </a:r>
          </a:p>
          <a:p>
            <a:pPr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smtClean="0"/>
              <a:t>   </a:t>
            </a:r>
            <a:r>
              <a:rPr kumimoji="1" lang="en-US" altLang="ko-KR" sz="1600" dirty="0" smtClean="0"/>
              <a:t>- </a:t>
            </a:r>
            <a:r>
              <a:rPr kumimoji="1" lang="ko-KR" altLang="en-US" sz="1600" dirty="0" smtClean="0"/>
              <a:t>외부 </a:t>
            </a:r>
            <a:r>
              <a:rPr kumimoji="1" lang="en-US" altLang="ko-KR" sz="1600" dirty="0" smtClean="0"/>
              <a:t>90.1</a:t>
            </a:r>
            <a:r>
              <a:rPr kumimoji="1" lang="ko-KR" altLang="en-US" sz="1600" dirty="0" smtClean="0"/>
              <a:t>점</a:t>
            </a:r>
            <a:r>
              <a:rPr kumimoji="1" lang="en-US" altLang="ko-KR" sz="1600" dirty="0" smtClean="0"/>
              <a:t>(4.8</a:t>
            </a:r>
            <a:r>
              <a:rPr kumimoji="1" lang="ko-KR" altLang="en-US" sz="1600" dirty="0" smtClean="0"/>
              <a:t>점↑</a:t>
            </a:r>
            <a:r>
              <a:rPr kumimoji="1" lang="en-US" altLang="ko-KR" sz="1600" dirty="0" smtClean="0"/>
              <a:t>), </a:t>
            </a:r>
            <a:r>
              <a:rPr kumimoji="1" lang="ko-KR" altLang="en-US" sz="1600" dirty="0" smtClean="0"/>
              <a:t>내부 </a:t>
            </a:r>
            <a:r>
              <a:rPr kumimoji="1" lang="en-US" altLang="ko-KR" sz="1600" dirty="0" smtClean="0"/>
              <a:t>93.0</a:t>
            </a:r>
            <a:r>
              <a:rPr kumimoji="1" lang="ko-KR" altLang="en-US" sz="1600" dirty="0" smtClean="0"/>
              <a:t>점</a:t>
            </a:r>
            <a:r>
              <a:rPr kumimoji="1" lang="en-US" altLang="ko-KR" sz="1600" dirty="0" smtClean="0"/>
              <a:t>(7.0</a:t>
            </a:r>
            <a:r>
              <a:rPr kumimoji="1" lang="ko-KR" altLang="en-US" sz="1600" dirty="0" smtClean="0"/>
              <a:t>점</a:t>
            </a:r>
            <a:r>
              <a:rPr kumimoji="1" lang="ko-KR" altLang="en-US" sz="1600" dirty="0"/>
              <a:t>↑</a:t>
            </a:r>
            <a:r>
              <a:rPr kumimoji="1" lang="en-US" altLang="ko-KR" sz="1600" dirty="0"/>
              <a:t>)</a:t>
            </a:r>
            <a:endParaRPr kumimoji="1" lang="en-US" altLang="ko-KR" sz="1600" dirty="0" smtClean="0"/>
          </a:p>
          <a:p>
            <a:pPr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400" b="1" dirty="0" smtClean="0"/>
          </a:p>
          <a:p>
            <a:pPr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800" b="1" dirty="0" smtClean="0">
                <a:solidFill>
                  <a:srgbClr val="FF0000"/>
                </a:solidFill>
              </a:rPr>
              <a:t> </a:t>
            </a:r>
            <a:r>
              <a:rPr kumimoji="1" lang="en-US" altLang="ko-KR" sz="1800" b="1" dirty="0">
                <a:solidFill>
                  <a:srgbClr val="FF0000"/>
                </a:solidFill>
              </a:rPr>
              <a:t>∙ 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(</a:t>
            </a:r>
            <a:r>
              <a:rPr kumimoji="1" lang="ko-KR" altLang="en-US" sz="1800" b="1" dirty="0" smtClean="0">
                <a:solidFill>
                  <a:srgbClr val="FF0000"/>
                </a:solidFill>
              </a:rPr>
              <a:t>주요 개선사항</a:t>
            </a:r>
            <a:r>
              <a:rPr kumimoji="1" lang="en-US" altLang="ko-KR" sz="1800" b="1" dirty="0" smtClean="0">
                <a:solidFill>
                  <a:srgbClr val="FF0000"/>
                </a:solidFill>
              </a:rPr>
              <a:t>) </a:t>
            </a:r>
            <a:r>
              <a:rPr kumimoji="1" lang="ko-KR" altLang="en-US" sz="1800" b="1" dirty="0" smtClean="0">
                <a:solidFill>
                  <a:srgbClr val="0000FF"/>
                </a:solidFill>
              </a:rPr>
              <a:t>수익성 개선</a:t>
            </a:r>
            <a:r>
              <a:rPr kumimoji="1" lang="ko-KR" altLang="en-US" sz="1800" b="1" dirty="0" smtClean="0"/>
              <a:t>의 전략 수립 필요</a:t>
            </a:r>
            <a:endParaRPr kumimoji="1" lang="en-US" altLang="ko-KR" sz="1800" b="1" dirty="0"/>
          </a:p>
          <a:p>
            <a:pPr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smtClean="0"/>
              <a:t>   </a:t>
            </a:r>
            <a:r>
              <a:rPr kumimoji="1" lang="en-US" altLang="ko-KR" sz="1600" dirty="0" smtClean="0"/>
              <a:t>- </a:t>
            </a:r>
            <a:r>
              <a:rPr kumimoji="1" lang="ko-KR" altLang="en-US" sz="1600" dirty="0" smtClean="0"/>
              <a:t>진료 활성화</a:t>
            </a:r>
            <a:r>
              <a:rPr kumimoji="1" lang="en-US" altLang="ko-KR" sz="1600" dirty="0" smtClean="0"/>
              <a:t>, </a:t>
            </a:r>
            <a:r>
              <a:rPr kumimoji="1" lang="ko-KR" altLang="en-US" sz="1600" dirty="0" smtClean="0"/>
              <a:t>병상 운영 최적화 등 수익 개선</a:t>
            </a:r>
            <a:endParaRPr kumimoji="1" lang="en-US" altLang="ko-KR" sz="1600" dirty="0" smtClean="0"/>
          </a:p>
          <a:p>
            <a:pPr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smtClean="0"/>
              <a:t>   </a:t>
            </a:r>
            <a:r>
              <a:rPr kumimoji="1" lang="en-US" altLang="ko-KR" sz="1600" dirty="0" smtClean="0"/>
              <a:t>- </a:t>
            </a:r>
            <a:r>
              <a:rPr kumimoji="1" lang="ko-KR" altLang="en-US" sz="1600" dirty="0" err="1" smtClean="0"/>
              <a:t>적자요인</a:t>
            </a:r>
            <a:r>
              <a:rPr kumimoji="1" lang="ko-KR" altLang="en-US" sz="1600" dirty="0" smtClean="0"/>
              <a:t> 정밀분석 기반 </a:t>
            </a:r>
            <a:r>
              <a:rPr kumimoji="1" lang="ko-KR" altLang="en-US" sz="1600" dirty="0" err="1" smtClean="0"/>
              <a:t>예산조정</a:t>
            </a:r>
            <a:r>
              <a:rPr kumimoji="1" lang="ko-KR" altLang="en-US" sz="1600" dirty="0" smtClean="0"/>
              <a:t> 및 집행 모니터링 등</a:t>
            </a:r>
            <a:endParaRPr kumimoji="1" lang="en-US" altLang="ko-KR" sz="1600" dirty="0" smtClean="0"/>
          </a:p>
          <a:p>
            <a:pPr fontAlgn="base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137994" y="1600106"/>
            <a:ext cx="3964346" cy="5636115"/>
          </a:xfrm>
          <a:prstGeom prst="rect">
            <a:avLst/>
          </a:prstGeom>
          <a:solidFill>
            <a:schemeClr val="bg1"/>
          </a:solidFill>
          <a:ln w="19050">
            <a:solidFill>
              <a:srgbClr val="7030A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31750" h="31750"/>
          </a:sp3d>
        </p:spPr>
        <p:txBody>
          <a:bodyPr wrap="square" lIns="104287" tIns="52144" rIns="104287" bIns="52144" rtlCol="0" anchor="ctr">
            <a:no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 smtClean="0"/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800" b="1" dirty="0" smtClean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1" lang="en-US" altLang="ko-KR" sz="1800" b="1" dirty="0"/>
          </a:p>
        </p:txBody>
      </p:sp>
      <p:pic>
        <p:nvPicPr>
          <p:cNvPr id="26" name="그림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7581" y="1741264"/>
            <a:ext cx="3788845" cy="535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11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57FC24A-1E41-DCC0-21EC-ABF7461F7D9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CB3C30-8788-AC78-9C79-B2EF2503F31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F271EAD-36F3-AD0E-5E9C-CF52DB1B5DF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58343-7F66-EB86-E406-B988BAB1C88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8A8201D-ADBB-2558-D561-F694F91CAF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3AE16F6-722A-1765-62B2-E25573436D6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공지사항</a:t>
              </a:r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67028F76-21F0-B046-475A-2CB1A73AF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43826"/>
              </p:ext>
            </p:extLst>
          </p:nvPr>
        </p:nvGraphicFramePr>
        <p:xfrm>
          <a:off x="432748" y="1638986"/>
          <a:ext cx="9682700" cy="4627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8982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3240091">
                  <a:extLst>
                    <a:ext uri="{9D8B030D-6E8A-4147-A177-3AD203B41FA5}">
                      <a16:colId xmlns:a16="http://schemas.microsoft.com/office/drawing/2014/main" val="1541672136"/>
                    </a:ext>
                  </a:extLst>
                </a:gridCol>
                <a:gridCol w="3113627">
                  <a:extLst>
                    <a:ext uri="{9D8B030D-6E8A-4147-A177-3AD203B41FA5}">
                      <a16:colId xmlns:a16="http://schemas.microsoft.com/office/drawing/2014/main" val="3418446108"/>
                    </a:ext>
                  </a:extLst>
                </a:gridCol>
              </a:tblGrid>
              <a:tr h="20434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endParaRPr lang="ko-KR" altLang="en-US" sz="20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76064">
                <a:tc gridSpan="3"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직원 복지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향상을 위한 다양한 활동 계획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영화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뮤지컬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연극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박물관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,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미술관 등 다양한 여가활동 제공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401861"/>
                  </a:ext>
                </a:extLst>
              </a:tr>
              <a:tr h="2008361">
                <a:tc gridSpan="3"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4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분기 경영전략회의 일정 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2026.01.21.(</a:t>
                      </a:r>
                      <a:r>
                        <a:rPr lang="ko-KR" altLang="en-US" sz="17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</a:t>
                      </a:r>
                      <a:r>
                        <a:rPr lang="en-US" altLang="ko-KR" sz="17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 16:00</a:t>
                      </a:r>
                      <a:endParaRPr lang="ko-KR" altLang="en-US" sz="1700" b="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211960"/>
                  </a:ext>
                </a:extLst>
              </a:tr>
            </a:tbl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9B054FBD-5CBC-8A0A-606A-583076979A5E}"/>
              </a:ext>
            </a:extLst>
          </p:cNvPr>
          <p:cNvGrpSpPr/>
          <p:nvPr/>
        </p:nvGrpSpPr>
        <p:grpSpPr>
          <a:xfrm>
            <a:off x="2969642" y="264405"/>
            <a:ext cx="7762736" cy="596189"/>
            <a:chOff x="2707090" y="117867"/>
            <a:chExt cx="6638954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B49551F-48CC-929A-775A-A07DB15AA86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50000"/>
                      <a:lumOff val="50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27</a:t>
              </a:r>
              <a:endParaRPr lang="ko-KR" altLang="en-US" sz="3274" dirty="0">
                <a:solidFill>
                  <a:schemeClr val="tx1">
                    <a:lumMod val="50000"/>
                    <a:lumOff val="50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C39A6BC-1961-B636-937D-1D7BB6E5BB68}"/>
                </a:ext>
              </a:extLst>
            </p:cNvPr>
            <p:cNvCxnSpPr>
              <a:cxnSpLocks/>
            </p:cNvCxnSpPr>
            <p:nvPr/>
          </p:nvCxnSpPr>
          <p:spPr>
            <a:xfrm>
              <a:off x="2707090" y="383109"/>
              <a:ext cx="5740294" cy="0"/>
            </a:xfrm>
            <a:prstGeom prst="line">
              <a:avLst/>
            </a:prstGeom>
            <a:ln w="127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222A36F3-2A2B-9241-6AB7-BC0AB60016BF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7908BB6-905D-EA99-CD13-948637BD4080}"/>
              </a:ext>
            </a:extLst>
          </p:cNvPr>
          <p:cNvGrpSpPr/>
          <p:nvPr/>
        </p:nvGrpSpPr>
        <p:grpSpPr>
          <a:xfrm>
            <a:off x="222476" y="284105"/>
            <a:ext cx="2701843" cy="596189"/>
            <a:chOff x="2886352" y="946343"/>
            <a:chExt cx="2310708" cy="50988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5E8BACD-8D0F-098F-1533-6C51706420A7}"/>
                </a:ext>
              </a:extLst>
            </p:cNvPr>
            <p:cNvSpPr txBox="1"/>
            <p:nvPr/>
          </p:nvSpPr>
          <p:spPr>
            <a:xfrm>
              <a:off x="3871204" y="977121"/>
              <a:ext cx="1325856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공지사항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621CFBE-F9CE-2FB4-A410-3A873474558C}"/>
                </a:ext>
              </a:extLst>
            </p:cNvPr>
            <p:cNvSpPr txBox="1"/>
            <p:nvPr/>
          </p:nvSpPr>
          <p:spPr>
            <a:xfrm>
              <a:off x="2886352" y="946343"/>
              <a:ext cx="984852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rgbClr val="7030A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4-2</a:t>
              </a:r>
              <a:endParaRPr lang="ko-KR" altLang="en-US" sz="3274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4ADA84DE-304E-B143-C24F-0D497344473D}"/>
                </a:ext>
              </a:extLst>
            </p:cNvPr>
            <p:cNvCxnSpPr>
              <a:cxnSpLocks/>
            </p:cNvCxnSpPr>
            <p:nvPr/>
          </p:nvCxnSpPr>
          <p:spPr>
            <a:xfrm>
              <a:off x="3795263" y="1053669"/>
              <a:ext cx="0" cy="329947"/>
            </a:xfrm>
            <a:prstGeom prst="line">
              <a:avLst/>
            </a:prstGeom>
            <a:ln w="19050" cap="rnd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87" y="1811759"/>
            <a:ext cx="3074257" cy="179095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7509" y="1811757"/>
            <a:ext cx="3006842" cy="179389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2343" y="1811758"/>
            <a:ext cx="2882075" cy="1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3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4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2025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10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ED68-FDFA-2A5D-A81F-E7CA37F243B6}"/>
              </a:ext>
            </a:extLst>
          </p:cNvPr>
          <p:cNvSpPr txBox="1"/>
          <p:nvPr/>
        </p:nvSpPr>
        <p:spPr>
          <a:xfrm>
            <a:off x="6065986" y="5427676"/>
            <a:ext cx="4850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500" dirty="0" smtClean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이상으로 </a:t>
            </a:r>
            <a:r>
              <a:rPr lang="en-US" altLang="ko-KR" sz="1500" dirty="0" smtClean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2025</a:t>
            </a:r>
            <a:r>
              <a:rPr lang="ko-KR" altLang="en-US" sz="1500" dirty="0" smtClean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년 </a:t>
            </a:r>
            <a:r>
              <a:rPr lang="en-US" altLang="ko-KR" sz="1500" dirty="0" smtClean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10</a:t>
            </a:r>
            <a:r>
              <a:rPr lang="ko-KR" altLang="en-US" sz="1500" dirty="0" smtClean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월 </a:t>
            </a:r>
            <a:r>
              <a:rPr lang="ko-KR" altLang="en-US" sz="1500" dirty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경영전략회의를 마칩니다</a:t>
            </a:r>
            <a:r>
              <a:rPr lang="en-US" altLang="ko-KR" sz="1500" dirty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.</a:t>
            </a:r>
          </a:p>
          <a:p>
            <a:pPr algn="ctr"/>
            <a:r>
              <a:rPr lang="ko-KR" altLang="en-US" sz="1500" dirty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1500" dirty="0">
                <a:solidFill>
                  <a:schemeClr val="bg1"/>
                </a:solidFill>
                <a:latin typeface="+mn-ea"/>
                <a:cs typeface="Pretendard Light" panose="02000403000000020004" pitchFamily="2" charset="-127"/>
              </a:rPr>
              <a:t> </a:t>
            </a:r>
            <a:r>
              <a:rPr lang="ko-KR" altLang="en-US" sz="1500" dirty="0">
                <a:solidFill>
                  <a:schemeClr val="bg1"/>
                </a:solidFill>
                <a:latin typeface="+mn-ea"/>
                <a:cs typeface="Pretendard Black" panose="02000A03000000020004" pitchFamily="2" charset="-127"/>
              </a:rPr>
              <a:t>수고 </a:t>
            </a:r>
            <a:r>
              <a:rPr lang="ko-KR" altLang="en-US" sz="1500" dirty="0" smtClean="0">
                <a:solidFill>
                  <a:schemeClr val="bg1"/>
                </a:solidFill>
                <a:latin typeface="+mn-ea"/>
                <a:cs typeface="Pretendard Black" panose="02000A03000000020004" pitchFamily="2" charset="-127"/>
              </a:rPr>
              <a:t>많으셨습니다</a:t>
            </a:r>
            <a:r>
              <a:rPr lang="en-US" altLang="ko-KR" sz="1500" b="1" dirty="0" smtClean="0">
                <a:solidFill>
                  <a:schemeClr val="bg1"/>
                </a:solidFill>
                <a:latin typeface="+mn-ea"/>
                <a:cs typeface="Pretendard Black" panose="02000A03000000020004" pitchFamily="2" charset="-127"/>
              </a:rPr>
              <a:t> !</a:t>
            </a:r>
            <a:endParaRPr lang="en-US" altLang="ko-KR" sz="1500" b="1" dirty="0">
              <a:solidFill>
                <a:schemeClr val="bg1"/>
              </a:solidFill>
              <a:latin typeface="+mn-ea"/>
              <a:cs typeface="Pretendard Black" panose="02000A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2025. 10. 15.(</a:t>
            </a:r>
            <a:r>
              <a:rPr lang="ko-KR" altLang="en-US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14" name="_x230025264" descr="EMB00002860b9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_x316213648" descr="EMB0000087c05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098" y="600422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FF962D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40148</TotalTime>
  <Words>2804</Words>
  <Application>Microsoft Office PowerPoint</Application>
  <PresentationFormat>사용자 지정</PresentationFormat>
  <Paragraphs>1063</Paragraphs>
  <Slides>30</Slides>
  <Notes>24</Notes>
  <HiddenSlides>0</HiddenSlides>
  <MMClips>0</MMClips>
  <ScaleCrop>false</ScaleCrop>
  <HeadingPairs>
    <vt:vector size="6" baseType="variant">
      <vt:variant>
        <vt:lpstr>사용한 글꼴</vt:lpstr>
      </vt:variant>
      <vt:variant>
        <vt:i4>29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60" baseType="lpstr">
      <vt:lpstr>Pretendard Black</vt:lpstr>
      <vt:lpstr>Pretendard ExtraLight</vt:lpstr>
      <vt:lpstr>나눔스퀘어OTF Bold</vt:lpstr>
      <vt:lpstr>HY헤드라인M</vt:lpstr>
      <vt:lpstr>Pretendard Medium</vt:lpstr>
      <vt:lpstr>KoPub돋움체_Pro Medium</vt:lpstr>
      <vt:lpstr>나눔스퀘어</vt:lpstr>
      <vt:lpstr>G마켓 산스 Light</vt:lpstr>
      <vt:lpstr>KOHI배움OTF</vt:lpstr>
      <vt:lpstr>나눔스퀘어 Bold</vt:lpstr>
      <vt:lpstr>굴림</vt:lpstr>
      <vt:lpstr>Arial</vt:lpstr>
      <vt:lpstr>G마켓 산스 TTF Bold</vt:lpstr>
      <vt:lpstr>G마켓 산스 TTF Light</vt:lpstr>
      <vt:lpstr>Pretendard ExtraBold</vt:lpstr>
      <vt:lpstr>KOHI배움</vt:lpstr>
      <vt:lpstr>한컴돋움</vt:lpstr>
      <vt:lpstr>나눔바른고딕OTF</vt:lpstr>
      <vt:lpstr>나눔스퀘어OTF</vt:lpstr>
      <vt:lpstr>Pretendard</vt:lpstr>
      <vt:lpstr>강원교육튼튼</vt:lpstr>
      <vt:lpstr>맑은 고딕</vt:lpstr>
      <vt:lpstr>KoPub돋움체 Bold</vt:lpstr>
      <vt:lpstr>KoPubWorld돋움체 Bold</vt:lpstr>
      <vt:lpstr>(한)둥근헤드</vt:lpstr>
      <vt:lpstr>Pretendard Light</vt:lpstr>
      <vt:lpstr>KoPubWorld돋움체 Light</vt:lpstr>
      <vt:lpstr>Bahnschrift</vt:lpstr>
      <vt:lpstr>Pretendard SemiBold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2960</cp:revision>
  <cp:lastPrinted>2025-10-13T23:24:51Z</cp:lastPrinted>
  <dcterms:created xsi:type="dcterms:W3CDTF">2019-08-13T02:34:25Z</dcterms:created>
  <dcterms:modified xsi:type="dcterms:W3CDTF">2025-10-14T07:03:33Z</dcterms:modified>
</cp:coreProperties>
</file>